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a:srgbClr val="CC66FF"/>
    <a:srgbClr val="CE02CE"/>
    <a:srgbClr val="87319F"/>
    <a:srgbClr val="00CCFF"/>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712" autoAdjust="0"/>
  </p:normalViewPr>
  <p:slideViewPr>
    <p:cSldViewPr snapToGrid="0">
      <p:cViewPr varScale="1">
        <p:scale>
          <a:sx n="105" d="100"/>
          <a:sy n="105" d="100"/>
        </p:scale>
        <p:origin x="77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5B71B-4E3A-44D0-9439-6F087AA976B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848A967-9030-4950-83CA-9D5C6B4DCB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B2E84F7-27BE-4F6B-9A68-D35048D4D0F6}"/>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3E278C0F-EDA8-4D7A-AC30-039E4F394B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0F435D-E68D-488E-9C4A-5BC5D2C23E12}"/>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8844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985BE-FE26-4CFE-8A47-7053B19AB7E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E930BDD-9FBF-4161-A080-8135FABC19D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7DD376-17E8-4331-91D2-6398FA939761}"/>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B8196033-FE7A-4FE5-B224-F5441E290B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64CE4FE-C111-4CF6-92DB-96C13BB2D00A}"/>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2070902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8B8002-4042-4957-9719-F874EA0A643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254D53C-833E-4E79-8AFA-7A758AB187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C8ED569-D282-4CEC-AF89-B54565389BDC}"/>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D2D436EA-F2FB-4E04-8000-3825CC334E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FCDFAB-DAEF-4105-AE04-670208198C4F}"/>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2180408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3645-7B71-46C8-BB34-E9D23AF669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49954D-6BA3-4FEB-9117-55B726D542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6158A2-CADA-4172-9A6B-9DE9CCD9B329}"/>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5F975B34-1CB7-4501-A8FB-98EE5378E1C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969471-AA92-4DEC-9227-0D2FD069BA80}"/>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784548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D8827-A843-49CB-9FD1-E44E31FF57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16E2695-F81D-4BFB-AEE3-E01BF2E04C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7A2C66-F425-48A6-9399-FFA8BECC35EC}"/>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025F02A5-0013-4945-B7D0-F7AF3EAC4B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D5ADDD-7E75-4F5B-8692-1BA37F9B6D80}"/>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081179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4DDE2-D4C1-4159-8885-443B5D70F0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7A7FF54-E408-40FE-85E5-0BF7F0EE18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B9E30EB-C138-4D63-A2DF-017447BA42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E96F138-2876-4ED4-9879-1A3F66C0860D}"/>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6" name="Footer Placeholder 5">
            <a:extLst>
              <a:ext uri="{FF2B5EF4-FFF2-40B4-BE49-F238E27FC236}">
                <a16:creationId xmlns:a16="http://schemas.microsoft.com/office/drawing/2014/main" id="{03916DEA-2165-4C1B-B791-0D20B8088E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C5A425-D7AD-46A9-81EC-E7AF6DA14C41}"/>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74730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834AF-E63B-40E2-91B4-92C87C8B65F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4091C3E-FF65-43F6-AC39-52A0DFB82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12163C-2EDF-4657-A49A-01EC6E48DE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E697A02-447C-4000-83B1-A0DA76B440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80E62F-2CD4-4117-B618-5A4855FE5A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F1F178-7736-48F9-B39B-7F4BED921E85}"/>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8" name="Footer Placeholder 7">
            <a:extLst>
              <a:ext uri="{FF2B5EF4-FFF2-40B4-BE49-F238E27FC236}">
                <a16:creationId xmlns:a16="http://schemas.microsoft.com/office/drawing/2014/main" id="{47AFC7B4-A7B9-4230-90E2-AE4C2F8B11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58FDE5CE-5FE2-4930-9487-7C5C4D2AD1C4}"/>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1552013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ADEC8-7FF3-47E2-8681-1ED60E952BE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C26F1E1-9B40-4CD7-8394-D05DA3784B03}"/>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4" name="Footer Placeholder 3">
            <a:extLst>
              <a:ext uri="{FF2B5EF4-FFF2-40B4-BE49-F238E27FC236}">
                <a16:creationId xmlns:a16="http://schemas.microsoft.com/office/drawing/2014/main" id="{1D7EF96C-0419-453F-8261-B88F4958C34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3060BF6-4D91-4EEF-8271-8AB0B277F10B}"/>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853738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E28496-B3A3-40A5-86DF-CB3C7FD382C5}"/>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3" name="Footer Placeholder 2">
            <a:extLst>
              <a:ext uri="{FF2B5EF4-FFF2-40B4-BE49-F238E27FC236}">
                <a16:creationId xmlns:a16="http://schemas.microsoft.com/office/drawing/2014/main" id="{F7D65EC1-1804-44FF-B138-6A8FDACED0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6D8BDBA-A63A-4482-B9C9-000E26699A06}"/>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1068141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722E6-4511-45C2-871C-5BD096DAC5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29A4A01-A7C5-45E2-B85A-4B53DA0B8D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02FCF05-F47E-468B-8E37-73E633821C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B86B24-BBA8-45BC-B8E3-30FB59C53C6C}"/>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6" name="Footer Placeholder 5">
            <a:extLst>
              <a:ext uri="{FF2B5EF4-FFF2-40B4-BE49-F238E27FC236}">
                <a16:creationId xmlns:a16="http://schemas.microsoft.com/office/drawing/2014/main" id="{3EB0D592-CD10-4438-A5A9-EDC9E264514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99EBB5D-01D7-4EFA-82D8-C05F9365EBA9}"/>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770638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1A532-83B9-41DD-8A33-362498279C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CCBDA5D-E789-4C15-BE9C-D6F8FCEE33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3955FD3-CEAE-4958-BB2A-0364D15FF9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EBC62F-E4BA-46AE-86D0-314B656E2C94}"/>
              </a:ext>
            </a:extLst>
          </p:cNvPr>
          <p:cNvSpPr>
            <a:spLocks noGrp="1"/>
          </p:cNvSpPr>
          <p:nvPr>
            <p:ph type="dt" sz="half" idx="10"/>
          </p:nvPr>
        </p:nvSpPr>
        <p:spPr/>
        <p:txBody>
          <a:bodyPr/>
          <a:lstStyle/>
          <a:p>
            <a:fld id="{74E5C95E-4955-4223-AFA0-507E84B6CA92}" type="datetimeFigureOut">
              <a:rPr lang="en-GB" smtClean="0"/>
              <a:t>13/10/2023</a:t>
            </a:fld>
            <a:endParaRPr lang="en-GB"/>
          </a:p>
        </p:txBody>
      </p:sp>
      <p:sp>
        <p:nvSpPr>
          <p:cNvPr id="6" name="Footer Placeholder 5">
            <a:extLst>
              <a:ext uri="{FF2B5EF4-FFF2-40B4-BE49-F238E27FC236}">
                <a16:creationId xmlns:a16="http://schemas.microsoft.com/office/drawing/2014/main" id="{343DEF1E-5310-41EE-8A05-16A0AEB2A2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93BA35-BBBC-4BA5-BE73-A150A00E6708}"/>
              </a:ext>
            </a:extLst>
          </p:cNvPr>
          <p:cNvSpPr>
            <a:spLocks noGrp="1"/>
          </p:cNvSpPr>
          <p:nvPr>
            <p:ph type="sldNum" sz="quarter" idx="12"/>
          </p:nvPr>
        </p:nvSpPr>
        <p:spPr/>
        <p:txBody>
          <a:bodyPr/>
          <a:lstStyle/>
          <a:p>
            <a:fld id="{21143C7C-16B6-423E-A890-374B1ED6BB1C}" type="slidenum">
              <a:rPr lang="en-GB" smtClean="0"/>
              <a:t>‹#›</a:t>
            </a:fld>
            <a:endParaRPr lang="en-GB"/>
          </a:p>
        </p:txBody>
      </p:sp>
    </p:spTree>
    <p:extLst>
      <p:ext uri="{BB962C8B-B14F-4D97-AF65-F5344CB8AC3E}">
        <p14:creationId xmlns:p14="http://schemas.microsoft.com/office/powerpoint/2010/main" val="3482482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D31562-353F-45ED-9725-A485CC06BA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AF47AF-75FB-4241-86F4-552C305752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59AA8-15DB-4A8A-A8E2-ED0B4E8A97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E5C95E-4955-4223-AFA0-507E84B6CA92}" type="datetimeFigureOut">
              <a:rPr lang="en-GB" smtClean="0"/>
              <a:t>13/10/2023</a:t>
            </a:fld>
            <a:endParaRPr lang="en-GB"/>
          </a:p>
        </p:txBody>
      </p:sp>
      <p:sp>
        <p:nvSpPr>
          <p:cNvPr id="5" name="Footer Placeholder 4">
            <a:extLst>
              <a:ext uri="{FF2B5EF4-FFF2-40B4-BE49-F238E27FC236}">
                <a16:creationId xmlns:a16="http://schemas.microsoft.com/office/drawing/2014/main" id="{180FF44F-B9F8-411F-9769-B7690C940B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70F36E5-EE99-4293-9812-A22568C7DD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43C7C-16B6-423E-A890-374B1ED6BB1C}" type="slidenum">
              <a:rPr lang="en-GB" smtClean="0"/>
              <a:t>‹#›</a:t>
            </a:fld>
            <a:endParaRPr lang="en-GB"/>
          </a:p>
        </p:txBody>
      </p:sp>
    </p:spTree>
    <p:extLst>
      <p:ext uri="{BB962C8B-B14F-4D97-AF65-F5344CB8AC3E}">
        <p14:creationId xmlns:p14="http://schemas.microsoft.com/office/powerpoint/2010/main" val="1927642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ointInterviewProject@scotland.pnn.police.uk"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bit.ly/34w4Hs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E66F1C-470B-4DF3-9A50-3A355B954551}"/>
              </a:ext>
              <a:ext uri="{C183D7F6-B498-43B3-948B-1728B52AA6E4}">
                <adec:decorative xmlns:adec="http://schemas.microsoft.com/office/drawing/2017/decorative" val="1"/>
              </a:ext>
            </a:extLst>
          </p:cNvPr>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l="16326" t="12757" r="13878" b="15636"/>
          <a:stretch/>
        </p:blipFill>
        <p:spPr bwMode="auto">
          <a:xfrm>
            <a:off x="4469148" y="2402200"/>
            <a:ext cx="3198286" cy="3246631"/>
          </a:xfrm>
          <a:prstGeom prst="rect">
            <a:avLst/>
          </a:prstGeom>
          <a:noFill/>
          <a:ln>
            <a:noFill/>
          </a:ln>
          <a:extLst>
            <a:ext uri="{53640926-AAD7-44D8-BBD7-CCE9431645EC}">
              <a14:shadowObscured xmlns:a14="http://schemas.microsoft.com/office/drawing/2010/main"/>
            </a:ext>
          </a:extLst>
        </p:spPr>
      </p:pic>
      <p:sp>
        <p:nvSpPr>
          <p:cNvPr id="20" name="TextBox 19">
            <a:extLst>
              <a:ext uri="{FF2B5EF4-FFF2-40B4-BE49-F238E27FC236}">
                <a16:creationId xmlns:a16="http://schemas.microsoft.com/office/drawing/2014/main" id="{23C0A442-8895-4A5B-99E5-11F906411032}"/>
              </a:ext>
            </a:extLst>
          </p:cNvPr>
          <p:cNvSpPr txBox="1"/>
          <p:nvPr/>
        </p:nvSpPr>
        <p:spPr>
          <a:xfrm>
            <a:off x="5148758" y="3650451"/>
            <a:ext cx="1831077" cy="646331"/>
          </a:xfrm>
          <a:prstGeom prst="rect">
            <a:avLst/>
          </a:prstGeom>
          <a:noFill/>
        </p:spPr>
        <p:txBody>
          <a:bodyPr wrap="square" rtlCol="0">
            <a:spAutoFit/>
          </a:bodyPr>
          <a:lstStyle/>
          <a:p>
            <a:pPr algn="ctr"/>
            <a:r>
              <a:rPr lang="en-GB" dirty="0"/>
              <a:t>7 Minute Briefing Model of practice</a:t>
            </a:r>
          </a:p>
        </p:txBody>
      </p:sp>
      <p:sp>
        <p:nvSpPr>
          <p:cNvPr id="6" name="TextBox 5">
            <a:extLst>
              <a:ext uri="{FF2B5EF4-FFF2-40B4-BE49-F238E27FC236}">
                <a16:creationId xmlns:a16="http://schemas.microsoft.com/office/drawing/2014/main" id="{D3627D5A-14F8-4D3E-B79B-B6757832CABB}"/>
              </a:ext>
            </a:extLst>
          </p:cNvPr>
          <p:cNvSpPr txBox="1"/>
          <p:nvPr/>
        </p:nvSpPr>
        <p:spPr>
          <a:xfrm>
            <a:off x="5380936" y="2622821"/>
            <a:ext cx="977666" cy="523220"/>
          </a:xfrm>
          <a:prstGeom prst="rect">
            <a:avLst/>
          </a:prstGeom>
          <a:noFill/>
        </p:spPr>
        <p:txBody>
          <a:bodyPr wrap="square" rtlCol="0">
            <a:spAutoFit/>
          </a:bodyPr>
          <a:lstStyle/>
          <a:p>
            <a:r>
              <a:rPr lang="en-GB" sz="2800" b="1" dirty="0">
                <a:solidFill>
                  <a:schemeClr val="bg1"/>
                </a:solidFill>
              </a:rPr>
              <a:t>01</a:t>
            </a:r>
          </a:p>
        </p:txBody>
      </p:sp>
      <p:sp>
        <p:nvSpPr>
          <p:cNvPr id="13" name="Rectangle: Diagonal Corners Rounded 12">
            <a:extLst>
              <a:ext uri="{FF2B5EF4-FFF2-40B4-BE49-F238E27FC236}">
                <a16:creationId xmlns:a16="http://schemas.microsoft.com/office/drawing/2014/main" id="{5AEBC34D-09F2-44E4-9783-7D8AA854EB77}"/>
              </a:ext>
            </a:extLst>
          </p:cNvPr>
          <p:cNvSpPr/>
          <p:nvPr/>
        </p:nvSpPr>
        <p:spPr>
          <a:xfrm>
            <a:off x="108857" y="161789"/>
            <a:ext cx="4114277" cy="2144517"/>
          </a:xfrm>
          <a:prstGeom prst="round2DiagRect">
            <a:avLst/>
          </a:prstGeom>
          <a:solidFill>
            <a:srgbClr val="CC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effectLst/>
                <a:ea typeface="Calibri" panose="020F0502020204030204" pitchFamily="34" charset="0"/>
              </a:rPr>
              <a:t>What is the Scottish Child Interview Model?</a:t>
            </a:r>
          </a:p>
          <a:p>
            <a:pPr algn="ctr"/>
            <a:r>
              <a:rPr lang="en-GB" sz="1400" dirty="0">
                <a:solidFill>
                  <a:schemeClr val="tx1"/>
                </a:solidFill>
                <a:effectLst/>
                <a:ea typeface="Calibri" panose="020F0502020204030204" pitchFamily="34" charset="0"/>
              </a:rPr>
              <a:t>The Scottish Child Interview Model is a five-component model of practice designed to capture evidence from children at an early stage while promoting their right to recovery.  The five components are strategy, planning, action, outcome, and support, evaluation, learning and development. </a:t>
            </a:r>
            <a:endParaRPr lang="en-GB" sz="1400" dirty="0">
              <a:solidFill>
                <a:schemeClr val="tx1"/>
              </a:solidFill>
            </a:endParaRPr>
          </a:p>
        </p:txBody>
      </p:sp>
      <p:sp>
        <p:nvSpPr>
          <p:cNvPr id="7" name="TextBox 6">
            <a:extLst>
              <a:ext uri="{FF2B5EF4-FFF2-40B4-BE49-F238E27FC236}">
                <a16:creationId xmlns:a16="http://schemas.microsoft.com/office/drawing/2014/main" id="{77FB1DA7-43A3-4C5E-A307-BFEF7ACD5BAC}"/>
              </a:ext>
            </a:extLst>
          </p:cNvPr>
          <p:cNvSpPr txBox="1"/>
          <p:nvPr/>
        </p:nvSpPr>
        <p:spPr>
          <a:xfrm>
            <a:off x="6417739" y="2694228"/>
            <a:ext cx="811763" cy="523220"/>
          </a:xfrm>
          <a:prstGeom prst="rect">
            <a:avLst/>
          </a:prstGeom>
          <a:noFill/>
        </p:spPr>
        <p:txBody>
          <a:bodyPr wrap="square" rtlCol="0">
            <a:spAutoFit/>
          </a:bodyPr>
          <a:lstStyle/>
          <a:p>
            <a:r>
              <a:rPr lang="en-GB" sz="2800" b="1" dirty="0">
                <a:solidFill>
                  <a:schemeClr val="bg1"/>
                </a:solidFill>
              </a:rPr>
              <a:t>02</a:t>
            </a:r>
          </a:p>
        </p:txBody>
      </p:sp>
      <p:sp>
        <p:nvSpPr>
          <p:cNvPr id="14" name="Rectangle: Diagonal Corners Rounded 13">
            <a:extLst>
              <a:ext uri="{FF2B5EF4-FFF2-40B4-BE49-F238E27FC236}">
                <a16:creationId xmlns:a16="http://schemas.microsoft.com/office/drawing/2014/main" id="{96CDC4A6-3B47-4C74-9C7E-6DBFF6986034}"/>
              </a:ext>
            </a:extLst>
          </p:cNvPr>
          <p:cNvSpPr/>
          <p:nvPr/>
        </p:nvSpPr>
        <p:spPr>
          <a:xfrm>
            <a:off x="4310072" y="171584"/>
            <a:ext cx="3582099" cy="2156078"/>
          </a:xfrm>
          <a:prstGeom prst="round2DiagRect">
            <a:avLst/>
          </a:prstGeom>
          <a:solidFill>
            <a:srgbClr val="FF7C8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Strategy</a:t>
            </a:r>
          </a:p>
          <a:p>
            <a:pPr algn="ctr"/>
            <a:r>
              <a:rPr lang="en-GB" sz="1400" dirty="0">
                <a:solidFill>
                  <a:schemeClr val="tx1"/>
                </a:solidFill>
              </a:rPr>
              <a:t>The interview sits within an overarching investigative strategy – usually agreed by an Interagency Referral Discussion (IRD).  The purpose of the interview in contributing to the investigation is clearly identified in the strategy.  The strategy is fundamental in guiding planning.</a:t>
            </a:r>
          </a:p>
        </p:txBody>
      </p:sp>
      <p:sp>
        <p:nvSpPr>
          <p:cNvPr id="8" name="TextBox 7">
            <a:extLst>
              <a:ext uri="{FF2B5EF4-FFF2-40B4-BE49-F238E27FC236}">
                <a16:creationId xmlns:a16="http://schemas.microsoft.com/office/drawing/2014/main" id="{3D52F0CB-80BD-44BF-92AE-9277F1987C45}"/>
              </a:ext>
            </a:extLst>
          </p:cNvPr>
          <p:cNvSpPr txBox="1"/>
          <p:nvPr/>
        </p:nvSpPr>
        <p:spPr>
          <a:xfrm>
            <a:off x="7043243" y="3603930"/>
            <a:ext cx="848928" cy="523220"/>
          </a:xfrm>
          <a:prstGeom prst="rect">
            <a:avLst/>
          </a:prstGeom>
          <a:noFill/>
        </p:spPr>
        <p:txBody>
          <a:bodyPr wrap="square" rtlCol="0">
            <a:spAutoFit/>
          </a:bodyPr>
          <a:lstStyle/>
          <a:p>
            <a:r>
              <a:rPr lang="en-GB" sz="2800" b="1" dirty="0">
                <a:solidFill>
                  <a:schemeClr val="bg1"/>
                </a:solidFill>
              </a:rPr>
              <a:t>03</a:t>
            </a:r>
          </a:p>
        </p:txBody>
      </p:sp>
      <p:sp>
        <p:nvSpPr>
          <p:cNvPr id="15" name="Rectangle: Diagonal Corners Rounded 14">
            <a:extLst>
              <a:ext uri="{FF2B5EF4-FFF2-40B4-BE49-F238E27FC236}">
                <a16:creationId xmlns:a16="http://schemas.microsoft.com/office/drawing/2014/main" id="{BB771984-4DCF-465D-B554-A0043523ECC8}"/>
              </a:ext>
            </a:extLst>
          </p:cNvPr>
          <p:cNvSpPr/>
          <p:nvPr/>
        </p:nvSpPr>
        <p:spPr>
          <a:xfrm>
            <a:off x="7968866" y="161789"/>
            <a:ext cx="4114277" cy="2156079"/>
          </a:xfrm>
          <a:prstGeom prst="round2Diag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effectLst/>
                <a:ea typeface="Calibri" panose="020F0502020204030204" pitchFamily="34" charset="0"/>
                <a:cs typeface="Times New Roman" panose="02020603050405020304" pitchFamily="18" charset="0"/>
              </a:rPr>
              <a:t>Planning</a:t>
            </a:r>
          </a:p>
          <a:p>
            <a:pPr algn="ctr"/>
            <a:r>
              <a:rPr lang="en-US" sz="1400" dirty="0">
                <a:solidFill>
                  <a:schemeClr val="tx1"/>
                </a:solidFill>
                <a:ea typeface="Calibri" panose="020F0502020204030204" pitchFamily="34" charset="0"/>
                <a:cs typeface="Times New Roman" panose="02020603050405020304" pitchFamily="18" charset="0"/>
              </a:rPr>
              <a:t>Bespoke Interview Plans are developed by interviewers which incorporate: a Plan for the Child’s Needs, a Topic Identification Plan, and the Scottish NICHD Protocol.  Planning is supported by those who know the child well, including family members and any involved services.  Planning takes specific account of the support needs for the child and their family.</a:t>
            </a:r>
            <a:endParaRPr lang="en-GB" sz="1400" dirty="0">
              <a:solidFill>
                <a:schemeClr val="tx1"/>
              </a:solidFill>
              <a:effectLst/>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33B71B97-F197-470C-B69F-952E26E3A6EA}"/>
              </a:ext>
            </a:extLst>
          </p:cNvPr>
          <p:cNvSpPr txBox="1"/>
          <p:nvPr/>
        </p:nvSpPr>
        <p:spPr>
          <a:xfrm>
            <a:off x="6653790" y="4593261"/>
            <a:ext cx="848928" cy="523220"/>
          </a:xfrm>
          <a:prstGeom prst="rect">
            <a:avLst/>
          </a:prstGeom>
          <a:noFill/>
        </p:spPr>
        <p:txBody>
          <a:bodyPr wrap="square" rtlCol="0">
            <a:spAutoFit/>
          </a:bodyPr>
          <a:lstStyle/>
          <a:p>
            <a:r>
              <a:rPr lang="en-GB" sz="2800" b="1" dirty="0">
                <a:solidFill>
                  <a:schemeClr val="bg1"/>
                </a:solidFill>
              </a:rPr>
              <a:t>04</a:t>
            </a:r>
          </a:p>
        </p:txBody>
      </p:sp>
      <p:sp>
        <p:nvSpPr>
          <p:cNvPr id="10" name="TextBox 9">
            <a:extLst>
              <a:ext uri="{FF2B5EF4-FFF2-40B4-BE49-F238E27FC236}">
                <a16:creationId xmlns:a16="http://schemas.microsoft.com/office/drawing/2014/main" id="{1A28B9BB-B26F-450D-8053-C43D07DC5E7B}"/>
              </a:ext>
            </a:extLst>
          </p:cNvPr>
          <p:cNvSpPr txBox="1"/>
          <p:nvPr/>
        </p:nvSpPr>
        <p:spPr>
          <a:xfrm>
            <a:off x="4584565" y="3392660"/>
            <a:ext cx="637991" cy="523220"/>
          </a:xfrm>
          <a:prstGeom prst="rect">
            <a:avLst/>
          </a:prstGeom>
          <a:noFill/>
        </p:spPr>
        <p:txBody>
          <a:bodyPr wrap="square" rtlCol="0">
            <a:spAutoFit/>
          </a:bodyPr>
          <a:lstStyle/>
          <a:p>
            <a:r>
              <a:rPr lang="en-GB" sz="2800" b="1" dirty="0">
                <a:solidFill>
                  <a:schemeClr val="bg1"/>
                </a:solidFill>
              </a:rPr>
              <a:t>07</a:t>
            </a:r>
          </a:p>
        </p:txBody>
      </p:sp>
      <p:sp>
        <p:nvSpPr>
          <p:cNvPr id="17" name="Rectangle: Diagonal Corners Rounded 16">
            <a:extLst>
              <a:ext uri="{FF2B5EF4-FFF2-40B4-BE49-F238E27FC236}">
                <a16:creationId xmlns:a16="http://schemas.microsoft.com/office/drawing/2014/main" id="{D3EB9FC8-92C5-4E95-909F-8B14AF24CAB7}"/>
              </a:ext>
            </a:extLst>
          </p:cNvPr>
          <p:cNvSpPr/>
          <p:nvPr/>
        </p:nvSpPr>
        <p:spPr>
          <a:xfrm>
            <a:off x="7968867" y="4570792"/>
            <a:ext cx="4066068" cy="2156079"/>
          </a:xfrm>
          <a:prstGeom prst="round2DiagRect">
            <a:avLst/>
          </a:prstGeom>
          <a:solidFill>
            <a:srgbClr val="99CC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rPr>
              <a:t>Outcome</a:t>
            </a:r>
          </a:p>
          <a:p>
            <a:pPr algn="ctr"/>
            <a:r>
              <a:rPr lang="en-GB" sz="1400" dirty="0">
                <a:solidFill>
                  <a:schemeClr val="tx1"/>
                </a:solidFill>
              </a:rPr>
              <a:t>The interview contributes to the protection of the child (and any other children) and captures evidence that can be used for ongoing care and protection planning as well as any relevant court proceedings via the Criminal Justice System or the Children’s Hearing System.</a:t>
            </a:r>
          </a:p>
          <a:p>
            <a:pPr algn="ctr"/>
            <a:r>
              <a:rPr lang="en-GB" sz="1400" b="1" dirty="0">
                <a:solidFill>
                  <a:schemeClr val="tx1"/>
                </a:solidFill>
              </a:rPr>
              <a:t> </a:t>
            </a:r>
            <a:r>
              <a:rPr lang="en-GB" sz="1400" dirty="0">
                <a:solidFill>
                  <a:schemeClr val="tx1"/>
                </a:solidFill>
              </a:rPr>
              <a:t> </a:t>
            </a:r>
          </a:p>
        </p:txBody>
      </p:sp>
      <p:sp>
        <p:nvSpPr>
          <p:cNvPr id="11" name="TextBox 10">
            <a:extLst>
              <a:ext uri="{FF2B5EF4-FFF2-40B4-BE49-F238E27FC236}">
                <a16:creationId xmlns:a16="http://schemas.microsoft.com/office/drawing/2014/main" id="{390F7E54-D5B2-429C-961F-1F65B1CC335F}"/>
              </a:ext>
            </a:extLst>
          </p:cNvPr>
          <p:cNvSpPr txBox="1"/>
          <p:nvPr/>
        </p:nvSpPr>
        <p:spPr>
          <a:xfrm>
            <a:off x="4697346" y="4419758"/>
            <a:ext cx="913963" cy="523220"/>
          </a:xfrm>
          <a:prstGeom prst="rect">
            <a:avLst/>
          </a:prstGeom>
          <a:noFill/>
        </p:spPr>
        <p:txBody>
          <a:bodyPr wrap="square" rtlCol="0">
            <a:spAutoFit/>
          </a:bodyPr>
          <a:lstStyle/>
          <a:p>
            <a:r>
              <a:rPr lang="en-GB" sz="2800" b="1" dirty="0">
                <a:solidFill>
                  <a:schemeClr val="bg1"/>
                </a:solidFill>
              </a:rPr>
              <a:t>06</a:t>
            </a:r>
          </a:p>
        </p:txBody>
      </p:sp>
      <p:sp>
        <p:nvSpPr>
          <p:cNvPr id="18" name="Rectangle: Diagonal Corners Rounded 17">
            <a:extLst>
              <a:ext uri="{FF2B5EF4-FFF2-40B4-BE49-F238E27FC236}">
                <a16:creationId xmlns:a16="http://schemas.microsoft.com/office/drawing/2014/main" id="{BE49E7D3-8D2A-4243-B9CB-6A348A9EAD79}"/>
              </a:ext>
            </a:extLst>
          </p:cNvPr>
          <p:cNvSpPr/>
          <p:nvPr/>
        </p:nvSpPr>
        <p:spPr>
          <a:xfrm>
            <a:off x="115877" y="2411942"/>
            <a:ext cx="4092543" cy="2128823"/>
          </a:xfrm>
          <a:prstGeom prst="round2Diag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How do we ensure it is properly implemented?</a:t>
            </a:r>
          </a:p>
          <a:p>
            <a:pPr algn="ctr"/>
            <a:r>
              <a:rPr lang="en-GB" sz="1400" dirty="0">
                <a:solidFill>
                  <a:schemeClr val="bg1"/>
                </a:solidFill>
              </a:rPr>
              <a:t>All five components must be implemented for the model to have the intended benefits to children.  The National JII Team supports implementation of this model of practice – from introduction and awareness raising to comprehensive training to ongoing evaluation and support for continuous professional development.</a:t>
            </a:r>
          </a:p>
        </p:txBody>
      </p:sp>
      <p:sp>
        <p:nvSpPr>
          <p:cNvPr id="12" name="TextBox 11">
            <a:extLst>
              <a:ext uri="{FF2B5EF4-FFF2-40B4-BE49-F238E27FC236}">
                <a16:creationId xmlns:a16="http://schemas.microsoft.com/office/drawing/2014/main" id="{177E9A1B-0BC0-40B4-ADC8-EEC3F0404322}"/>
              </a:ext>
            </a:extLst>
          </p:cNvPr>
          <p:cNvSpPr txBox="1"/>
          <p:nvPr/>
        </p:nvSpPr>
        <p:spPr>
          <a:xfrm>
            <a:off x="5607167" y="4960306"/>
            <a:ext cx="977665" cy="523220"/>
          </a:xfrm>
          <a:prstGeom prst="rect">
            <a:avLst/>
          </a:prstGeom>
          <a:noFill/>
        </p:spPr>
        <p:txBody>
          <a:bodyPr wrap="square" rtlCol="0">
            <a:spAutoFit/>
          </a:bodyPr>
          <a:lstStyle/>
          <a:p>
            <a:r>
              <a:rPr lang="en-GB" sz="2800" b="1" dirty="0">
                <a:solidFill>
                  <a:schemeClr val="bg1"/>
                </a:solidFill>
              </a:rPr>
              <a:t>05</a:t>
            </a:r>
          </a:p>
        </p:txBody>
      </p:sp>
      <p:sp>
        <p:nvSpPr>
          <p:cNvPr id="19" name="Rectangle: Diagonal Corners Rounded 18">
            <a:extLst>
              <a:ext uri="{FF2B5EF4-FFF2-40B4-BE49-F238E27FC236}">
                <a16:creationId xmlns:a16="http://schemas.microsoft.com/office/drawing/2014/main" id="{E8387888-8091-4505-A98F-18A5C6FB14D2}"/>
              </a:ext>
            </a:extLst>
          </p:cNvPr>
          <p:cNvSpPr/>
          <p:nvPr/>
        </p:nvSpPr>
        <p:spPr>
          <a:xfrm>
            <a:off x="83562" y="4681368"/>
            <a:ext cx="4092543" cy="2080470"/>
          </a:xfrm>
          <a:prstGeom prst="round2DiagRect">
            <a:avLst/>
          </a:prstGeom>
          <a:solidFill>
            <a:srgbClr val="00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tx1"/>
              </a:solidFill>
            </a:endParaRPr>
          </a:p>
          <a:p>
            <a:pPr algn="ctr"/>
            <a:r>
              <a:rPr lang="en-GB" sz="1400" b="1" dirty="0">
                <a:solidFill>
                  <a:schemeClr val="tx1"/>
                </a:solidFill>
              </a:rPr>
              <a:t>Support, Evaluation, Learning and Development</a:t>
            </a:r>
          </a:p>
          <a:p>
            <a:pPr algn="ctr"/>
            <a:r>
              <a:rPr lang="en-US" sz="1400" dirty="0">
                <a:solidFill>
                  <a:schemeClr val="tx1"/>
                </a:solidFill>
                <a:effectLst/>
                <a:ea typeface="Calibri" panose="020F0502020204030204" pitchFamily="34" charset="0"/>
                <a:cs typeface="Times New Roman" panose="02020603050405020304" pitchFamily="18" charset="0"/>
              </a:rPr>
              <a:t>Interviewers must be provided with the right conditions in order to be able to support the delivery of the intervention with fidelity.  This includes wellbeing and resilience support as well as professional development support.  The model is integrated into the local child protection system and quality assurance processes are necessary to support full implementation and continuous improvement</a:t>
            </a:r>
            <a:r>
              <a:rPr lang="en-GB" sz="1400" dirty="0">
                <a:solidFill>
                  <a:srgbClr val="000000"/>
                </a:solidFill>
                <a:effectLst/>
                <a:ea typeface="Calibri" panose="020F0502020204030204" pitchFamily="34" charset="0"/>
                <a:cs typeface="Times New Roman" panose="02020603050405020304" pitchFamily="18" charset="0"/>
              </a:rPr>
              <a:t>.</a:t>
            </a:r>
            <a:endParaRPr lang="en-GB" sz="1400" dirty="0">
              <a:effectLst/>
              <a:ea typeface="Calibri" panose="020F0502020204030204" pitchFamily="34" charset="0"/>
              <a:cs typeface="Times New Roman" panose="02020603050405020304" pitchFamily="18" charset="0"/>
            </a:endParaRPr>
          </a:p>
          <a:p>
            <a:pPr algn="ctr"/>
            <a:endParaRPr lang="en-GB" sz="1400" b="1" dirty="0">
              <a:solidFill>
                <a:schemeClr val="tx1"/>
              </a:solidFill>
            </a:endParaRPr>
          </a:p>
        </p:txBody>
      </p:sp>
      <p:sp>
        <p:nvSpPr>
          <p:cNvPr id="2" name="TextBox 1">
            <a:extLst>
              <a:ext uri="{FF2B5EF4-FFF2-40B4-BE49-F238E27FC236}">
                <a16:creationId xmlns:a16="http://schemas.microsoft.com/office/drawing/2014/main" id="{BEE4C52E-CD5C-4818-8614-7CC6D13D949E}"/>
              </a:ext>
            </a:extLst>
          </p:cNvPr>
          <p:cNvSpPr txBox="1"/>
          <p:nvPr/>
        </p:nvSpPr>
        <p:spPr>
          <a:xfrm>
            <a:off x="4067616" y="5886264"/>
            <a:ext cx="3883692" cy="738664"/>
          </a:xfrm>
          <a:prstGeom prst="rect">
            <a:avLst/>
          </a:prstGeom>
          <a:noFill/>
        </p:spPr>
        <p:txBody>
          <a:bodyPr wrap="square" rtlCol="0">
            <a:spAutoFit/>
          </a:bodyPr>
          <a:lstStyle/>
          <a:p>
            <a:pPr algn="ctr"/>
            <a:r>
              <a:rPr lang="en-GB" sz="1400" b="1" dirty="0"/>
              <a:t>National Joint Investigative Interviewing Project</a:t>
            </a:r>
          </a:p>
          <a:p>
            <a:pPr algn="ctr"/>
            <a:r>
              <a:rPr lang="en-GB" sz="1400" b="1" dirty="0"/>
              <a:t>E: </a:t>
            </a:r>
            <a:r>
              <a:rPr lang="en-GB" sz="1400" b="1" dirty="0">
                <a:hlinkClick r:id="rId3"/>
              </a:rPr>
              <a:t>JointInterviewProject@scotland.pnn.police.uk</a:t>
            </a:r>
            <a:endParaRPr lang="en-GB" sz="1400" b="1" dirty="0"/>
          </a:p>
          <a:p>
            <a:pPr algn="ctr"/>
            <a:r>
              <a:rPr lang="en-GB" sz="1400" b="1" dirty="0"/>
              <a:t>Web: </a:t>
            </a:r>
            <a:r>
              <a:rPr lang="en-GB" sz="1400" b="1" u="sng" dirty="0">
                <a:solidFill>
                  <a:srgbClr val="0563C1"/>
                </a:solidFill>
                <a:effectLst/>
                <a:latin typeface="Calibri" panose="020F0502020204030204" pitchFamily="34" charset="0"/>
                <a:ea typeface="Calibri" panose="020F0502020204030204" pitchFamily="34" charset="0"/>
                <a:hlinkClick r:id="rId4"/>
              </a:rPr>
              <a:t>https://bit.ly/34w4HsM</a:t>
            </a:r>
            <a:endParaRPr lang="en-GB" sz="1400" b="1" dirty="0"/>
          </a:p>
        </p:txBody>
      </p:sp>
      <p:sp>
        <p:nvSpPr>
          <p:cNvPr id="16" name="Rectangle: Diagonal Corners Rounded 15">
            <a:extLst>
              <a:ext uri="{FF2B5EF4-FFF2-40B4-BE49-F238E27FC236}">
                <a16:creationId xmlns:a16="http://schemas.microsoft.com/office/drawing/2014/main" id="{67CF8CBE-CCF2-4CAF-AA16-B28A4629F3EB}"/>
              </a:ext>
            </a:extLst>
          </p:cNvPr>
          <p:cNvSpPr/>
          <p:nvPr/>
        </p:nvSpPr>
        <p:spPr>
          <a:xfrm>
            <a:off x="7951308" y="2403907"/>
            <a:ext cx="4083626" cy="2050185"/>
          </a:xfrm>
          <a:prstGeom prst="round2Diag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solidFill>
                <a:schemeClr val="tx1"/>
              </a:solidFill>
            </a:endParaRPr>
          </a:p>
          <a:p>
            <a:pPr algn="ctr"/>
            <a:r>
              <a:rPr lang="en-GB" sz="1400" b="1" dirty="0">
                <a:solidFill>
                  <a:schemeClr val="tx1"/>
                </a:solidFill>
              </a:rPr>
              <a:t>Action</a:t>
            </a:r>
          </a:p>
          <a:p>
            <a:pPr algn="ctr"/>
            <a:r>
              <a:rPr lang="en-US" sz="1400" dirty="0">
                <a:solidFill>
                  <a:schemeClr val="tx1"/>
                </a:solidFill>
                <a:ea typeface="Calibri" panose="020F0502020204030204" pitchFamily="34" charset="0"/>
                <a:cs typeface="Times New Roman" panose="02020603050405020304" pitchFamily="18" charset="0"/>
              </a:rPr>
              <a:t>The investigative interview is conducted according to the Interview Plan and interviewers respond to the child’s needs throughout, adjusting the interview plan accordingly.  Following the interview, analysis of the information and evidence obtained in interview is used to inform decision-making around care and protection for the child (and any other children).</a:t>
            </a:r>
            <a:r>
              <a:rPr lang="en-GB" sz="1400" dirty="0">
                <a:solidFill>
                  <a:schemeClr val="tx1"/>
                </a:solidFill>
                <a:ea typeface="Calibri" panose="020F0502020204030204" pitchFamily="34" charset="0"/>
                <a:cs typeface="Times New Roman" panose="02020603050405020304" pitchFamily="18" charset="0"/>
              </a:rPr>
              <a:t>  </a:t>
            </a:r>
            <a:endParaRPr lang="en-GB" sz="1400" dirty="0">
              <a:solidFill>
                <a:schemeClr val="tx1"/>
              </a:solidFill>
            </a:endParaRPr>
          </a:p>
          <a:p>
            <a:pPr algn="ctr"/>
            <a:endParaRPr lang="en-GB" sz="14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8996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wner xmlns="B8056F3F-8235-4FBB-A180-A31D3FE4BA13" xsi:nil="true"/>
    <Document_x0020_TYpe xmlns="B8056F3F-8235-4FBB-A180-A31D3FE4BA13">General Document</Document_x0020_TYpe>
    <lcf76f155ced4ddcb4097134ff3c332f xmlns="b8056f3f-8235-4fbb-a180-a31d3fe4ba13">
      <Terms xmlns="http://schemas.microsoft.com/office/infopath/2007/PartnerControls"/>
    </lcf76f155ced4ddcb4097134ff3c332f>
    <TaxCatchAll xmlns="ed5a4896-2da6-4469-a7e1-3f6eab57a1f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customXsn xmlns="http://schemas.microsoft.com/office/2006/metadata/customXsn">
  <xsnLocation/>
  <cached>True</cached>
  <openByDefault>True</openByDefault>
  <xsnScope/>
</customXsn>
</file>

<file path=customXml/item4.xml><?xml version="1.0" encoding="utf-8"?>
<ct:contentTypeSchema xmlns:ct="http://schemas.microsoft.com/office/2006/metadata/contentType" xmlns:ma="http://schemas.microsoft.com/office/2006/metadata/properties/metaAttributes" ct:_="" ma:_="" ma:contentTypeName="Document" ma:contentTypeID="0x010100B3307BD4225C1740A39D0610FD820B22" ma:contentTypeVersion="" ma:contentTypeDescription="Create a new document." ma:contentTypeScope="" ma:versionID="9fafeab9057cab1daecad46905856a31">
  <xsd:schema xmlns:xsd="http://www.w3.org/2001/XMLSchema" xmlns:xs="http://www.w3.org/2001/XMLSchema" xmlns:p="http://schemas.microsoft.com/office/2006/metadata/properties" xmlns:ns2="B8056F3F-8235-4FBB-A180-A31D3FE4BA13" xmlns:ns3="ed5a4896-2da6-4469-a7e1-3f6eab57a1f0" xmlns:ns4="b8056f3f-8235-4fbb-a180-a31d3fe4ba13" targetNamespace="http://schemas.microsoft.com/office/2006/metadata/properties" ma:root="true" ma:fieldsID="e93c30a77a63c3f4dfea2f9b66306e02" ns2:_="" ns3:_="" ns4:_="">
    <xsd:import namespace="B8056F3F-8235-4FBB-A180-A31D3FE4BA13"/>
    <xsd:import namespace="ed5a4896-2da6-4469-a7e1-3f6eab57a1f0"/>
    <xsd:import namespace="b8056f3f-8235-4fbb-a180-a31d3fe4ba13"/>
    <xsd:element name="properties">
      <xsd:complexType>
        <xsd:sequence>
          <xsd:element name="documentManagement">
            <xsd:complexType>
              <xsd:all>
                <xsd:element ref="ns2:Owner" minOccurs="0"/>
                <xsd:element ref="ns2:Document_x0020_TYpe" minOccurs="0"/>
                <xsd:element ref="ns3:SharedWithUsers" minOccurs="0"/>
                <xsd:element ref="ns3:SharingHintHash" minOccurs="0"/>
                <xsd:element ref="ns3:SharedWithDetails" minOccurs="0"/>
                <xsd:element ref="ns3:LastSharedByUser" minOccurs="0"/>
                <xsd:element ref="ns3:LastSharedByTime" minOccurs="0"/>
                <xsd:element ref="ns4:MediaServiceMetadata" minOccurs="0"/>
                <xsd:element ref="ns4:MediaServiceFastMetadata" minOccurs="0"/>
                <xsd:element ref="ns4:MediaServiceAutoKeyPoints" minOccurs="0"/>
                <xsd:element ref="ns4:MediaServiceKeyPoints"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LengthInSeconds" minOccurs="0"/>
                <xsd:element ref="ns4:lcf76f155ced4ddcb4097134ff3c332f" minOccurs="0"/>
                <xsd:element ref="ns3:TaxCatchAll" minOccurs="0"/>
                <xsd:element ref="ns4:MediaServiceLocation" minOccurs="0"/>
                <xsd:element ref="ns4: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056F3F-8235-4FBB-A180-A31D3FE4BA13" elementFormDefault="qualified">
    <xsd:import namespace="http://schemas.microsoft.com/office/2006/documentManagement/types"/>
    <xsd:import namespace="http://schemas.microsoft.com/office/infopath/2007/PartnerControls"/>
    <xsd:element name="Owner" ma:index="8" nillable="true" ma:displayName="Owner" ma:internalName="Owner">
      <xsd:simpleType>
        <xsd:restriction base="dms:Text">
          <xsd:maxLength value="255"/>
        </xsd:restriction>
      </xsd:simpleType>
    </xsd:element>
    <xsd:element name="Document_x0020_TYpe" ma:index="9" nillable="true" ma:displayName="Document Type" ma:default="General Document" ma:format="Dropdown" ma:internalName="Document_x0020_TYpe">
      <xsd:simpleType>
        <xsd:union memberTypes="dms:Text">
          <xsd:simpleType>
            <xsd:restriction base="dms:Choice">
              <xsd:enumeration value="Agenda"/>
              <xsd:enumeration value="Appendix"/>
              <xsd:enumeration value="Briefing"/>
              <xsd:enumeration value="Business Planning"/>
              <xsd:enumeration value="Feedback"/>
              <xsd:enumeration value="Form"/>
              <xsd:enumeration value="General Document"/>
              <xsd:enumeration value="Letter"/>
              <xsd:enumeration value="Meeting Note"/>
              <xsd:enumeration value="Meeting Papers"/>
              <xsd:enumeration value="Message Sent"/>
              <xsd:enumeration value="Message Received"/>
              <xsd:enumeration value="Minutes"/>
              <xsd:enumeration value="News Release"/>
              <xsd:enumeration value="Presentation"/>
              <xsd:enumeration value="Proposal"/>
              <xsd:enumeration value="Report"/>
              <xsd:enumeration value="Response"/>
              <xsd:enumeration value="Speech"/>
              <xsd:enumeration value="Spreadsheet Information"/>
              <xsd:enumeration value="Spreadsheet Analysis"/>
              <xsd:enumeration value="Submission/Bi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ed5a4896-2da6-4469-a7e1-3f6eab57a1f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1" nillable="true" ma:displayName="Sharing Hint Hash" ma:internalName="SharingHintHash" ma:readOnly="true">
      <xsd:simpleType>
        <xsd:restriction base="dms:Text"/>
      </xsd:simpleType>
    </xsd:element>
    <xsd:element name="SharedWithDetails" ma:index="12" nillable="true" ma:displayName="Shared With Details" ma:description=""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element name="TaxCatchAll" ma:index="27" nillable="true" ma:displayName="Taxonomy Catch All Column" ma:hidden="true" ma:list="{d0506309-5ee4-4925-b62c-68787166883c}" ma:internalName="TaxCatchAll" ma:showField="CatchAllData" ma:web="ed5a4896-2da6-4469-a7e1-3f6eab57a1f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b8056f3f-8235-4fbb-a180-a31d3fe4ba13"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AutoTags" ma:index="20" nillable="true" ma:displayName="Tags" ma:internalName="MediaServiceAutoTags"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LengthInSeconds" ma:index="24" nillable="true" ma:displayName="Length (seconds)"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9743e3ef-af0a-4e46-9412-675264ba8ae8" ma:termSetId="09814cd3-568e-fe90-9814-8d621ff8fb84" ma:anchorId="fba54fb3-c3e1-fe81-a776-ca4b69148c4d" ma:open="true" ma:isKeyword="false">
      <xsd:complexType>
        <xsd:sequence>
          <xsd:element ref="pc:Terms" minOccurs="0" maxOccurs="1"/>
        </xsd:sequence>
      </xsd:complexType>
    </xsd:element>
    <xsd:element name="MediaServiceLocation" ma:index="28" nillable="true" ma:displayName="Location" ma:indexed="true" ma:internalName="MediaServiceLocation" ma:readOnly="true">
      <xsd:simpleType>
        <xsd:restriction base="dms:Text"/>
      </xsd:simpleType>
    </xsd:element>
    <xsd:element name="MediaServiceObjectDetectorVersions" ma:index="29"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28E90D-AEC8-4BFF-8ADA-B6114BF688D2}">
  <ds:schemaRefs>
    <ds:schemaRef ds:uri="http://schemas.microsoft.com/office/2006/metadata/properties"/>
    <ds:schemaRef ds:uri="http://schemas.microsoft.com/office/infopath/2007/PartnerControls"/>
    <ds:schemaRef ds:uri="B8056F3F-8235-4FBB-A180-A31D3FE4BA13"/>
    <ds:schemaRef ds:uri="b8056f3f-8235-4fbb-a180-a31d3fe4ba13"/>
    <ds:schemaRef ds:uri="ed5a4896-2da6-4469-a7e1-3f6eab57a1f0"/>
  </ds:schemaRefs>
</ds:datastoreItem>
</file>

<file path=customXml/itemProps2.xml><?xml version="1.0" encoding="utf-8"?>
<ds:datastoreItem xmlns:ds="http://schemas.openxmlformats.org/officeDocument/2006/customXml" ds:itemID="{7362AA8B-F646-4677-A413-6AA2859F5409}">
  <ds:schemaRefs>
    <ds:schemaRef ds:uri="http://schemas.microsoft.com/sharepoint/v3/contenttype/forms"/>
  </ds:schemaRefs>
</ds:datastoreItem>
</file>

<file path=customXml/itemProps3.xml><?xml version="1.0" encoding="utf-8"?>
<ds:datastoreItem xmlns:ds="http://schemas.openxmlformats.org/officeDocument/2006/customXml" ds:itemID="{FAE9EA2C-DEE4-4E05-8377-54937ACDD7E2}">
  <ds:schemaRefs>
    <ds:schemaRef ds:uri="http://schemas.microsoft.com/office/2006/metadata/customXsn"/>
  </ds:schemaRefs>
</ds:datastoreItem>
</file>

<file path=customXml/itemProps4.xml><?xml version="1.0" encoding="utf-8"?>
<ds:datastoreItem xmlns:ds="http://schemas.openxmlformats.org/officeDocument/2006/customXml" ds:itemID="{3B03AA74-268A-4A0C-8637-3572FE5352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056F3F-8235-4FBB-A180-A31D3FE4BA13"/>
    <ds:schemaRef ds:uri="ed5a4896-2da6-4469-a7e1-3f6eab57a1f0"/>
    <ds:schemaRef ds:uri="b8056f3f-8235-4fbb-a180-a31d3fe4ba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355</TotalTime>
  <Words>431</Words>
  <Application>Microsoft Office PowerPoint</Application>
  <PresentationFormat>Widescreen</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Jillian Ingram</dc:creator>
  <cp:lastModifiedBy>Jillian Ingram</cp:lastModifiedBy>
  <cp:revision>23</cp:revision>
  <dcterms:created xsi:type="dcterms:W3CDTF">2022-01-24T17:08:38Z</dcterms:created>
  <dcterms:modified xsi:type="dcterms:W3CDTF">2023-10-13T17:08:50Z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0x010100B3307BD4225C1740A39D0610FD820B22</vt:lpwstr>
  </property>
</Properties>
</file>