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sldIdLst>
    <p:sldId id="256"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C80"/>
    <a:srgbClr val="CC66FF"/>
    <a:srgbClr val="CE02CE"/>
    <a:srgbClr val="87319F"/>
    <a:srgbClr val="00CCFF"/>
    <a:srgbClr val="99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712" autoAdjust="0"/>
  </p:normalViewPr>
  <p:slideViewPr>
    <p:cSldViewPr snapToGrid="0">
      <p:cViewPr varScale="1">
        <p:scale>
          <a:sx n="105" d="100"/>
          <a:sy n="105" d="100"/>
        </p:scale>
        <p:origin x="77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5" Type="http://schemas.openxmlformats.org/officeDocument/2006/relationships/slideMaster" Target="slideMasters/slideMaster1.xml"/><Relationship Id="rId10"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5B71B-4E3A-44D0-9439-6F087AA976B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848A967-9030-4950-83CA-9D5C6B4DCB9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B2E84F7-27BE-4F6B-9A68-D35048D4D0F6}"/>
              </a:ext>
            </a:extLst>
          </p:cNvPr>
          <p:cNvSpPr>
            <a:spLocks noGrp="1"/>
          </p:cNvSpPr>
          <p:nvPr>
            <p:ph type="dt" sz="half" idx="10"/>
          </p:nvPr>
        </p:nvSpPr>
        <p:spPr/>
        <p:txBody>
          <a:bodyPr/>
          <a:lstStyle/>
          <a:p>
            <a:fld id="{74E5C95E-4955-4223-AFA0-507E84B6CA92}" type="datetimeFigureOut">
              <a:rPr lang="en-GB" smtClean="0"/>
              <a:t>13/10/2023</a:t>
            </a:fld>
            <a:endParaRPr lang="en-GB"/>
          </a:p>
        </p:txBody>
      </p:sp>
      <p:sp>
        <p:nvSpPr>
          <p:cNvPr id="5" name="Footer Placeholder 4">
            <a:extLst>
              <a:ext uri="{FF2B5EF4-FFF2-40B4-BE49-F238E27FC236}">
                <a16:creationId xmlns:a16="http://schemas.microsoft.com/office/drawing/2014/main" id="{3E278C0F-EDA8-4D7A-AC30-039E4F394B6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B0F435D-E68D-488E-9C4A-5BC5D2C23E12}"/>
              </a:ext>
            </a:extLst>
          </p:cNvPr>
          <p:cNvSpPr>
            <a:spLocks noGrp="1"/>
          </p:cNvSpPr>
          <p:nvPr>
            <p:ph type="sldNum" sz="quarter" idx="12"/>
          </p:nvPr>
        </p:nvSpPr>
        <p:spPr/>
        <p:txBody>
          <a:bodyPr/>
          <a:lstStyle/>
          <a:p>
            <a:fld id="{21143C7C-16B6-423E-A890-374B1ED6BB1C}" type="slidenum">
              <a:rPr lang="en-GB" smtClean="0"/>
              <a:t>‹#›</a:t>
            </a:fld>
            <a:endParaRPr lang="en-GB"/>
          </a:p>
        </p:txBody>
      </p:sp>
    </p:spTree>
    <p:extLst>
      <p:ext uri="{BB962C8B-B14F-4D97-AF65-F5344CB8AC3E}">
        <p14:creationId xmlns:p14="http://schemas.microsoft.com/office/powerpoint/2010/main" val="388447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985BE-FE26-4CFE-8A47-7053B19AB7E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E930BDD-9FBF-4161-A080-8135FABC19D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D7DD376-17E8-4331-91D2-6398FA939761}"/>
              </a:ext>
            </a:extLst>
          </p:cNvPr>
          <p:cNvSpPr>
            <a:spLocks noGrp="1"/>
          </p:cNvSpPr>
          <p:nvPr>
            <p:ph type="dt" sz="half" idx="10"/>
          </p:nvPr>
        </p:nvSpPr>
        <p:spPr/>
        <p:txBody>
          <a:bodyPr/>
          <a:lstStyle/>
          <a:p>
            <a:fld id="{74E5C95E-4955-4223-AFA0-507E84B6CA92}" type="datetimeFigureOut">
              <a:rPr lang="en-GB" smtClean="0"/>
              <a:t>13/10/2023</a:t>
            </a:fld>
            <a:endParaRPr lang="en-GB"/>
          </a:p>
        </p:txBody>
      </p:sp>
      <p:sp>
        <p:nvSpPr>
          <p:cNvPr id="5" name="Footer Placeholder 4">
            <a:extLst>
              <a:ext uri="{FF2B5EF4-FFF2-40B4-BE49-F238E27FC236}">
                <a16:creationId xmlns:a16="http://schemas.microsoft.com/office/drawing/2014/main" id="{B8196033-FE7A-4FE5-B224-F5441E290B0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64CE4FE-C111-4CF6-92DB-96C13BB2D00A}"/>
              </a:ext>
            </a:extLst>
          </p:cNvPr>
          <p:cNvSpPr>
            <a:spLocks noGrp="1"/>
          </p:cNvSpPr>
          <p:nvPr>
            <p:ph type="sldNum" sz="quarter" idx="12"/>
          </p:nvPr>
        </p:nvSpPr>
        <p:spPr/>
        <p:txBody>
          <a:bodyPr/>
          <a:lstStyle/>
          <a:p>
            <a:fld id="{21143C7C-16B6-423E-A890-374B1ED6BB1C}" type="slidenum">
              <a:rPr lang="en-GB" smtClean="0"/>
              <a:t>‹#›</a:t>
            </a:fld>
            <a:endParaRPr lang="en-GB"/>
          </a:p>
        </p:txBody>
      </p:sp>
    </p:spTree>
    <p:extLst>
      <p:ext uri="{BB962C8B-B14F-4D97-AF65-F5344CB8AC3E}">
        <p14:creationId xmlns:p14="http://schemas.microsoft.com/office/powerpoint/2010/main" val="2070902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8B8002-4042-4957-9719-F874EA0A643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254D53C-833E-4E79-8AFA-7A758AB187B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C8ED569-D282-4CEC-AF89-B54565389BDC}"/>
              </a:ext>
            </a:extLst>
          </p:cNvPr>
          <p:cNvSpPr>
            <a:spLocks noGrp="1"/>
          </p:cNvSpPr>
          <p:nvPr>
            <p:ph type="dt" sz="half" idx="10"/>
          </p:nvPr>
        </p:nvSpPr>
        <p:spPr/>
        <p:txBody>
          <a:bodyPr/>
          <a:lstStyle/>
          <a:p>
            <a:fld id="{74E5C95E-4955-4223-AFA0-507E84B6CA92}" type="datetimeFigureOut">
              <a:rPr lang="en-GB" smtClean="0"/>
              <a:t>13/10/2023</a:t>
            </a:fld>
            <a:endParaRPr lang="en-GB"/>
          </a:p>
        </p:txBody>
      </p:sp>
      <p:sp>
        <p:nvSpPr>
          <p:cNvPr id="5" name="Footer Placeholder 4">
            <a:extLst>
              <a:ext uri="{FF2B5EF4-FFF2-40B4-BE49-F238E27FC236}">
                <a16:creationId xmlns:a16="http://schemas.microsoft.com/office/drawing/2014/main" id="{D2D436EA-F2FB-4E04-8000-3825CC334EF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FCDFAB-DAEF-4105-AE04-670208198C4F}"/>
              </a:ext>
            </a:extLst>
          </p:cNvPr>
          <p:cNvSpPr>
            <a:spLocks noGrp="1"/>
          </p:cNvSpPr>
          <p:nvPr>
            <p:ph type="sldNum" sz="quarter" idx="12"/>
          </p:nvPr>
        </p:nvSpPr>
        <p:spPr/>
        <p:txBody>
          <a:bodyPr/>
          <a:lstStyle/>
          <a:p>
            <a:fld id="{21143C7C-16B6-423E-A890-374B1ED6BB1C}" type="slidenum">
              <a:rPr lang="en-GB" smtClean="0"/>
              <a:t>‹#›</a:t>
            </a:fld>
            <a:endParaRPr lang="en-GB"/>
          </a:p>
        </p:txBody>
      </p:sp>
    </p:spTree>
    <p:extLst>
      <p:ext uri="{BB962C8B-B14F-4D97-AF65-F5344CB8AC3E}">
        <p14:creationId xmlns:p14="http://schemas.microsoft.com/office/powerpoint/2010/main" val="2180408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63645-7B71-46C8-BB34-E9D23AF6693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349954D-6BA3-4FEB-9117-55B726D5424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E6158A2-CADA-4172-9A6B-9DE9CCD9B329}"/>
              </a:ext>
            </a:extLst>
          </p:cNvPr>
          <p:cNvSpPr>
            <a:spLocks noGrp="1"/>
          </p:cNvSpPr>
          <p:nvPr>
            <p:ph type="dt" sz="half" idx="10"/>
          </p:nvPr>
        </p:nvSpPr>
        <p:spPr/>
        <p:txBody>
          <a:bodyPr/>
          <a:lstStyle/>
          <a:p>
            <a:fld id="{74E5C95E-4955-4223-AFA0-507E84B6CA92}" type="datetimeFigureOut">
              <a:rPr lang="en-GB" smtClean="0"/>
              <a:t>13/10/2023</a:t>
            </a:fld>
            <a:endParaRPr lang="en-GB"/>
          </a:p>
        </p:txBody>
      </p:sp>
      <p:sp>
        <p:nvSpPr>
          <p:cNvPr id="5" name="Footer Placeholder 4">
            <a:extLst>
              <a:ext uri="{FF2B5EF4-FFF2-40B4-BE49-F238E27FC236}">
                <a16:creationId xmlns:a16="http://schemas.microsoft.com/office/drawing/2014/main" id="{5F975B34-1CB7-4501-A8FB-98EE5378E1C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E969471-AA92-4DEC-9227-0D2FD069BA80}"/>
              </a:ext>
            </a:extLst>
          </p:cNvPr>
          <p:cNvSpPr>
            <a:spLocks noGrp="1"/>
          </p:cNvSpPr>
          <p:nvPr>
            <p:ph type="sldNum" sz="quarter" idx="12"/>
          </p:nvPr>
        </p:nvSpPr>
        <p:spPr/>
        <p:txBody>
          <a:bodyPr/>
          <a:lstStyle/>
          <a:p>
            <a:fld id="{21143C7C-16B6-423E-A890-374B1ED6BB1C}" type="slidenum">
              <a:rPr lang="en-GB" smtClean="0"/>
              <a:t>‹#›</a:t>
            </a:fld>
            <a:endParaRPr lang="en-GB"/>
          </a:p>
        </p:txBody>
      </p:sp>
    </p:spTree>
    <p:extLst>
      <p:ext uri="{BB962C8B-B14F-4D97-AF65-F5344CB8AC3E}">
        <p14:creationId xmlns:p14="http://schemas.microsoft.com/office/powerpoint/2010/main" val="3784548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D8827-A843-49CB-9FD1-E44E31FF57E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16E2695-F81D-4BFB-AEE3-E01BF2E04C7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17A2C66-F425-48A6-9399-FFA8BECC35EC}"/>
              </a:ext>
            </a:extLst>
          </p:cNvPr>
          <p:cNvSpPr>
            <a:spLocks noGrp="1"/>
          </p:cNvSpPr>
          <p:nvPr>
            <p:ph type="dt" sz="half" idx="10"/>
          </p:nvPr>
        </p:nvSpPr>
        <p:spPr/>
        <p:txBody>
          <a:bodyPr/>
          <a:lstStyle/>
          <a:p>
            <a:fld id="{74E5C95E-4955-4223-AFA0-507E84B6CA92}" type="datetimeFigureOut">
              <a:rPr lang="en-GB" smtClean="0"/>
              <a:t>13/10/2023</a:t>
            </a:fld>
            <a:endParaRPr lang="en-GB"/>
          </a:p>
        </p:txBody>
      </p:sp>
      <p:sp>
        <p:nvSpPr>
          <p:cNvPr id="5" name="Footer Placeholder 4">
            <a:extLst>
              <a:ext uri="{FF2B5EF4-FFF2-40B4-BE49-F238E27FC236}">
                <a16:creationId xmlns:a16="http://schemas.microsoft.com/office/drawing/2014/main" id="{025F02A5-0013-4945-B7D0-F7AF3EAC4BD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AD5ADDD-7E75-4F5B-8692-1BA37F9B6D80}"/>
              </a:ext>
            </a:extLst>
          </p:cNvPr>
          <p:cNvSpPr>
            <a:spLocks noGrp="1"/>
          </p:cNvSpPr>
          <p:nvPr>
            <p:ph type="sldNum" sz="quarter" idx="12"/>
          </p:nvPr>
        </p:nvSpPr>
        <p:spPr/>
        <p:txBody>
          <a:bodyPr/>
          <a:lstStyle/>
          <a:p>
            <a:fld id="{21143C7C-16B6-423E-A890-374B1ED6BB1C}" type="slidenum">
              <a:rPr lang="en-GB" smtClean="0"/>
              <a:t>‹#›</a:t>
            </a:fld>
            <a:endParaRPr lang="en-GB"/>
          </a:p>
        </p:txBody>
      </p:sp>
    </p:spTree>
    <p:extLst>
      <p:ext uri="{BB962C8B-B14F-4D97-AF65-F5344CB8AC3E}">
        <p14:creationId xmlns:p14="http://schemas.microsoft.com/office/powerpoint/2010/main" val="3081179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4DDE2-D4C1-4159-8885-443B5D70F03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7A7FF54-E408-40FE-85E5-0BF7F0EE18F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B9E30EB-C138-4D63-A2DF-017447BA42F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E96F138-2876-4ED4-9879-1A3F66C0860D}"/>
              </a:ext>
            </a:extLst>
          </p:cNvPr>
          <p:cNvSpPr>
            <a:spLocks noGrp="1"/>
          </p:cNvSpPr>
          <p:nvPr>
            <p:ph type="dt" sz="half" idx="10"/>
          </p:nvPr>
        </p:nvSpPr>
        <p:spPr/>
        <p:txBody>
          <a:bodyPr/>
          <a:lstStyle/>
          <a:p>
            <a:fld id="{74E5C95E-4955-4223-AFA0-507E84B6CA92}" type="datetimeFigureOut">
              <a:rPr lang="en-GB" smtClean="0"/>
              <a:t>13/10/2023</a:t>
            </a:fld>
            <a:endParaRPr lang="en-GB"/>
          </a:p>
        </p:txBody>
      </p:sp>
      <p:sp>
        <p:nvSpPr>
          <p:cNvPr id="6" name="Footer Placeholder 5">
            <a:extLst>
              <a:ext uri="{FF2B5EF4-FFF2-40B4-BE49-F238E27FC236}">
                <a16:creationId xmlns:a16="http://schemas.microsoft.com/office/drawing/2014/main" id="{03916DEA-2165-4C1B-B791-0D20B8088EA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5C5A425-D7AD-46A9-81EC-E7AF6DA14C41}"/>
              </a:ext>
            </a:extLst>
          </p:cNvPr>
          <p:cNvSpPr>
            <a:spLocks noGrp="1"/>
          </p:cNvSpPr>
          <p:nvPr>
            <p:ph type="sldNum" sz="quarter" idx="12"/>
          </p:nvPr>
        </p:nvSpPr>
        <p:spPr/>
        <p:txBody>
          <a:bodyPr/>
          <a:lstStyle/>
          <a:p>
            <a:fld id="{21143C7C-16B6-423E-A890-374B1ED6BB1C}" type="slidenum">
              <a:rPr lang="en-GB" smtClean="0"/>
              <a:t>‹#›</a:t>
            </a:fld>
            <a:endParaRPr lang="en-GB"/>
          </a:p>
        </p:txBody>
      </p:sp>
    </p:spTree>
    <p:extLst>
      <p:ext uri="{BB962C8B-B14F-4D97-AF65-F5344CB8AC3E}">
        <p14:creationId xmlns:p14="http://schemas.microsoft.com/office/powerpoint/2010/main" val="747304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834AF-E63B-40E2-91B4-92C87C8B65F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4091C3E-FF65-43F6-AC39-52A0DFB82C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512163C-2EDF-4657-A49A-01EC6E48DE0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E697A02-447C-4000-83B1-A0DA76B440C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80E62F-2CD4-4117-B618-5A4855FE5AD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BF1F178-7736-48F9-B39B-7F4BED921E85}"/>
              </a:ext>
            </a:extLst>
          </p:cNvPr>
          <p:cNvSpPr>
            <a:spLocks noGrp="1"/>
          </p:cNvSpPr>
          <p:nvPr>
            <p:ph type="dt" sz="half" idx="10"/>
          </p:nvPr>
        </p:nvSpPr>
        <p:spPr/>
        <p:txBody>
          <a:bodyPr/>
          <a:lstStyle/>
          <a:p>
            <a:fld id="{74E5C95E-4955-4223-AFA0-507E84B6CA92}" type="datetimeFigureOut">
              <a:rPr lang="en-GB" smtClean="0"/>
              <a:t>13/10/2023</a:t>
            </a:fld>
            <a:endParaRPr lang="en-GB"/>
          </a:p>
        </p:txBody>
      </p:sp>
      <p:sp>
        <p:nvSpPr>
          <p:cNvPr id="8" name="Footer Placeholder 7">
            <a:extLst>
              <a:ext uri="{FF2B5EF4-FFF2-40B4-BE49-F238E27FC236}">
                <a16:creationId xmlns:a16="http://schemas.microsoft.com/office/drawing/2014/main" id="{47AFC7B4-A7B9-4230-90E2-AE4C2F8B11A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8FDE5CE-5FE2-4930-9487-7C5C4D2AD1C4}"/>
              </a:ext>
            </a:extLst>
          </p:cNvPr>
          <p:cNvSpPr>
            <a:spLocks noGrp="1"/>
          </p:cNvSpPr>
          <p:nvPr>
            <p:ph type="sldNum" sz="quarter" idx="12"/>
          </p:nvPr>
        </p:nvSpPr>
        <p:spPr/>
        <p:txBody>
          <a:bodyPr/>
          <a:lstStyle/>
          <a:p>
            <a:fld id="{21143C7C-16B6-423E-A890-374B1ED6BB1C}" type="slidenum">
              <a:rPr lang="en-GB" smtClean="0"/>
              <a:t>‹#›</a:t>
            </a:fld>
            <a:endParaRPr lang="en-GB"/>
          </a:p>
        </p:txBody>
      </p:sp>
    </p:spTree>
    <p:extLst>
      <p:ext uri="{BB962C8B-B14F-4D97-AF65-F5344CB8AC3E}">
        <p14:creationId xmlns:p14="http://schemas.microsoft.com/office/powerpoint/2010/main" val="1552013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ADEC8-7FF3-47E2-8681-1ED60E952BE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C26F1E1-9B40-4CD7-8394-D05DA3784B03}"/>
              </a:ext>
            </a:extLst>
          </p:cNvPr>
          <p:cNvSpPr>
            <a:spLocks noGrp="1"/>
          </p:cNvSpPr>
          <p:nvPr>
            <p:ph type="dt" sz="half" idx="10"/>
          </p:nvPr>
        </p:nvSpPr>
        <p:spPr/>
        <p:txBody>
          <a:bodyPr/>
          <a:lstStyle/>
          <a:p>
            <a:fld id="{74E5C95E-4955-4223-AFA0-507E84B6CA92}" type="datetimeFigureOut">
              <a:rPr lang="en-GB" smtClean="0"/>
              <a:t>13/10/2023</a:t>
            </a:fld>
            <a:endParaRPr lang="en-GB"/>
          </a:p>
        </p:txBody>
      </p:sp>
      <p:sp>
        <p:nvSpPr>
          <p:cNvPr id="4" name="Footer Placeholder 3">
            <a:extLst>
              <a:ext uri="{FF2B5EF4-FFF2-40B4-BE49-F238E27FC236}">
                <a16:creationId xmlns:a16="http://schemas.microsoft.com/office/drawing/2014/main" id="{1D7EF96C-0419-453F-8261-B88F4958C34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3060BF6-4D91-4EEF-8271-8AB0B277F10B}"/>
              </a:ext>
            </a:extLst>
          </p:cNvPr>
          <p:cNvSpPr>
            <a:spLocks noGrp="1"/>
          </p:cNvSpPr>
          <p:nvPr>
            <p:ph type="sldNum" sz="quarter" idx="12"/>
          </p:nvPr>
        </p:nvSpPr>
        <p:spPr/>
        <p:txBody>
          <a:bodyPr/>
          <a:lstStyle/>
          <a:p>
            <a:fld id="{21143C7C-16B6-423E-A890-374B1ED6BB1C}" type="slidenum">
              <a:rPr lang="en-GB" smtClean="0"/>
              <a:t>‹#›</a:t>
            </a:fld>
            <a:endParaRPr lang="en-GB"/>
          </a:p>
        </p:txBody>
      </p:sp>
    </p:spTree>
    <p:extLst>
      <p:ext uri="{BB962C8B-B14F-4D97-AF65-F5344CB8AC3E}">
        <p14:creationId xmlns:p14="http://schemas.microsoft.com/office/powerpoint/2010/main" val="853738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E28496-B3A3-40A5-86DF-CB3C7FD382C5}"/>
              </a:ext>
            </a:extLst>
          </p:cNvPr>
          <p:cNvSpPr>
            <a:spLocks noGrp="1"/>
          </p:cNvSpPr>
          <p:nvPr>
            <p:ph type="dt" sz="half" idx="10"/>
          </p:nvPr>
        </p:nvSpPr>
        <p:spPr/>
        <p:txBody>
          <a:bodyPr/>
          <a:lstStyle/>
          <a:p>
            <a:fld id="{74E5C95E-4955-4223-AFA0-507E84B6CA92}" type="datetimeFigureOut">
              <a:rPr lang="en-GB" smtClean="0"/>
              <a:t>13/10/2023</a:t>
            </a:fld>
            <a:endParaRPr lang="en-GB"/>
          </a:p>
        </p:txBody>
      </p:sp>
      <p:sp>
        <p:nvSpPr>
          <p:cNvPr id="3" name="Footer Placeholder 2">
            <a:extLst>
              <a:ext uri="{FF2B5EF4-FFF2-40B4-BE49-F238E27FC236}">
                <a16:creationId xmlns:a16="http://schemas.microsoft.com/office/drawing/2014/main" id="{F7D65EC1-1804-44FF-B138-6A8FDACED09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6D8BDBA-A63A-4482-B9C9-000E26699A06}"/>
              </a:ext>
            </a:extLst>
          </p:cNvPr>
          <p:cNvSpPr>
            <a:spLocks noGrp="1"/>
          </p:cNvSpPr>
          <p:nvPr>
            <p:ph type="sldNum" sz="quarter" idx="12"/>
          </p:nvPr>
        </p:nvSpPr>
        <p:spPr/>
        <p:txBody>
          <a:bodyPr/>
          <a:lstStyle/>
          <a:p>
            <a:fld id="{21143C7C-16B6-423E-A890-374B1ED6BB1C}" type="slidenum">
              <a:rPr lang="en-GB" smtClean="0"/>
              <a:t>‹#›</a:t>
            </a:fld>
            <a:endParaRPr lang="en-GB"/>
          </a:p>
        </p:txBody>
      </p:sp>
    </p:spTree>
    <p:extLst>
      <p:ext uri="{BB962C8B-B14F-4D97-AF65-F5344CB8AC3E}">
        <p14:creationId xmlns:p14="http://schemas.microsoft.com/office/powerpoint/2010/main" val="1068141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722E6-4511-45C2-871C-5BD096DAC56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29A4A01-A7C5-45E2-B85A-4B53DA0B8D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02FCF05-F47E-468B-8E37-73E633821C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7B86B24-BBA8-45BC-B8E3-30FB59C53C6C}"/>
              </a:ext>
            </a:extLst>
          </p:cNvPr>
          <p:cNvSpPr>
            <a:spLocks noGrp="1"/>
          </p:cNvSpPr>
          <p:nvPr>
            <p:ph type="dt" sz="half" idx="10"/>
          </p:nvPr>
        </p:nvSpPr>
        <p:spPr/>
        <p:txBody>
          <a:bodyPr/>
          <a:lstStyle/>
          <a:p>
            <a:fld id="{74E5C95E-4955-4223-AFA0-507E84B6CA92}" type="datetimeFigureOut">
              <a:rPr lang="en-GB" smtClean="0"/>
              <a:t>13/10/2023</a:t>
            </a:fld>
            <a:endParaRPr lang="en-GB"/>
          </a:p>
        </p:txBody>
      </p:sp>
      <p:sp>
        <p:nvSpPr>
          <p:cNvPr id="6" name="Footer Placeholder 5">
            <a:extLst>
              <a:ext uri="{FF2B5EF4-FFF2-40B4-BE49-F238E27FC236}">
                <a16:creationId xmlns:a16="http://schemas.microsoft.com/office/drawing/2014/main" id="{3EB0D592-CD10-4438-A5A9-EDC9E264514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99EBB5D-01D7-4EFA-82D8-C05F9365EBA9}"/>
              </a:ext>
            </a:extLst>
          </p:cNvPr>
          <p:cNvSpPr>
            <a:spLocks noGrp="1"/>
          </p:cNvSpPr>
          <p:nvPr>
            <p:ph type="sldNum" sz="quarter" idx="12"/>
          </p:nvPr>
        </p:nvSpPr>
        <p:spPr/>
        <p:txBody>
          <a:bodyPr/>
          <a:lstStyle/>
          <a:p>
            <a:fld id="{21143C7C-16B6-423E-A890-374B1ED6BB1C}" type="slidenum">
              <a:rPr lang="en-GB" smtClean="0"/>
              <a:t>‹#›</a:t>
            </a:fld>
            <a:endParaRPr lang="en-GB"/>
          </a:p>
        </p:txBody>
      </p:sp>
    </p:spTree>
    <p:extLst>
      <p:ext uri="{BB962C8B-B14F-4D97-AF65-F5344CB8AC3E}">
        <p14:creationId xmlns:p14="http://schemas.microsoft.com/office/powerpoint/2010/main" val="3770638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1A532-83B9-41DD-8A33-362498279C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CCBDA5D-E789-4C15-BE9C-D6F8FCEE33E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3955FD3-CEAE-4958-BB2A-0364D15FF9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DEBC62F-E4BA-46AE-86D0-314B656E2C94}"/>
              </a:ext>
            </a:extLst>
          </p:cNvPr>
          <p:cNvSpPr>
            <a:spLocks noGrp="1"/>
          </p:cNvSpPr>
          <p:nvPr>
            <p:ph type="dt" sz="half" idx="10"/>
          </p:nvPr>
        </p:nvSpPr>
        <p:spPr/>
        <p:txBody>
          <a:bodyPr/>
          <a:lstStyle/>
          <a:p>
            <a:fld id="{74E5C95E-4955-4223-AFA0-507E84B6CA92}" type="datetimeFigureOut">
              <a:rPr lang="en-GB" smtClean="0"/>
              <a:t>13/10/2023</a:t>
            </a:fld>
            <a:endParaRPr lang="en-GB"/>
          </a:p>
        </p:txBody>
      </p:sp>
      <p:sp>
        <p:nvSpPr>
          <p:cNvPr id="6" name="Footer Placeholder 5">
            <a:extLst>
              <a:ext uri="{FF2B5EF4-FFF2-40B4-BE49-F238E27FC236}">
                <a16:creationId xmlns:a16="http://schemas.microsoft.com/office/drawing/2014/main" id="{343DEF1E-5310-41EE-8A05-16A0AEB2A2B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93BA35-BBBC-4BA5-BE73-A150A00E6708}"/>
              </a:ext>
            </a:extLst>
          </p:cNvPr>
          <p:cNvSpPr>
            <a:spLocks noGrp="1"/>
          </p:cNvSpPr>
          <p:nvPr>
            <p:ph type="sldNum" sz="quarter" idx="12"/>
          </p:nvPr>
        </p:nvSpPr>
        <p:spPr/>
        <p:txBody>
          <a:bodyPr/>
          <a:lstStyle/>
          <a:p>
            <a:fld id="{21143C7C-16B6-423E-A890-374B1ED6BB1C}" type="slidenum">
              <a:rPr lang="en-GB" smtClean="0"/>
              <a:t>‹#›</a:t>
            </a:fld>
            <a:endParaRPr lang="en-GB"/>
          </a:p>
        </p:txBody>
      </p:sp>
    </p:spTree>
    <p:extLst>
      <p:ext uri="{BB962C8B-B14F-4D97-AF65-F5344CB8AC3E}">
        <p14:creationId xmlns:p14="http://schemas.microsoft.com/office/powerpoint/2010/main" val="3482482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9D31562-353F-45ED-9725-A485CC06BA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4AF47AF-75FB-4241-86F4-552C305752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F359AA8-15DB-4A8A-A8E2-ED0B4E8A976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E5C95E-4955-4223-AFA0-507E84B6CA92}" type="datetimeFigureOut">
              <a:rPr lang="en-GB" smtClean="0"/>
              <a:t>13/10/2023</a:t>
            </a:fld>
            <a:endParaRPr lang="en-GB"/>
          </a:p>
        </p:txBody>
      </p:sp>
      <p:sp>
        <p:nvSpPr>
          <p:cNvPr id="5" name="Footer Placeholder 4">
            <a:extLst>
              <a:ext uri="{FF2B5EF4-FFF2-40B4-BE49-F238E27FC236}">
                <a16:creationId xmlns:a16="http://schemas.microsoft.com/office/drawing/2014/main" id="{180FF44F-B9F8-411F-9769-B7690C940B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70F36E5-EE99-4293-9812-A22568C7DD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143C7C-16B6-423E-A890-374B1ED6BB1C}" type="slidenum">
              <a:rPr lang="en-GB" smtClean="0"/>
              <a:t>‹#›</a:t>
            </a:fld>
            <a:endParaRPr lang="en-GB"/>
          </a:p>
        </p:txBody>
      </p:sp>
    </p:spTree>
    <p:extLst>
      <p:ext uri="{BB962C8B-B14F-4D97-AF65-F5344CB8AC3E}">
        <p14:creationId xmlns:p14="http://schemas.microsoft.com/office/powerpoint/2010/main" val="1927642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ointInterviewProject@scotland.pnn.police.uk"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bit.ly/34w4Hs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EE66F1C-470B-4DF3-9A50-3A355B954551}"/>
              </a:ext>
              <a:ext uri="{C183D7F6-B498-43B3-948B-1728B52AA6E4}">
                <adec:decorative xmlns:adec="http://schemas.microsoft.com/office/drawing/2017/decorative" val="1"/>
              </a:ext>
            </a:extLst>
          </p:cNvPr>
          <p:cNvPicPr>
            <a:picLocks noChangeAspect="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16326" t="12757" r="13878" b="15636"/>
          <a:stretch/>
        </p:blipFill>
        <p:spPr bwMode="auto">
          <a:xfrm>
            <a:off x="4469148" y="2402200"/>
            <a:ext cx="3198286" cy="3246631"/>
          </a:xfrm>
          <a:prstGeom prst="rect">
            <a:avLst/>
          </a:prstGeom>
          <a:noFill/>
          <a:ln>
            <a:noFill/>
          </a:ln>
          <a:extLst>
            <a:ext uri="{53640926-AAD7-44D8-BBD7-CCE9431645EC}">
              <a14:shadowObscured xmlns:a14="http://schemas.microsoft.com/office/drawing/2010/main"/>
            </a:ext>
          </a:extLst>
        </p:spPr>
      </p:pic>
      <p:sp>
        <p:nvSpPr>
          <p:cNvPr id="20" name="TextBox 19">
            <a:extLst>
              <a:ext uri="{FF2B5EF4-FFF2-40B4-BE49-F238E27FC236}">
                <a16:creationId xmlns:a16="http://schemas.microsoft.com/office/drawing/2014/main" id="{23C0A442-8895-4A5B-99E5-11F906411032}"/>
              </a:ext>
            </a:extLst>
          </p:cNvPr>
          <p:cNvSpPr txBox="1"/>
          <p:nvPr/>
        </p:nvSpPr>
        <p:spPr>
          <a:xfrm>
            <a:off x="5148168" y="3577578"/>
            <a:ext cx="1831077" cy="1200329"/>
          </a:xfrm>
          <a:prstGeom prst="rect">
            <a:avLst/>
          </a:prstGeom>
          <a:noFill/>
        </p:spPr>
        <p:txBody>
          <a:bodyPr wrap="square" rtlCol="0">
            <a:spAutoFit/>
          </a:bodyPr>
          <a:lstStyle/>
          <a:p>
            <a:pPr algn="ctr"/>
            <a:r>
              <a:rPr lang="en-GB" dirty="0"/>
              <a:t>7 Minute Briefing National JII Training Programme</a:t>
            </a:r>
          </a:p>
        </p:txBody>
      </p:sp>
      <p:sp>
        <p:nvSpPr>
          <p:cNvPr id="6" name="TextBox 5">
            <a:extLst>
              <a:ext uri="{FF2B5EF4-FFF2-40B4-BE49-F238E27FC236}">
                <a16:creationId xmlns:a16="http://schemas.microsoft.com/office/drawing/2014/main" id="{D3627D5A-14F8-4D3E-B79B-B6757832CABB}"/>
              </a:ext>
            </a:extLst>
          </p:cNvPr>
          <p:cNvSpPr txBox="1"/>
          <p:nvPr/>
        </p:nvSpPr>
        <p:spPr>
          <a:xfrm>
            <a:off x="5380936" y="2622821"/>
            <a:ext cx="977666" cy="523220"/>
          </a:xfrm>
          <a:prstGeom prst="rect">
            <a:avLst/>
          </a:prstGeom>
          <a:noFill/>
        </p:spPr>
        <p:txBody>
          <a:bodyPr wrap="square" rtlCol="0">
            <a:spAutoFit/>
          </a:bodyPr>
          <a:lstStyle/>
          <a:p>
            <a:r>
              <a:rPr lang="en-GB" sz="2800" b="1" dirty="0">
                <a:solidFill>
                  <a:schemeClr val="bg1"/>
                </a:solidFill>
              </a:rPr>
              <a:t>01</a:t>
            </a:r>
          </a:p>
        </p:txBody>
      </p:sp>
      <p:sp>
        <p:nvSpPr>
          <p:cNvPr id="13" name="Rectangle: Diagonal Corners Rounded 12">
            <a:extLst>
              <a:ext uri="{FF2B5EF4-FFF2-40B4-BE49-F238E27FC236}">
                <a16:creationId xmlns:a16="http://schemas.microsoft.com/office/drawing/2014/main" id="{5AEBC34D-09F2-44E4-9783-7D8AA854EB77}"/>
              </a:ext>
            </a:extLst>
          </p:cNvPr>
          <p:cNvSpPr/>
          <p:nvPr/>
        </p:nvSpPr>
        <p:spPr>
          <a:xfrm>
            <a:off x="108857" y="161789"/>
            <a:ext cx="4114277" cy="2144517"/>
          </a:xfrm>
          <a:prstGeom prst="round2DiagRect">
            <a:avLst/>
          </a:prstGeom>
          <a:solidFill>
            <a:srgbClr val="CC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effectLst/>
                <a:ea typeface="Calibri" panose="020F0502020204030204" pitchFamily="34" charset="0"/>
              </a:rPr>
              <a:t>What is the National Joint Investigative (JII) Training Programme?</a:t>
            </a:r>
          </a:p>
          <a:p>
            <a:pPr algn="ctr"/>
            <a:r>
              <a:rPr lang="en-GB" sz="1400" dirty="0">
                <a:solidFill>
                  <a:schemeClr val="tx1"/>
                </a:solidFill>
                <a:effectLst/>
                <a:ea typeface="Calibri" panose="020F0502020204030204" pitchFamily="34" charset="0"/>
              </a:rPr>
              <a:t>The National JII Training Programme is a comprehensive training programme that underpins the Scottish Child Interview Model for joint investigative interviewing.  It is for police officers and social workers who are responsible for conducting joint investigative interviews. </a:t>
            </a:r>
            <a:endParaRPr lang="en-GB" sz="1400" dirty="0">
              <a:solidFill>
                <a:schemeClr val="tx1"/>
              </a:solidFill>
            </a:endParaRPr>
          </a:p>
        </p:txBody>
      </p:sp>
      <p:sp>
        <p:nvSpPr>
          <p:cNvPr id="7" name="TextBox 6">
            <a:extLst>
              <a:ext uri="{FF2B5EF4-FFF2-40B4-BE49-F238E27FC236}">
                <a16:creationId xmlns:a16="http://schemas.microsoft.com/office/drawing/2014/main" id="{77FB1DA7-43A3-4C5E-A307-BFEF7ACD5BAC}"/>
              </a:ext>
            </a:extLst>
          </p:cNvPr>
          <p:cNvSpPr txBox="1"/>
          <p:nvPr/>
        </p:nvSpPr>
        <p:spPr>
          <a:xfrm>
            <a:off x="6417739" y="2694228"/>
            <a:ext cx="811763" cy="523220"/>
          </a:xfrm>
          <a:prstGeom prst="rect">
            <a:avLst/>
          </a:prstGeom>
          <a:noFill/>
        </p:spPr>
        <p:txBody>
          <a:bodyPr wrap="square" rtlCol="0">
            <a:spAutoFit/>
          </a:bodyPr>
          <a:lstStyle/>
          <a:p>
            <a:r>
              <a:rPr lang="en-GB" sz="2800" b="1" dirty="0">
                <a:solidFill>
                  <a:schemeClr val="bg1"/>
                </a:solidFill>
              </a:rPr>
              <a:t>02</a:t>
            </a:r>
          </a:p>
        </p:txBody>
      </p:sp>
      <p:sp>
        <p:nvSpPr>
          <p:cNvPr id="14" name="Rectangle: Diagonal Corners Rounded 13">
            <a:extLst>
              <a:ext uri="{FF2B5EF4-FFF2-40B4-BE49-F238E27FC236}">
                <a16:creationId xmlns:a16="http://schemas.microsoft.com/office/drawing/2014/main" id="{96CDC4A6-3B47-4C74-9C7E-6DBFF6986034}"/>
              </a:ext>
            </a:extLst>
          </p:cNvPr>
          <p:cNvSpPr/>
          <p:nvPr/>
        </p:nvSpPr>
        <p:spPr>
          <a:xfrm>
            <a:off x="4310072" y="171584"/>
            <a:ext cx="3582099" cy="2156078"/>
          </a:xfrm>
          <a:prstGeom prst="round2DiagRect">
            <a:avLst/>
          </a:prstGeom>
          <a:solidFill>
            <a:srgbClr val="FF7C8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rPr>
              <a:t>How was it developed?</a:t>
            </a:r>
          </a:p>
          <a:p>
            <a:pPr algn="ctr"/>
            <a:r>
              <a:rPr lang="en-GB" sz="1400" dirty="0">
                <a:solidFill>
                  <a:schemeClr val="tx1"/>
                </a:solidFill>
              </a:rPr>
              <a:t>The National JII Programme was developed as part of the National JII Project which was set up in response to the Evidence and Procedure Review (2015).  It takes account of research and best practice evidence across the world and has been shaped by national and international experts.</a:t>
            </a:r>
          </a:p>
        </p:txBody>
      </p:sp>
      <p:sp>
        <p:nvSpPr>
          <p:cNvPr id="8" name="TextBox 7">
            <a:extLst>
              <a:ext uri="{FF2B5EF4-FFF2-40B4-BE49-F238E27FC236}">
                <a16:creationId xmlns:a16="http://schemas.microsoft.com/office/drawing/2014/main" id="{3D52F0CB-80BD-44BF-92AE-9277F1987C45}"/>
              </a:ext>
            </a:extLst>
          </p:cNvPr>
          <p:cNvSpPr txBox="1"/>
          <p:nvPr/>
        </p:nvSpPr>
        <p:spPr>
          <a:xfrm>
            <a:off x="7043243" y="3603930"/>
            <a:ext cx="848928" cy="523220"/>
          </a:xfrm>
          <a:prstGeom prst="rect">
            <a:avLst/>
          </a:prstGeom>
          <a:noFill/>
        </p:spPr>
        <p:txBody>
          <a:bodyPr wrap="square" rtlCol="0">
            <a:spAutoFit/>
          </a:bodyPr>
          <a:lstStyle/>
          <a:p>
            <a:r>
              <a:rPr lang="en-GB" sz="2800" b="1" dirty="0">
                <a:solidFill>
                  <a:schemeClr val="bg1"/>
                </a:solidFill>
              </a:rPr>
              <a:t>03</a:t>
            </a:r>
          </a:p>
        </p:txBody>
      </p:sp>
      <p:sp>
        <p:nvSpPr>
          <p:cNvPr id="15" name="Rectangle: Diagonal Corners Rounded 14">
            <a:extLst>
              <a:ext uri="{FF2B5EF4-FFF2-40B4-BE49-F238E27FC236}">
                <a16:creationId xmlns:a16="http://schemas.microsoft.com/office/drawing/2014/main" id="{BB771984-4DCF-465D-B554-A0043523ECC8}"/>
              </a:ext>
            </a:extLst>
          </p:cNvPr>
          <p:cNvSpPr/>
          <p:nvPr/>
        </p:nvSpPr>
        <p:spPr>
          <a:xfrm>
            <a:off x="7968866" y="161789"/>
            <a:ext cx="4114277" cy="2156079"/>
          </a:xfrm>
          <a:prstGeom prst="round2Diag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effectLst/>
                <a:ea typeface="Calibri" panose="020F0502020204030204" pitchFamily="34" charset="0"/>
                <a:cs typeface="Times New Roman" panose="02020603050405020304" pitchFamily="18" charset="0"/>
              </a:rPr>
              <a:t>What does it comprise?</a:t>
            </a:r>
          </a:p>
          <a:p>
            <a:pPr algn="ctr"/>
            <a:r>
              <a:rPr lang="en-US" sz="1400" dirty="0">
                <a:solidFill>
                  <a:schemeClr val="tx1"/>
                </a:solidFill>
                <a:ea typeface="Calibri" panose="020F0502020204030204" pitchFamily="34" charset="0"/>
                <a:cs typeface="Times New Roman" panose="02020603050405020304" pitchFamily="18" charset="0"/>
              </a:rPr>
              <a:t>The National JII Training </a:t>
            </a:r>
            <a:r>
              <a:rPr lang="en-US" sz="1400" dirty="0" err="1">
                <a:solidFill>
                  <a:schemeClr val="tx1"/>
                </a:solidFill>
                <a:ea typeface="Calibri" panose="020F0502020204030204" pitchFamily="34" charset="0"/>
                <a:cs typeface="Times New Roman" panose="02020603050405020304" pitchFamily="18" charset="0"/>
              </a:rPr>
              <a:t>Programme</a:t>
            </a:r>
            <a:r>
              <a:rPr lang="en-US" sz="1400" dirty="0">
                <a:solidFill>
                  <a:schemeClr val="tx1"/>
                </a:solidFill>
                <a:ea typeface="Calibri" panose="020F0502020204030204" pitchFamily="34" charset="0"/>
                <a:cs typeface="Times New Roman" panose="02020603050405020304" pitchFamily="18" charset="0"/>
              </a:rPr>
              <a:t> is a mix of direct teaching, self-study and online assessment. This blend is a total of around 50 days of learning, undertaken over several months.  It is designed to equip staff with the knowledge and skills required for the specialist task of forensic interviewing of children.  </a:t>
            </a:r>
            <a:endParaRPr lang="en-GB" sz="1400" dirty="0">
              <a:solidFill>
                <a:schemeClr val="tx1"/>
              </a:solidFill>
              <a:effectLst/>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33B71B97-F197-470C-B69F-952E26E3A6EA}"/>
              </a:ext>
            </a:extLst>
          </p:cNvPr>
          <p:cNvSpPr txBox="1"/>
          <p:nvPr/>
        </p:nvSpPr>
        <p:spPr>
          <a:xfrm>
            <a:off x="6653790" y="4593261"/>
            <a:ext cx="848928" cy="523220"/>
          </a:xfrm>
          <a:prstGeom prst="rect">
            <a:avLst/>
          </a:prstGeom>
          <a:noFill/>
        </p:spPr>
        <p:txBody>
          <a:bodyPr wrap="square" rtlCol="0">
            <a:spAutoFit/>
          </a:bodyPr>
          <a:lstStyle/>
          <a:p>
            <a:r>
              <a:rPr lang="en-GB" sz="2800" b="1" dirty="0">
                <a:solidFill>
                  <a:schemeClr val="bg1"/>
                </a:solidFill>
              </a:rPr>
              <a:t>04</a:t>
            </a:r>
          </a:p>
        </p:txBody>
      </p:sp>
      <p:sp>
        <p:nvSpPr>
          <p:cNvPr id="10" name="TextBox 9">
            <a:extLst>
              <a:ext uri="{FF2B5EF4-FFF2-40B4-BE49-F238E27FC236}">
                <a16:creationId xmlns:a16="http://schemas.microsoft.com/office/drawing/2014/main" id="{1A28B9BB-B26F-450D-8053-C43D07DC5E7B}"/>
              </a:ext>
            </a:extLst>
          </p:cNvPr>
          <p:cNvSpPr txBox="1"/>
          <p:nvPr/>
        </p:nvSpPr>
        <p:spPr>
          <a:xfrm>
            <a:off x="4584565" y="3392660"/>
            <a:ext cx="637991" cy="523220"/>
          </a:xfrm>
          <a:prstGeom prst="rect">
            <a:avLst/>
          </a:prstGeom>
          <a:noFill/>
        </p:spPr>
        <p:txBody>
          <a:bodyPr wrap="square" rtlCol="0">
            <a:spAutoFit/>
          </a:bodyPr>
          <a:lstStyle/>
          <a:p>
            <a:r>
              <a:rPr lang="en-GB" sz="2800" b="1" dirty="0">
                <a:solidFill>
                  <a:schemeClr val="bg1"/>
                </a:solidFill>
              </a:rPr>
              <a:t>07</a:t>
            </a:r>
          </a:p>
        </p:txBody>
      </p:sp>
      <p:sp>
        <p:nvSpPr>
          <p:cNvPr id="17" name="Rectangle: Diagonal Corners Rounded 16">
            <a:extLst>
              <a:ext uri="{FF2B5EF4-FFF2-40B4-BE49-F238E27FC236}">
                <a16:creationId xmlns:a16="http://schemas.microsoft.com/office/drawing/2014/main" id="{D3EB9FC8-92C5-4E95-909F-8B14AF24CAB7}"/>
              </a:ext>
            </a:extLst>
          </p:cNvPr>
          <p:cNvSpPr/>
          <p:nvPr/>
        </p:nvSpPr>
        <p:spPr>
          <a:xfrm>
            <a:off x="7968867" y="4570792"/>
            <a:ext cx="4066068" cy="2156079"/>
          </a:xfrm>
          <a:prstGeom prst="round2DiagRect">
            <a:avLst/>
          </a:prstGeom>
          <a:solidFill>
            <a:srgbClr val="99CC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rPr>
              <a:t>Who Delivers The National JII Training Programme</a:t>
            </a:r>
          </a:p>
          <a:p>
            <a:pPr algn="ctr"/>
            <a:r>
              <a:rPr lang="en-GB" sz="1400" dirty="0">
                <a:solidFill>
                  <a:schemeClr val="tx1"/>
                </a:solidFill>
              </a:rPr>
              <a:t>A team of highly skilled and experienced police officers and social workers form a core part of the National JII Team and they hold principle responsibility for the design, development, delivery, evaluation and quality assurance of the training.  A number of associate consultants who are experts in their field contribute to this.</a:t>
            </a:r>
          </a:p>
          <a:p>
            <a:pPr algn="ctr"/>
            <a:r>
              <a:rPr lang="en-GB" sz="1400" b="1" dirty="0">
                <a:solidFill>
                  <a:schemeClr val="tx1"/>
                </a:solidFill>
              </a:rPr>
              <a:t> </a:t>
            </a:r>
            <a:r>
              <a:rPr lang="en-GB" sz="1400" dirty="0">
                <a:solidFill>
                  <a:schemeClr val="tx1"/>
                </a:solidFill>
              </a:rPr>
              <a:t> </a:t>
            </a:r>
          </a:p>
        </p:txBody>
      </p:sp>
      <p:sp>
        <p:nvSpPr>
          <p:cNvPr id="11" name="TextBox 10">
            <a:extLst>
              <a:ext uri="{FF2B5EF4-FFF2-40B4-BE49-F238E27FC236}">
                <a16:creationId xmlns:a16="http://schemas.microsoft.com/office/drawing/2014/main" id="{390F7E54-D5B2-429C-961F-1F65B1CC335F}"/>
              </a:ext>
            </a:extLst>
          </p:cNvPr>
          <p:cNvSpPr txBox="1"/>
          <p:nvPr/>
        </p:nvSpPr>
        <p:spPr>
          <a:xfrm>
            <a:off x="4697346" y="4419758"/>
            <a:ext cx="913963" cy="523220"/>
          </a:xfrm>
          <a:prstGeom prst="rect">
            <a:avLst/>
          </a:prstGeom>
          <a:noFill/>
        </p:spPr>
        <p:txBody>
          <a:bodyPr wrap="square" rtlCol="0">
            <a:spAutoFit/>
          </a:bodyPr>
          <a:lstStyle/>
          <a:p>
            <a:r>
              <a:rPr lang="en-GB" sz="2800" b="1" dirty="0">
                <a:solidFill>
                  <a:schemeClr val="bg1"/>
                </a:solidFill>
              </a:rPr>
              <a:t>06</a:t>
            </a:r>
          </a:p>
        </p:txBody>
      </p:sp>
      <p:sp>
        <p:nvSpPr>
          <p:cNvPr id="18" name="Rectangle: Diagonal Corners Rounded 17">
            <a:extLst>
              <a:ext uri="{FF2B5EF4-FFF2-40B4-BE49-F238E27FC236}">
                <a16:creationId xmlns:a16="http://schemas.microsoft.com/office/drawing/2014/main" id="{BE49E7D3-8D2A-4243-B9CB-6A348A9EAD79}"/>
              </a:ext>
            </a:extLst>
          </p:cNvPr>
          <p:cNvSpPr/>
          <p:nvPr/>
        </p:nvSpPr>
        <p:spPr>
          <a:xfrm>
            <a:off x="115877" y="2411942"/>
            <a:ext cx="4092543" cy="2128823"/>
          </a:xfrm>
          <a:prstGeom prst="round2Diag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bg1"/>
                </a:solidFill>
              </a:rPr>
              <a:t>How is the learning from training supported into practice?</a:t>
            </a:r>
          </a:p>
          <a:p>
            <a:pPr algn="ctr"/>
            <a:r>
              <a:rPr lang="en-GB" sz="1400" dirty="0">
                <a:solidFill>
                  <a:schemeClr val="bg1"/>
                </a:solidFill>
              </a:rPr>
              <a:t>Interviewers must pass a summative assessment after Module 3 to be able to be deployed in practise.  They are then supported by effective local management, evaluation and support arrangements.  The National JII Team and associate consultants continue to provide opportunities for continuous professional development in response to emerging need.</a:t>
            </a:r>
          </a:p>
        </p:txBody>
      </p:sp>
      <p:sp>
        <p:nvSpPr>
          <p:cNvPr id="12" name="TextBox 11">
            <a:extLst>
              <a:ext uri="{FF2B5EF4-FFF2-40B4-BE49-F238E27FC236}">
                <a16:creationId xmlns:a16="http://schemas.microsoft.com/office/drawing/2014/main" id="{177E9A1B-0BC0-40B4-ADC8-EEC3F0404322}"/>
              </a:ext>
            </a:extLst>
          </p:cNvPr>
          <p:cNvSpPr txBox="1"/>
          <p:nvPr/>
        </p:nvSpPr>
        <p:spPr>
          <a:xfrm>
            <a:off x="5607167" y="4960306"/>
            <a:ext cx="977665" cy="523220"/>
          </a:xfrm>
          <a:prstGeom prst="rect">
            <a:avLst/>
          </a:prstGeom>
          <a:noFill/>
        </p:spPr>
        <p:txBody>
          <a:bodyPr wrap="square" rtlCol="0">
            <a:spAutoFit/>
          </a:bodyPr>
          <a:lstStyle/>
          <a:p>
            <a:r>
              <a:rPr lang="en-GB" sz="2800" b="1" dirty="0">
                <a:solidFill>
                  <a:schemeClr val="bg1"/>
                </a:solidFill>
              </a:rPr>
              <a:t>05</a:t>
            </a:r>
          </a:p>
        </p:txBody>
      </p:sp>
      <p:sp>
        <p:nvSpPr>
          <p:cNvPr id="19" name="Rectangle: Diagonal Corners Rounded 18">
            <a:extLst>
              <a:ext uri="{FF2B5EF4-FFF2-40B4-BE49-F238E27FC236}">
                <a16:creationId xmlns:a16="http://schemas.microsoft.com/office/drawing/2014/main" id="{E8387888-8091-4505-A98F-18A5C6FB14D2}"/>
              </a:ext>
            </a:extLst>
          </p:cNvPr>
          <p:cNvSpPr/>
          <p:nvPr/>
        </p:nvSpPr>
        <p:spPr>
          <a:xfrm>
            <a:off x="83562" y="4681368"/>
            <a:ext cx="4092543" cy="2080470"/>
          </a:xfrm>
          <a:prstGeom prst="round2DiagRect">
            <a:avLst/>
          </a:prstGeom>
          <a:solidFill>
            <a:srgbClr val="00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b="1" dirty="0">
              <a:solidFill>
                <a:schemeClr val="tx1"/>
              </a:solidFill>
            </a:endParaRPr>
          </a:p>
          <a:p>
            <a:pPr algn="ctr"/>
            <a:r>
              <a:rPr lang="en-GB" sz="1400" b="1" dirty="0">
                <a:solidFill>
                  <a:schemeClr val="tx1"/>
                </a:solidFill>
              </a:rPr>
              <a:t>How is the quality of the training assured?</a:t>
            </a:r>
          </a:p>
          <a:p>
            <a:pPr algn="ctr"/>
            <a:r>
              <a:rPr lang="en-US" sz="1400" dirty="0">
                <a:solidFill>
                  <a:schemeClr val="tx1"/>
                </a:solidFill>
                <a:effectLst/>
                <a:ea typeface="Calibri" panose="020F0502020204030204" pitchFamily="34" charset="0"/>
                <a:cs typeface="Times New Roman" panose="02020603050405020304" pitchFamily="18" charset="0"/>
              </a:rPr>
              <a:t>The National JII Training </a:t>
            </a:r>
            <a:r>
              <a:rPr lang="en-US" sz="1400" dirty="0" err="1">
                <a:solidFill>
                  <a:schemeClr val="tx1"/>
                </a:solidFill>
                <a:effectLst/>
                <a:ea typeface="Calibri" panose="020F0502020204030204" pitchFamily="34" charset="0"/>
                <a:cs typeface="Times New Roman" panose="02020603050405020304" pitchFamily="18" charset="0"/>
              </a:rPr>
              <a:t>Programme</a:t>
            </a:r>
            <a:r>
              <a:rPr lang="en-US" sz="1400" dirty="0">
                <a:solidFill>
                  <a:schemeClr val="tx1"/>
                </a:solidFill>
                <a:effectLst/>
                <a:ea typeface="Calibri" panose="020F0502020204030204" pitchFamily="34" charset="0"/>
                <a:cs typeface="Times New Roman" panose="02020603050405020304" pitchFamily="18" charset="0"/>
              </a:rPr>
              <a:t> is credit-rated at SCQF Level 9 and is endorsed by Scottish Social Services Council as specialist training for social workers.  Robust quality assurance arrangements support continuing high standards.  Members of the National JII Team and associate </a:t>
            </a:r>
            <a:r>
              <a:rPr lang="en-US" sz="1400" dirty="0">
                <a:solidFill>
                  <a:schemeClr val="tx1"/>
                </a:solidFill>
                <a:ea typeface="Calibri" panose="020F0502020204030204" pitchFamily="34" charset="0"/>
                <a:cs typeface="Times New Roman" panose="02020603050405020304" pitchFamily="18" charset="0"/>
              </a:rPr>
              <a:t>consultants </a:t>
            </a:r>
            <a:r>
              <a:rPr lang="en-US" sz="1400" dirty="0">
                <a:solidFill>
                  <a:schemeClr val="tx1"/>
                </a:solidFill>
                <a:effectLst/>
                <a:ea typeface="Calibri" panose="020F0502020204030204" pitchFamily="34" charset="0"/>
                <a:cs typeface="Times New Roman" panose="02020603050405020304" pitchFamily="18" charset="0"/>
              </a:rPr>
              <a:t>are actively engaged in the international forensic interviewing community which aids continuous improvement of the </a:t>
            </a:r>
            <a:r>
              <a:rPr lang="en-US" sz="1400" dirty="0" err="1">
                <a:solidFill>
                  <a:schemeClr val="tx1"/>
                </a:solidFill>
                <a:effectLst/>
                <a:ea typeface="Calibri" panose="020F0502020204030204" pitchFamily="34" charset="0"/>
                <a:cs typeface="Times New Roman" panose="02020603050405020304" pitchFamily="18" charset="0"/>
              </a:rPr>
              <a:t>programme</a:t>
            </a:r>
            <a:r>
              <a:rPr lang="en-US" sz="1400" dirty="0">
                <a:solidFill>
                  <a:schemeClr val="tx1"/>
                </a:solidFill>
                <a:effectLst/>
                <a:ea typeface="Calibri" panose="020F0502020204030204" pitchFamily="34" charset="0"/>
                <a:cs typeface="Times New Roman" panose="02020603050405020304" pitchFamily="18" charset="0"/>
              </a:rPr>
              <a:t>.</a:t>
            </a:r>
            <a:endParaRPr lang="en-GB" sz="1400" dirty="0">
              <a:effectLst/>
              <a:ea typeface="Calibri" panose="020F0502020204030204" pitchFamily="34" charset="0"/>
              <a:cs typeface="Times New Roman" panose="02020603050405020304" pitchFamily="18" charset="0"/>
            </a:endParaRPr>
          </a:p>
          <a:p>
            <a:pPr algn="ctr"/>
            <a:endParaRPr lang="en-GB" sz="1400" b="1" dirty="0">
              <a:solidFill>
                <a:schemeClr val="tx1"/>
              </a:solidFill>
            </a:endParaRPr>
          </a:p>
        </p:txBody>
      </p:sp>
      <p:sp>
        <p:nvSpPr>
          <p:cNvPr id="2" name="TextBox 1">
            <a:extLst>
              <a:ext uri="{FF2B5EF4-FFF2-40B4-BE49-F238E27FC236}">
                <a16:creationId xmlns:a16="http://schemas.microsoft.com/office/drawing/2014/main" id="{BEE4C52E-CD5C-4818-8614-7CC6D13D949E}"/>
              </a:ext>
            </a:extLst>
          </p:cNvPr>
          <p:cNvSpPr txBox="1"/>
          <p:nvPr/>
        </p:nvSpPr>
        <p:spPr>
          <a:xfrm>
            <a:off x="4067616" y="5886264"/>
            <a:ext cx="3883692" cy="738664"/>
          </a:xfrm>
          <a:prstGeom prst="rect">
            <a:avLst/>
          </a:prstGeom>
          <a:noFill/>
        </p:spPr>
        <p:txBody>
          <a:bodyPr wrap="square" rtlCol="0">
            <a:spAutoFit/>
          </a:bodyPr>
          <a:lstStyle/>
          <a:p>
            <a:pPr algn="ctr"/>
            <a:r>
              <a:rPr lang="en-GB" sz="1400" b="1" dirty="0"/>
              <a:t>National Joint Investigative Interviewing Project</a:t>
            </a:r>
          </a:p>
          <a:p>
            <a:pPr algn="ctr"/>
            <a:r>
              <a:rPr lang="en-GB" sz="1400" b="1" dirty="0"/>
              <a:t>E: </a:t>
            </a:r>
            <a:r>
              <a:rPr lang="en-GB" sz="1400" b="1" dirty="0">
                <a:hlinkClick r:id="rId3"/>
              </a:rPr>
              <a:t>JointInterviewProject@scotland.pnn.police.uk</a:t>
            </a:r>
            <a:endParaRPr lang="en-GB" sz="1400" b="1" dirty="0"/>
          </a:p>
          <a:p>
            <a:pPr algn="ctr"/>
            <a:r>
              <a:rPr lang="en-GB" sz="1400" b="1" dirty="0"/>
              <a:t>Web: </a:t>
            </a:r>
            <a:r>
              <a:rPr lang="en-GB" sz="1400" b="1" u="sng" dirty="0">
                <a:solidFill>
                  <a:srgbClr val="0563C1"/>
                </a:solidFill>
                <a:effectLst/>
                <a:latin typeface="Calibri" panose="020F0502020204030204" pitchFamily="34" charset="0"/>
                <a:ea typeface="Calibri" panose="020F0502020204030204" pitchFamily="34" charset="0"/>
                <a:hlinkClick r:id="rId4"/>
              </a:rPr>
              <a:t>https://bit.ly/34w4HsM</a:t>
            </a:r>
            <a:endParaRPr lang="en-GB" sz="1400" b="1" dirty="0"/>
          </a:p>
        </p:txBody>
      </p:sp>
      <p:sp>
        <p:nvSpPr>
          <p:cNvPr id="16" name="Rectangle: Diagonal Corners Rounded 15">
            <a:extLst>
              <a:ext uri="{FF2B5EF4-FFF2-40B4-BE49-F238E27FC236}">
                <a16:creationId xmlns:a16="http://schemas.microsoft.com/office/drawing/2014/main" id="{67CF8CBE-CCF2-4CAF-AA16-B28A4629F3EB}"/>
              </a:ext>
            </a:extLst>
          </p:cNvPr>
          <p:cNvSpPr/>
          <p:nvPr/>
        </p:nvSpPr>
        <p:spPr>
          <a:xfrm>
            <a:off x="7951308" y="2403907"/>
            <a:ext cx="4083626" cy="2050185"/>
          </a:xfrm>
          <a:prstGeom prst="round2Diag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b="1" dirty="0">
              <a:solidFill>
                <a:schemeClr val="tx1"/>
              </a:solidFill>
            </a:endParaRPr>
          </a:p>
          <a:p>
            <a:pPr algn="ctr"/>
            <a:r>
              <a:rPr lang="en-GB" sz="1400" b="1" dirty="0">
                <a:solidFill>
                  <a:schemeClr val="tx1"/>
                </a:solidFill>
              </a:rPr>
              <a:t>What topics are included?</a:t>
            </a:r>
          </a:p>
          <a:p>
            <a:pPr algn="ctr"/>
            <a:r>
              <a:rPr lang="en-US" sz="1400" dirty="0">
                <a:solidFill>
                  <a:schemeClr val="tx1"/>
                </a:solidFill>
                <a:ea typeface="Calibri" panose="020F0502020204030204" pitchFamily="34" charset="0"/>
                <a:cs typeface="Times New Roman" panose="02020603050405020304" pitchFamily="18" charset="0"/>
              </a:rPr>
              <a:t>There are five modules to the </a:t>
            </a:r>
            <a:r>
              <a:rPr lang="en-US" sz="1400" dirty="0" err="1">
                <a:solidFill>
                  <a:schemeClr val="tx1"/>
                </a:solidFill>
                <a:ea typeface="Calibri" panose="020F0502020204030204" pitchFamily="34" charset="0"/>
                <a:cs typeface="Times New Roman" panose="02020603050405020304" pitchFamily="18" charset="0"/>
              </a:rPr>
              <a:t>programme</a:t>
            </a:r>
            <a:r>
              <a:rPr lang="en-US" sz="1400" dirty="0">
                <a:solidFill>
                  <a:schemeClr val="tx1"/>
                </a:solidFill>
                <a:ea typeface="Calibri" panose="020F0502020204030204" pitchFamily="34" charset="0"/>
                <a:cs typeface="Times New Roman" panose="02020603050405020304" pitchFamily="18" charset="0"/>
              </a:rPr>
              <a:t>:  Module 1: Child Development and Trauma Informed Interviewers  </a:t>
            </a:r>
          </a:p>
          <a:p>
            <a:pPr algn="ctr"/>
            <a:r>
              <a:rPr lang="en-US" sz="1400" dirty="0">
                <a:solidFill>
                  <a:schemeClr val="tx1"/>
                </a:solidFill>
                <a:ea typeface="Calibri" panose="020F0502020204030204" pitchFamily="34" charset="0"/>
                <a:cs typeface="Times New Roman" panose="02020603050405020304" pitchFamily="18" charset="0"/>
              </a:rPr>
              <a:t>Module 2: Planning the Response </a:t>
            </a:r>
          </a:p>
          <a:p>
            <a:pPr algn="ctr"/>
            <a:r>
              <a:rPr lang="en-US" sz="1400" dirty="0">
                <a:solidFill>
                  <a:schemeClr val="tx1"/>
                </a:solidFill>
                <a:ea typeface="Calibri" panose="020F0502020204030204" pitchFamily="34" charset="0"/>
                <a:cs typeface="Times New Roman" panose="02020603050405020304" pitchFamily="18" charset="0"/>
              </a:rPr>
              <a:t>Module 3: The Interview </a:t>
            </a:r>
          </a:p>
          <a:p>
            <a:pPr algn="ctr"/>
            <a:r>
              <a:rPr lang="en-US" sz="1400" dirty="0">
                <a:solidFill>
                  <a:schemeClr val="tx1"/>
                </a:solidFill>
                <a:ea typeface="Calibri" panose="020F0502020204030204" pitchFamily="34" charset="0"/>
                <a:cs typeface="Times New Roman" panose="02020603050405020304" pitchFamily="18" charset="0"/>
              </a:rPr>
              <a:t>Module 4: Evidence from the Joint Investigative Interview </a:t>
            </a:r>
          </a:p>
          <a:p>
            <a:pPr algn="ctr"/>
            <a:r>
              <a:rPr lang="en-US" sz="1400" dirty="0">
                <a:solidFill>
                  <a:schemeClr val="tx1"/>
                </a:solidFill>
                <a:ea typeface="Calibri" panose="020F0502020204030204" pitchFamily="34" charset="0"/>
                <a:cs typeface="Times New Roman" panose="02020603050405020304" pitchFamily="18" charset="0"/>
              </a:rPr>
              <a:t>Module 5: Evaluation and Critical Reflection</a:t>
            </a:r>
            <a:endParaRPr lang="en-GB" sz="1400" dirty="0">
              <a:solidFill>
                <a:schemeClr val="tx1"/>
              </a:solidFill>
            </a:endParaRPr>
          </a:p>
          <a:p>
            <a:pPr algn="ctr"/>
            <a:endParaRPr lang="en-GB" sz="1400" dirty="0">
              <a:solidFill>
                <a:schemeClr val="tx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989966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Owner xmlns="B8056F3F-8235-4FBB-A180-A31D3FE4BA13" xsi:nil="true"/>
    <Document_x0020_TYpe xmlns="B8056F3F-8235-4FBB-A180-A31D3FE4BA13">General Document</Document_x0020_TYpe>
    <lcf76f155ced4ddcb4097134ff3c332f xmlns="b8056f3f-8235-4fbb-a180-a31d3fe4ba13">
      <Terms xmlns="http://schemas.microsoft.com/office/infopath/2007/PartnerControls"/>
    </lcf76f155ced4ddcb4097134ff3c332f>
    <TaxCatchAll xmlns="ed5a4896-2da6-4469-a7e1-3f6eab57a1f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customXsn xmlns="http://schemas.microsoft.com/office/2006/metadata/customXsn">
  <xsnLocation/>
  <cached>True</cached>
  <openByDefault>True</openByDefault>
  <xsnScope/>
</customXsn>
</file>

<file path=customXml/item4.xml><?xml version="1.0" encoding="utf-8"?>
<ct:contentTypeSchema xmlns:ct="http://schemas.microsoft.com/office/2006/metadata/contentType" xmlns:ma="http://schemas.microsoft.com/office/2006/metadata/properties/metaAttributes" ct:_="" ma:_="" ma:contentTypeName="Document" ma:contentTypeID="0x010100B3307BD4225C1740A39D0610FD820B22" ma:contentTypeVersion="" ma:contentTypeDescription="Create a new document." ma:contentTypeScope="" ma:versionID="9fafeab9057cab1daecad46905856a31">
  <xsd:schema xmlns:xsd="http://www.w3.org/2001/XMLSchema" xmlns:xs="http://www.w3.org/2001/XMLSchema" xmlns:p="http://schemas.microsoft.com/office/2006/metadata/properties" xmlns:ns2="B8056F3F-8235-4FBB-A180-A31D3FE4BA13" xmlns:ns3="ed5a4896-2da6-4469-a7e1-3f6eab57a1f0" xmlns:ns4="b8056f3f-8235-4fbb-a180-a31d3fe4ba13" targetNamespace="http://schemas.microsoft.com/office/2006/metadata/properties" ma:root="true" ma:fieldsID="e93c30a77a63c3f4dfea2f9b66306e02" ns2:_="" ns3:_="" ns4:_="">
    <xsd:import namespace="B8056F3F-8235-4FBB-A180-A31D3FE4BA13"/>
    <xsd:import namespace="ed5a4896-2da6-4469-a7e1-3f6eab57a1f0"/>
    <xsd:import namespace="b8056f3f-8235-4fbb-a180-a31d3fe4ba13"/>
    <xsd:element name="properties">
      <xsd:complexType>
        <xsd:sequence>
          <xsd:element name="documentManagement">
            <xsd:complexType>
              <xsd:all>
                <xsd:element ref="ns2:Owner" minOccurs="0"/>
                <xsd:element ref="ns2:Document_x0020_TYpe" minOccurs="0"/>
                <xsd:element ref="ns3:SharedWithUsers" minOccurs="0"/>
                <xsd:element ref="ns3:SharingHintHash" minOccurs="0"/>
                <xsd:element ref="ns3:SharedWithDetails" minOccurs="0"/>
                <xsd:element ref="ns3:LastSharedByUser" minOccurs="0"/>
                <xsd:element ref="ns3:LastSharedByTime" minOccurs="0"/>
                <xsd:element ref="ns4:MediaServiceMetadata" minOccurs="0"/>
                <xsd:element ref="ns4:MediaServiceFastMetadata" minOccurs="0"/>
                <xsd:element ref="ns4:MediaServiceAutoKeyPoints" minOccurs="0"/>
                <xsd:element ref="ns4:MediaServiceKeyPoints"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LengthInSeconds" minOccurs="0"/>
                <xsd:element ref="ns4:lcf76f155ced4ddcb4097134ff3c332f" minOccurs="0"/>
                <xsd:element ref="ns3:TaxCatchAll" minOccurs="0"/>
                <xsd:element ref="ns4:MediaServiceLocation" minOccurs="0"/>
                <xsd:element ref="ns4: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056F3F-8235-4FBB-A180-A31D3FE4BA13" elementFormDefault="qualified">
    <xsd:import namespace="http://schemas.microsoft.com/office/2006/documentManagement/types"/>
    <xsd:import namespace="http://schemas.microsoft.com/office/infopath/2007/PartnerControls"/>
    <xsd:element name="Owner" ma:index="8" nillable="true" ma:displayName="Owner" ma:internalName="Owner">
      <xsd:simpleType>
        <xsd:restriction base="dms:Text">
          <xsd:maxLength value="255"/>
        </xsd:restriction>
      </xsd:simpleType>
    </xsd:element>
    <xsd:element name="Document_x0020_TYpe" ma:index="9" nillable="true" ma:displayName="Document Type" ma:default="General Document" ma:format="Dropdown" ma:internalName="Document_x0020_TYpe">
      <xsd:simpleType>
        <xsd:union memberTypes="dms:Text">
          <xsd:simpleType>
            <xsd:restriction base="dms:Choice">
              <xsd:enumeration value="Agenda"/>
              <xsd:enumeration value="Appendix"/>
              <xsd:enumeration value="Briefing"/>
              <xsd:enumeration value="Business Planning"/>
              <xsd:enumeration value="Feedback"/>
              <xsd:enumeration value="Form"/>
              <xsd:enumeration value="General Document"/>
              <xsd:enumeration value="Letter"/>
              <xsd:enumeration value="Meeting Note"/>
              <xsd:enumeration value="Meeting Papers"/>
              <xsd:enumeration value="Message Sent"/>
              <xsd:enumeration value="Message Received"/>
              <xsd:enumeration value="Minutes"/>
              <xsd:enumeration value="News Release"/>
              <xsd:enumeration value="Presentation"/>
              <xsd:enumeration value="Proposal"/>
              <xsd:enumeration value="Report"/>
              <xsd:enumeration value="Response"/>
              <xsd:enumeration value="Speech"/>
              <xsd:enumeration value="Spreadsheet Information"/>
              <xsd:enumeration value="Spreadsheet Analysis"/>
              <xsd:enumeration value="Submission/Bid"/>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ed5a4896-2da6-4469-a7e1-3f6eab57a1f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11" nillable="true" ma:displayName="Sharing Hint Hash" ma:internalName="SharingHintHash" ma:readOnly="true">
      <xsd:simpleType>
        <xsd:restriction base="dms:Text"/>
      </xsd:simpleType>
    </xsd:element>
    <xsd:element name="SharedWithDetails" ma:index="12" nillable="true" ma:displayName="Shared With Details" ma:description="" ma:internalName="SharedWithDetails" ma:readOnly="true">
      <xsd:simpleType>
        <xsd:restriction base="dms:Note">
          <xsd:maxLength value="255"/>
        </xsd:restriction>
      </xsd:simpleType>
    </xsd:element>
    <xsd:element name="LastSharedByUser" ma:index="13" nillable="true" ma:displayName="Last Shared By User" ma:description="" ma:internalName="LastSharedByUser" ma:readOnly="true">
      <xsd:simpleType>
        <xsd:restriction base="dms:Note">
          <xsd:maxLength value="255"/>
        </xsd:restriction>
      </xsd:simpleType>
    </xsd:element>
    <xsd:element name="LastSharedByTime" ma:index="14" nillable="true" ma:displayName="Last Shared By Time" ma:description="" ma:internalName="LastSharedByTime" ma:readOnly="true">
      <xsd:simpleType>
        <xsd:restriction base="dms:DateTime"/>
      </xsd:simpleType>
    </xsd:element>
    <xsd:element name="TaxCatchAll" ma:index="27" nillable="true" ma:displayName="Taxonomy Catch All Column" ma:hidden="true" ma:list="{d0506309-5ee4-4925-b62c-68787166883c}" ma:internalName="TaxCatchAll" ma:showField="CatchAllData" ma:web="ed5a4896-2da6-4469-a7e1-3f6eab57a1f0">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b8056f3f-8235-4fbb-a180-a31d3fe4ba13" elementFormDefault="qualified">
    <xsd:import namespace="http://schemas.microsoft.com/office/2006/documentManagement/types"/>
    <xsd:import namespace="http://schemas.microsoft.com/office/infopath/2007/PartnerControls"/>
    <xsd:element name="MediaServiceMetadata" ma:index="15" nillable="true" ma:displayName="MediaServiceMetadata" ma:description="" ma:hidden="true" ma:internalName="MediaServiceMetadata" ma:readOnly="true">
      <xsd:simpleType>
        <xsd:restriction base="dms:Note"/>
      </xsd:simpleType>
    </xsd:element>
    <xsd:element name="MediaServiceFastMetadata" ma:index="16" nillable="true" ma:displayName="MediaServiceFastMetadata" ma:description="" ma:hidden="true" ma:internalName="MediaServiceFastMetadata" ma:readOnly="true">
      <xsd:simpleType>
        <xsd:restriction base="dms:Note"/>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AutoTags" ma:index="20" nillable="true" ma:displayName="Tags" ma:internalName="MediaServiceAutoTags"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GenerationTime" ma:index="22" nillable="true" ma:displayName="MediaServiceGenerationTime" ma:hidden="true" ma:internalName="MediaServiceGenerationTime" ma:readOnly="true">
      <xsd:simpleType>
        <xsd:restriction base="dms:Text"/>
      </xsd:simpleType>
    </xsd:element>
    <xsd:element name="MediaServiceEventHashCode" ma:index="23" nillable="true" ma:displayName="MediaServiceEventHashCode" ma:hidden="true" ma:internalName="MediaServiceEventHashCode" ma:readOnly="true">
      <xsd:simpleType>
        <xsd:restriction base="dms:Text"/>
      </xsd:simpleType>
    </xsd:element>
    <xsd:element name="MediaLengthInSeconds" ma:index="24" nillable="true" ma:displayName="Length (seconds)" ma:internalName="MediaLengthInSeconds" ma:readOnly="true">
      <xsd:simpleType>
        <xsd:restriction base="dms:Unknown"/>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9743e3ef-af0a-4e46-9412-675264ba8ae8" ma:termSetId="09814cd3-568e-fe90-9814-8d621ff8fb84" ma:anchorId="fba54fb3-c3e1-fe81-a776-ca4b69148c4d" ma:open="true" ma:isKeyword="false">
      <xsd:complexType>
        <xsd:sequence>
          <xsd:element ref="pc:Terms" minOccurs="0" maxOccurs="1"/>
        </xsd:sequence>
      </xsd:complexType>
    </xsd:element>
    <xsd:element name="MediaServiceLocation" ma:index="28" nillable="true" ma:displayName="Location" ma:indexed="true" ma:internalName="MediaServiceLocation" ma:readOnly="true">
      <xsd:simpleType>
        <xsd:restriction base="dms:Text"/>
      </xsd:simpleType>
    </xsd:element>
    <xsd:element name="MediaServiceObjectDetectorVersions" ma:index="29"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328E90D-AEC8-4BFF-8ADA-B6114BF688D2}">
  <ds:schemaRefs>
    <ds:schemaRef ds:uri="http://schemas.microsoft.com/office/2006/metadata/properties"/>
    <ds:schemaRef ds:uri="http://schemas.microsoft.com/office/infopath/2007/PartnerControls"/>
    <ds:schemaRef ds:uri="B8056F3F-8235-4FBB-A180-A31D3FE4BA13"/>
    <ds:schemaRef ds:uri="b8056f3f-8235-4fbb-a180-a31d3fe4ba13"/>
    <ds:schemaRef ds:uri="ed5a4896-2da6-4469-a7e1-3f6eab57a1f0"/>
  </ds:schemaRefs>
</ds:datastoreItem>
</file>

<file path=customXml/itemProps2.xml><?xml version="1.0" encoding="utf-8"?>
<ds:datastoreItem xmlns:ds="http://schemas.openxmlformats.org/officeDocument/2006/customXml" ds:itemID="{7362AA8B-F646-4677-A413-6AA2859F5409}">
  <ds:schemaRefs>
    <ds:schemaRef ds:uri="http://schemas.microsoft.com/sharepoint/v3/contenttype/forms"/>
  </ds:schemaRefs>
</ds:datastoreItem>
</file>

<file path=customXml/itemProps3.xml><?xml version="1.0" encoding="utf-8"?>
<ds:datastoreItem xmlns:ds="http://schemas.openxmlformats.org/officeDocument/2006/customXml" ds:itemID="{FAE9EA2C-DEE4-4E05-8377-54937ACDD7E2}">
  <ds:schemaRefs>
    <ds:schemaRef ds:uri="http://schemas.microsoft.com/office/2006/metadata/customXsn"/>
  </ds:schemaRefs>
</ds:datastoreItem>
</file>

<file path=customXml/itemProps4.xml><?xml version="1.0" encoding="utf-8"?>
<ds:datastoreItem xmlns:ds="http://schemas.openxmlformats.org/officeDocument/2006/customXml" ds:itemID="{8FDF0232-D4E3-429B-B30E-9E3AB86D4E6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8056F3F-8235-4FBB-A180-A31D3FE4BA13"/>
    <ds:schemaRef ds:uri="ed5a4896-2da6-4469-a7e1-3f6eab57a1f0"/>
    <ds:schemaRef ds:uri="b8056f3f-8235-4fbb-a180-a31d3fe4ba1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342</TotalTime>
  <Words>453</Words>
  <Application>Microsoft Office PowerPoint</Application>
  <PresentationFormat>Widescreen</PresentationFormat>
  <Paragraphs>32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Jillian Ingram</dc:creator>
  <cp:lastModifiedBy>Jillian Ingram</cp:lastModifiedBy>
  <cp:revision>25</cp:revision>
  <dcterms:created xsi:type="dcterms:W3CDTF">2022-01-24T17:08:38Z</dcterms:created>
  <dcterms:modified xsi:type="dcterms:W3CDTF">2023-10-13T17:07:59Z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0x010100B3307BD4225C1740A39D0610FD820B22</vt:lpwstr>
  </property>
</Properties>
</file>