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5" r:id="rId3"/>
    <p:sldId id="257" r:id="rId4"/>
    <p:sldId id="302" r:id="rId5"/>
    <p:sldId id="303" r:id="rId6"/>
    <p:sldId id="258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A8311-BDE6-43D8-8A17-3090A68CDDB3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DC2F1B-FE6B-4C59-AF35-CAB6D6D8F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922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FAF0-0C7B-45DA-9D13-C8906217F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FA64B-6060-43E8-83D9-EF17FA628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25955-FB4D-41D8-8761-3362D13C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8E787-DD65-450C-8CAB-2BF788F2F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F05D2-326E-4E65-ABF1-00FDFAF9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88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2506-1735-40EA-A753-F34ADA84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1B95F3-45E9-4651-B940-CF120E38C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50EA2-E430-4AD4-A002-FC8574B5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93FA9-9775-4156-91F2-65568095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6296C-1C7C-41AF-B828-84E12B6E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9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69CBA-3EA7-4980-8D77-78F8B2EA9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20BCB-4AF8-4654-8A24-6FBE0720C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DDE05-CAE5-4DC5-9E0E-E54DD0387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926C1-016F-4061-A017-AB4E28A6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C00D5-F1C1-456B-B270-5296566E6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95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67BE-19FC-46B7-A5E8-81966329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BD7D8-760C-4748-AB9E-35A2CCAA5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C6251-C8C5-4F5D-8DB8-BF7278E8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9E69B-66EA-4202-AC11-0A69FE7BA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8EC0F-59B4-4D43-8F3B-ACBA6B3A0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3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7E10A-2076-43A6-B26A-5FDBA9B1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2AF55-2B31-4102-9257-1B54A2279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83321-367C-489C-9081-C3F4DDC8B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3CCC2-CA8A-4BA2-B093-D1D25380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C2DE8-12BD-4FB8-A62C-3BEA1CDBF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82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F1FA-48A2-416E-BBBC-9BAA7DB9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D4D99-E3C3-42EF-A3DD-757B668C7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6832E-7731-4E06-92D0-10427B69C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6D821-470E-41ED-A306-C296E70CB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4AD23-D46A-4F0D-B347-AFA5811C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E7C40-D9F6-4EE5-B424-F9E23289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96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F112D-794D-4B7C-9120-528D5698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9FBD9-9018-4DA6-A624-9757B2BA3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4934E3-1FB6-4E95-B5B1-ACEC14CAC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46303C-D2C9-41DB-9141-D5ACC624C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E5ACC-BFA5-4E93-B9A1-BF871FAC1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F597A-4EDD-44F6-B7F2-844C31C30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2C6CA4-936C-453F-8D31-B345C2910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F315DC-611D-4290-A734-A4A1AC94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210B5-F2A3-4135-90E1-FD6E825D2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C9C30B-1443-46A0-BD62-18FAFAA7B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AAF52-CE7A-414D-B67D-4CB494F7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D4A8F5-B88E-47F5-954A-044FA58DB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92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8A686-6743-41DA-A826-1A881C1D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FC1464-2A1C-4FCC-8CA1-9F49D550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18E02-03C4-4965-A5A9-322FCF1A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12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42A73-4683-47B4-9E26-CB53F7F5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2FC2-5802-4B43-8C2E-23268606E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61F1D-669D-4FBE-A01E-A50B7863A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3A9CD-8B01-4C64-B303-2A3495586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FF474-6794-4D12-8184-D977509C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2A951-C31F-4971-91F4-E150C1FF8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545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530D-9652-41F1-ABB9-6E602D19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2ECDD-9B6F-4DCC-B879-67C9D3F19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B03C8-6D2C-4591-8723-CC8A5007B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0FC95-D5EA-454D-BC27-3528DC3BB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6E2DB-0F04-4F89-9D5D-2422725F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F31BD-EC7C-4921-ACFA-30D2D1FEE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69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531D8-FB70-40D9-A89B-5AB3F251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4D339-2F64-4A99-A9DC-2B3C5E2AA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33DBE-5851-4399-AC32-A4031F545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FAB21-ABAD-4ED8-BE2E-E94CA9EABB69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01F64-F414-4C41-A7E2-69CB9CBDF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D10DE-4DDC-4BD2-9A46-D519354C5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871B9-D035-42FE-B1D1-B07BC2D67D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0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BC47B-9F46-4D43-AE15-40B664CBE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4573"/>
            <a:ext cx="9144000" cy="1477108"/>
          </a:xfrm>
        </p:spPr>
        <p:txBody>
          <a:bodyPr>
            <a:normAutofit/>
          </a:bodyPr>
          <a:lstStyle/>
          <a:p>
            <a:r>
              <a:rPr lang="en-GB" b="1" dirty="0"/>
              <a:t>BREXIT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0740F-0477-4426-B033-E26B99A9C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11681"/>
            <a:ext cx="9144000" cy="1111347"/>
          </a:xfrm>
        </p:spPr>
        <p:txBody>
          <a:bodyPr>
            <a:normAutofit/>
          </a:bodyPr>
          <a:lstStyle/>
          <a:p>
            <a:r>
              <a:rPr lang="en-GB" sz="3200" dirty="0"/>
              <a:t>“this deal, no deal; or no Brexit at all” </a:t>
            </a:r>
          </a:p>
          <a:p>
            <a:r>
              <a:rPr lang="en-GB" sz="3200" dirty="0"/>
              <a:t>Theresa May, 14</a:t>
            </a:r>
            <a:r>
              <a:rPr lang="en-GB" sz="3200" baseline="30000" dirty="0"/>
              <a:t>th</a:t>
            </a:r>
            <a:r>
              <a:rPr lang="en-GB" sz="3200" dirty="0"/>
              <a:t> November 2018</a:t>
            </a:r>
          </a:p>
          <a:p>
            <a:endParaRPr lang="en-GB" b="1" dirty="0"/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0060D90-5F00-4A91-90B2-960B484F46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326" y="200616"/>
            <a:ext cx="2567198" cy="1477108"/>
          </a:xfrm>
          <a:prstGeom prst="rect">
            <a:avLst/>
          </a:prstGeom>
        </p:spPr>
      </p:pic>
      <p:pic>
        <p:nvPicPr>
          <p:cNvPr id="3074" name="Picture 2" descr="Image result for withdrawal agree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63" y="3235570"/>
            <a:ext cx="5584874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66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Trade after Brexit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9297"/>
          </a:xfrm>
        </p:spPr>
        <p:txBody>
          <a:bodyPr/>
          <a:lstStyle/>
          <a:p>
            <a:r>
              <a:rPr lang="en-GB" dirty="0"/>
              <a:t>Long term trade arrangements remain outstanding </a:t>
            </a:r>
          </a:p>
          <a:p>
            <a:r>
              <a:rPr lang="en-GB" dirty="0"/>
              <a:t>Trade deals to be agreed during the 21 month transition period. </a:t>
            </a:r>
          </a:p>
          <a:p>
            <a:r>
              <a:rPr lang="en-GB" dirty="0"/>
              <a:t>Protection for “geographical indications”- PGI products </a:t>
            </a:r>
          </a:p>
          <a:p>
            <a:r>
              <a:rPr lang="en-GB" dirty="0"/>
              <a:t>Fisheries – remains controversial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2052" name="Picture 4" descr="Image result for fisheries brexit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26411"/>
            <a:ext cx="5944479" cy="279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lose up of a sign&#10;&#10;Description generated with very high confidence">
            <a:extLst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745" y="105194"/>
            <a:ext cx="2567198" cy="158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4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D949A-E615-451C-8D00-0833CCB2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Procurement Regulations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26382-157E-45A1-9F4A-A9692A005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imminent change. </a:t>
            </a:r>
          </a:p>
          <a:p>
            <a:r>
              <a:rPr lang="en-GB" dirty="0"/>
              <a:t>Applied to sign up to WTO GPA which regulates trade across 165 countries</a:t>
            </a:r>
          </a:p>
          <a:p>
            <a:r>
              <a:rPr lang="en-GB" dirty="0"/>
              <a:t>Same principles would apply to us as countries like Canada and Japan</a:t>
            </a:r>
          </a:p>
          <a:p>
            <a:r>
              <a:rPr lang="en-GB" dirty="0"/>
              <a:t> Accreditations such as ISO and BSI would continue to be recognised in the UK</a:t>
            </a:r>
          </a:p>
          <a:p>
            <a:r>
              <a:rPr lang="en-GB" dirty="0"/>
              <a:t>Professional qualifications would continue to be recognised in UK</a:t>
            </a:r>
          </a:p>
          <a:p>
            <a:r>
              <a:rPr lang="en-GB" dirty="0"/>
              <a:t>Data Protection Regulations will continue </a:t>
            </a:r>
          </a:p>
          <a:p>
            <a:r>
              <a:rPr lang="en-GB" dirty="0"/>
              <a:t> Scope in the future to loosen the red-tape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A7080991-F56F-415B-80DE-8A289F92F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797" y="4876903"/>
            <a:ext cx="2567198" cy="15854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B70D2B-33BA-45F1-A3BB-0923A1809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3072" y="295275"/>
            <a:ext cx="24574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6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F5E9-1F1A-49AB-AB5C-27B34180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954" y="365125"/>
            <a:ext cx="9954846" cy="1325563"/>
          </a:xfrm>
        </p:spPr>
        <p:txBody>
          <a:bodyPr/>
          <a:lstStyle/>
          <a:p>
            <a:r>
              <a:rPr lang="en-GB" b="1" dirty="0"/>
              <a:t>Impact analysis suggests that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1AC6-3A73-4E77-A408-5BA649C6E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370" y="1690688"/>
            <a:ext cx="9845430" cy="45260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Weaker £ sterling will continue to drive up inflation </a:t>
            </a:r>
          </a:p>
          <a:p>
            <a:pPr marL="0" indent="0">
              <a:buNone/>
            </a:pPr>
            <a:r>
              <a:rPr lang="en-GB" dirty="0"/>
              <a:t>Additional Cost Pressures Living Wage </a:t>
            </a:r>
          </a:p>
          <a:p>
            <a:pPr marL="0" indent="0">
              <a:buNone/>
            </a:pPr>
            <a:r>
              <a:rPr lang="en-GB" dirty="0"/>
              <a:t>Business rate increases </a:t>
            </a:r>
          </a:p>
          <a:p>
            <a:pPr marL="0" indent="0">
              <a:buNone/>
            </a:pPr>
            <a:r>
              <a:rPr lang="en-GB" dirty="0"/>
              <a:t>Continued margin pressure </a:t>
            </a:r>
          </a:p>
          <a:p>
            <a:pPr marL="0" indent="0">
              <a:buNone/>
            </a:pPr>
            <a:r>
              <a:rPr lang="en-GB" dirty="0"/>
              <a:t>Workforce issues </a:t>
            </a:r>
          </a:p>
          <a:p>
            <a:pPr marL="0" indent="0">
              <a:buNone/>
            </a:pPr>
            <a:r>
              <a:rPr lang="en-GB" dirty="0"/>
              <a:t>Border issues with appropriate vehicle checks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Scotland Excel have contacted all food suppliers for impact analysis statements… however Brakes is likely to have major impact across councils 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069574C2-FFD6-430A-94ED-10FA39E24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031" y="234462"/>
            <a:ext cx="2463723" cy="14562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78F0A9-2CB0-42E7-B594-6C2B6E171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802" y="120039"/>
            <a:ext cx="86677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19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8F5E9-1F1A-49AB-AB5C-27B34180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475" y="365125"/>
            <a:ext cx="10220325" cy="1088537"/>
          </a:xfrm>
        </p:spPr>
        <p:txBody>
          <a:bodyPr/>
          <a:lstStyle/>
          <a:p>
            <a:r>
              <a:rPr lang="en-GB" b="1" dirty="0"/>
              <a:t>Preparation is key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1AC6-3A73-4E77-A408-5BA649C6E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53662"/>
            <a:ext cx="10287000" cy="4763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When tendering, ensure you write in Currency fluctuation clauses</a:t>
            </a:r>
          </a:p>
          <a:p>
            <a:pPr marL="0" indent="0">
              <a:buNone/>
            </a:pPr>
            <a:r>
              <a:rPr lang="en-GB" sz="2400" dirty="0"/>
              <a:t>Ensure you check closely the financial implications of trading abroad – including checking the credit rating of the supply chain </a:t>
            </a:r>
          </a:p>
          <a:p>
            <a:pPr marL="0" indent="0">
              <a:buNone/>
            </a:pPr>
            <a:r>
              <a:rPr lang="en-GB" sz="2400" dirty="0"/>
              <a:t>Ensure clauses written into contracts to mitigate any broken trade deals </a:t>
            </a:r>
          </a:p>
          <a:p>
            <a:pPr marL="0" indent="0">
              <a:buNone/>
            </a:pPr>
            <a:r>
              <a:rPr lang="en-GB" sz="2400" dirty="0"/>
              <a:t>Business rate increases and Living Wage implications to be considered</a:t>
            </a:r>
          </a:p>
          <a:p>
            <a:pPr marL="0" indent="0">
              <a:buNone/>
            </a:pPr>
            <a:r>
              <a:rPr lang="en-GB" sz="2400" dirty="0"/>
              <a:t>Ensure  both your own workforce and those of supply chains taken into consideration before embarking on large projects </a:t>
            </a:r>
          </a:p>
          <a:p>
            <a:pPr marL="0" indent="0">
              <a:buNone/>
            </a:pPr>
            <a:r>
              <a:rPr lang="en-GB" sz="2400" dirty="0"/>
              <a:t>Ensure some form of payment protection built in </a:t>
            </a:r>
          </a:p>
          <a:p>
            <a:pPr marL="0" indent="0">
              <a:buNone/>
            </a:pPr>
            <a:r>
              <a:rPr lang="en-GB" sz="2400" dirty="0"/>
              <a:t>Renegotiate EU agreements – Some suppliers claiming “ Force Majeure “ </a:t>
            </a:r>
          </a:p>
          <a:p>
            <a:pPr marL="0" indent="0">
              <a:buNone/>
            </a:pPr>
            <a:r>
              <a:rPr lang="en-GB" sz="2400" dirty="0"/>
              <a:t>Have suitable contingency built in for exit strategies </a:t>
            </a:r>
          </a:p>
          <a:p>
            <a:pPr marL="0" indent="0">
              <a:buNone/>
            </a:pPr>
            <a:r>
              <a:rPr lang="en-GB" sz="2400" dirty="0"/>
              <a:t>Ensure suppliers contacted for contingency planning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069574C2-FFD6-430A-94ED-10FA39E240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2" y="5146429"/>
            <a:ext cx="2423395" cy="13464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8F12D4B-F350-471E-9961-2D1B682BA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2675" y="0"/>
            <a:ext cx="1905000" cy="158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9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124C9-8456-464D-9EFA-A8C6622C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SXL White Paper, Commodity specifics &amp; next steps 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F9E2C-8453-44C1-B8C1-9FA9A6CF8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Published online for Members </a:t>
            </a:r>
          </a:p>
          <a:p>
            <a:r>
              <a:rPr lang="en-GB" dirty="0"/>
              <a:t>Informative, general overview </a:t>
            </a:r>
          </a:p>
          <a:p>
            <a:r>
              <a:rPr lang="en-GB" dirty="0"/>
              <a:t>Highlight areas of concern within our framework portfolio</a:t>
            </a:r>
          </a:p>
          <a:p>
            <a:r>
              <a:rPr lang="en-GB" dirty="0"/>
              <a:t>Supplemented with category specific reports – we now hold list from Brakes regards potential impacted items with country of origin </a:t>
            </a:r>
          </a:p>
          <a:p>
            <a:r>
              <a:rPr lang="en-GB" dirty="0"/>
              <a:t>Reactive to ongoing negotiations/developments </a:t>
            </a:r>
          </a:p>
          <a:p>
            <a:r>
              <a:rPr lang="en-GB" dirty="0"/>
              <a:t>Planning to invite catering managers and </a:t>
            </a:r>
            <a:r>
              <a:rPr lang="en-GB" dirty="0" err="1"/>
              <a:t>nutrionalists</a:t>
            </a:r>
            <a:r>
              <a:rPr lang="en-GB" dirty="0"/>
              <a:t> to meet up and create a “plan B “ school menus if shortage of products materialises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91E1AA5B-0C68-41C8-B04A-0261D86B6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6276" y="5384216"/>
            <a:ext cx="1844431" cy="15854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B535CD-A9C8-46FD-AEDD-0D743EC8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5530" y="949072"/>
            <a:ext cx="2143125" cy="158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0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488D-DA8E-41E3-A64E-193B969E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Contact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1BDB0-C42E-4682-BCEC-4116DB1C8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2ADD7FB6-44EE-4CEC-A677-70F605B6A3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727" y="5103519"/>
            <a:ext cx="2200267" cy="1358878"/>
          </a:xfrm>
          <a:prstGeom prst="rect">
            <a:avLst/>
          </a:prstGeom>
        </p:spPr>
      </p:pic>
      <p:pic>
        <p:nvPicPr>
          <p:cNvPr id="6" name="Content Placeholder 3" descr="lesley.jpg">
            <a:extLst>
              <a:ext uri="{FF2B5EF4-FFF2-40B4-BE49-F238E27FC236}">
                <a16:creationId xmlns:a16="http://schemas.microsoft.com/office/drawing/2014/main" id="{0A33F0B2-2A6B-484D-9EEA-E1D63D9BB2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7875" y="2959641"/>
            <a:ext cx="1558999" cy="1524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D3EB55A-E7D3-477F-900B-181A72B2DD9D}"/>
              </a:ext>
            </a:extLst>
          </p:cNvPr>
          <p:cNvSpPr/>
          <p:nvPr/>
        </p:nvSpPr>
        <p:spPr>
          <a:xfrm>
            <a:off x="3048000" y="2959641"/>
            <a:ext cx="6096000" cy="93871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prstClr val="black"/>
                </a:solidFill>
                <a:latin typeface="Arial" charset="0"/>
                <a:cs typeface="Arial" charset="0"/>
              </a:rPr>
              <a:t>Lesley Richard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dirty="0">
                <a:solidFill>
                  <a:prstClr val="black"/>
                </a:solidFill>
                <a:latin typeface="Arial" charset="0"/>
                <a:cs typeface="Arial" charset="0"/>
              </a:rPr>
              <a:t>Strategic Procurement Manager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n-GB" sz="1400" dirty="0">
                <a:solidFill>
                  <a:prstClr val="black"/>
                </a:solidFill>
                <a:latin typeface="Arial" charset="0"/>
                <a:cs typeface="Arial" charset="0"/>
              </a:rPr>
              <a:t>Email: lesley.richard@scotland-excel.org.uk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5A567-AFCB-4CC6-99B4-A2903FBEA06C}"/>
              </a:ext>
            </a:extLst>
          </p:cNvPr>
          <p:cNvSpPr txBox="1"/>
          <p:nvPr/>
        </p:nvSpPr>
        <p:spPr>
          <a:xfrm>
            <a:off x="4298462" y="4712569"/>
            <a:ext cx="5103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GB" sz="1600" dirty="0">
                <a:solidFill>
                  <a:prstClr val="black"/>
                </a:solidFill>
                <a:latin typeface="Arial" charset="0"/>
                <a:cs typeface="Arial" charset="0"/>
              </a:rPr>
              <a:t>www.scotland-excel.org.uk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GB" sz="1600" dirty="0">
                <a:solidFill>
                  <a:prstClr val="black"/>
                </a:solidFill>
                <a:latin typeface="Arial" charset="0"/>
                <a:cs typeface="Arial" charset="0"/>
              </a:rPr>
              <a:t>@</a:t>
            </a:r>
            <a:r>
              <a:rPr lang="en-GB" sz="1600" u="sng" dirty="0" err="1">
                <a:solidFill>
                  <a:prstClr val="black"/>
                </a:solidFill>
                <a:latin typeface="Arial" charset="0"/>
                <a:cs typeface="Arial" charset="0"/>
              </a:rPr>
              <a:t>ScotlandExcel</a:t>
            </a:r>
            <a:r>
              <a:rPr lang="en-GB" sz="1600" dirty="0">
                <a:solidFill>
                  <a:prstClr val="black"/>
                </a:solidFill>
                <a:latin typeface="Arial" charset="0"/>
                <a:cs typeface="Arial" charset="0"/>
              </a:rPr>
              <a:t> 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prstClr val="black"/>
                </a:solidFill>
                <a:latin typeface="Arial" charset="0"/>
                <a:cs typeface="Arial" charset="0"/>
              </a:rPr>
              <a:t>www.linkedin.com/company/scotland-excel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8" name="Picture 7" descr="Twitter.png">
            <a:extLst>
              <a:ext uri="{FF2B5EF4-FFF2-40B4-BE49-F238E27FC236}">
                <a16:creationId xmlns:a16="http://schemas.microsoft.com/office/drawing/2014/main" id="{03BBFC15-840A-4BFD-8A72-30C8343A3D4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 r="50000"/>
          <a:stretch>
            <a:fillRect/>
          </a:stretch>
        </p:blipFill>
        <p:spPr>
          <a:xfrm>
            <a:off x="3690646" y="5051546"/>
            <a:ext cx="292622" cy="290684"/>
          </a:xfrm>
          <a:prstGeom prst="rect">
            <a:avLst/>
          </a:prstGeom>
        </p:spPr>
      </p:pic>
      <p:pic>
        <p:nvPicPr>
          <p:cNvPr id="9" name="Picture 8" descr="www.jpg">
            <a:extLst>
              <a:ext uri="{FF2B5EF4-FFF2-40B4-BE49-F238E27FC236}">
                <a16:creationId xmlns:a16="http://schemas.microsoft.com/office/drawing/2014/main" id="{0D0E8768-FDF8-4137-8CCF-068537DB879B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 l="15101" t="15546" r="20470" b="17227"/>
          <a:stretch>
            <a:fillRect/>
          </a:stretch>
        </p:blipFill>
        <p:spPr>
          <a:xfrm>
            <a:off x="3634776" y="4712569"/>
            <a:ext cx="354330" cy="295275"/>
          </a:xfrm>
          <a:prstGeom prst="rect">
            <a:avLst/>
          </a:prstGeom>
        </p:spPr>
      </p:pic>
      <p:pic>
        <p:nvPicPr>
          <p:cNvPr id="10" name="Picture 9" descr="Linkedin.png">
            <a:extLst>
              <a:ext uri="{FF2B5EF4-FFF2-40B4-BE49-F238E27FC236}">
                <a16:creationId xmlns:a16="http://schemas.microsoft.com/office/drawing/2014/main" id="{AADB6A59-32B8-4F27-97A6-314A915A57A6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 l="11127" t="11127" r="10982" b="10982"/>
          <a:stretch>
            <a:fillRect/>
          </a:stretch>
        </p:blipFill>
        <p:spPr>
          <a:xfrm>
            <a:off x="3690646" y="5385932"/>
            <a:ext cx="327619" cy="32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2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386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BREXIT</vt:lpstr>
      <vt:lpstr>Trade after Brexit</vt:lpstr>
      <vt:lpstr>Procurement Regulations </vt:lpstr>
      <vt:lpstr>Impact analysis suggests that …..</vt:lpstr>
      <vt:lpstr>Preparation is key ….</vt:lpstr>
      <vt:lpstr>SXL White Paper, Commodity specifics &amp; next steps …..</vt:lpstr>
      <vt:lpstr>Contact 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</dc:title>
  <dc:creator>Lauren Reid</dc:creator>
  <cp:lastModifiedBy>Hannah Ross</cp:lastModifiedBy>
  <cp:revision>42</cp:revision>
  <dcterms:created xsi:type="dcterms:W3CDTF">2018-08-31T13:00:15Z</dcterms:created>
  <dcterms:modified xsi:type="dcterms:W3CDTF">2019-02-08T12:22:34Z</dcterms:modified>
</cp:coreProperties>
</file>