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5"/>
  </p:sldMasterIdLst>
  <p:notesMasterIdLst>
    <p:notesMasterId r:id="rId9"/>
  </p:notesMasterIdLst>
  <p:sldIdLst>
    <p:sldId id="256" r:id="rId6"/>
    <p:sldId id="264" r:id="rId7"/>
    <p:sldId id="265" r:id="rId8"/>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00" autoAdjust="0"/>
    <p:restoredTop sz="81486" autoAdjust="0"/>
  </p:normalViewPr>
  <p:slideViewPr>
    <p:cSldViewPr snapToGrid="0">
      <p:cViewPr varScale="1">
        <p:scale>
          <a:sx n="58" d="100"/>
          <a:sy n="58" d="100"/>
        </p:scale>
        <p:origin x="796"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theme" Target="theme/theme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viewProps" Target="viewProps.xml"/><Relationship Id="rId5" Type="http://schemas.openxmlformats.org/officeDocument/2006/relationships/slideMaster" Target="slideMasters/slideMaster1.xml"/><Relationship Id="rId10" Type="http://schemas.openxmlformats.org/officeDocument/2006/relationships/presProps" Target="presProps.xml"/><Relationship Id="rId4" Type="http://schemas.openxmlformats.org/officeDocument/2006/relationships/customXml" Target="../customXml/item4.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8C481B62-E317-4339-A137-8D469C1DA2DA}" type="datetimeFigureOut">
              <a:rPr lang="en-GB" smtClean="0"/>
              <a:t>02/03/2020</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69BCEA79-0081-4E74-9179-BADEDD482893}" type="slidenum">
              <a:rPr lang="en-GB" smtClean="0"/>
              <a:t>‹#›</a:t>
            </a:fld>
            <a:endParaRPr lang="en-GB"/>
          </a:p>
        </p:txBody>
      </p:sp>
    </p:spTree>
    <p:extLst>
      <p:ext uri="{BB962C8B-B14F-4D97-AF65-F5344CB8AC3E}">
        <p14:creationId xmlns:p14="http://schemas.microsoft.com/office/powerpoint/2010/main" val="4173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These pictures show Councillors going about their daily business.</a:t>
            </a:r>
          </a:p>
        </p:txBody>
      </p:sp>
      <p:sp>
        <p:nvSpPr>
          <p:cNvPr id="4" name="Slide Number Placeholder 3"/>
          <p:cNvSpPr>
            <a:spLocks noGrp="1"/>
          </p:cNvSpPr>
          <p:nvPr>
            <p:ph type="sldNum" sz="quarter" idx="5"/>
          </p:nvPr>
        </p:nvSpPr>
        <p:spPr/>
        <p:txBody>
          <a:bodyPr/>
          <a:lstStyle/>
          <a:p>
            <a:fld id="{69BCEA79-0081-4E74-9179-BADEDD482893}" type="slidenum">
              <a:rPr lang="en-GB" smtClean="0"/>
              <a:t>1</a:t>
            </a:fld>
            <a:endParaRPr lang="en-GB"/>
          </a:p>
        </p:txBody>
      </p:sp>
    </p:spTree>
    <p:extLst>
      <p:ext uri="{BB962C8B-B14F-4D97-AF65-F5344CB8AC3E}">
        <p14:creationId xmlns:p14="http://schemas.microsoft.com/office/powerpoint/2010/main" val="26964800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emphasise that most people can stand as a Councillor, however, if you can’t your contribution to local politics is equally valid and important . Place particular emphasis on different ways individuals can engage with political systems as you progress through the toolkit.</a:t>
            </a:r>
          </a:p>
          <a:p>
            <a:endParaRPr lang="en-GB" dirty="0"/>
          </a:p>
          <a:p>
            <a:r>
              <a:rPr lang="en-GB" dirty="0"/>
              <a:t>As of February 2020 there had been no change to citizens of the European Union being able to stand for local elections.  </a:t>
            </a:r>
          </a:p>
          <a:p>
            <a:endParaRPr lang="en-GB" dirty="0"/>
          </a:p>
          <a:p>
            <a:r>
              <a:rPr lang="en-GB" dirty="0"/>
              <a:t>The Scottish Elections ( Franchise and Representation) Bill was also passed in February 2020. When this comes into force it will allow foreign nationals  to stand for local election where they have indefinite leave to remain or pre-settled status.</a:t>
            </a:r>
          </a:p>
          <a:p>
            <a:endParaRPr lang="en-GB" dirty="0"/>
          </a:p>
          <a:p>
            <a:r>
              <a:rPr lang="en-GB" dirty="0"/>
              <a:t>Please check Electoral Commission information if you are uncertain as to whether or not you are able to stand.  </a:t>
            </a:r>
          </a:p>
          <a:p>
            <a:endParaRPr lang="en-GB" dirty="0"/>
          </a:p>
          <a:p>
            <a:endParaRPr lang="en-GB" dirty="0"/>
          </a:p>
        </p:txBody>
      </p:sp>
      <p:sp>
        <p:nvSpPr>
          <p:cNvPr id="4" name="Slide Number Placeholder 3"/>
          <p:cNvSpPr>
            <a:spLocks noGrp="1"/>
          </p:cNvSpPr>
          <p:nvPr>
            <p:ph type="sldNum" sz="quarter" idx="5"/>
          </p:nvPr>
        </p:nvSpPr>
        <p:spPr/>
        <p:txBody>
          <a:bodyPr/>
          <a:lstStyle/>
          <a:p>
            <a:fld id="{69BCEA79-0081-4E74-9179-BADEDD482893}" type="slidenum">
              <a:rPr lang="en-GB" smtClean="0"/>
              <a:t>2</a:t>
            </a:fld>
            <a:endParaRPr lang="en-GB"/>
          </a:p>
        </p:txBody>
      </p:sp>
    </p:spTree>
    <p:extLst>
      <p:ext uri="{BB962C8B-B14F-4D97-AF65-F5344CB8AC3E}">
        <p14:creationId xmlns:p14="http://schemas.microsoft.com/office/powerpoint/2010/main" val="17566059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Key learning: the process of standing to become a Councillor is not complex and there are other people who will help you navigate it.</a:t>
            </a:r>
          </a:p>
          <a:p>
            <a:endParaRPr lang="en-GB" dirty="0"/>
          </a:p>
          <a:p>
            <a:r>
              <a:rPr lang="en-GB" dirty="0"/>
              <a:t>Note: if you stand with a political party you should align with their values and what they hope to achieve for your community. Your party may offer support in campaigning and advise on how to stand for election.</a:t>
            </a:r>
          </a:p>
          <a:p>
            <a:endParaRPr lang="en-GB" dirty="0"/>
          </a:p>
          <a:p>
            <a:r>
              <a:rPr lang="en-GB" dirty="0"/>
              <a:t>If you stand as an independent support is available through other organisations.</a:t>
            </a:r>
          </a:p>
          <a:p>
            <a:endParaRPr lang="en-GB" dirty="0"/>
          </a:p>
          <a:p>
            <a:r>
              <a:rPr lang="en-GB" dirty="0"/>
              <a:t>Set a question for the group: what sort of issues do people campaign on? What sort of campaigns are likely to be the most successful?</a:t>
            </a:r>
          </a:p>
          <a:p>
            <a:endParaRPr lang="en-GB" dirty="0"/>
          </a:p>
          <a:p>
            <a:r>
              <a:rPr lang="en-GB" dirty="0"/>
              <a:t>To find out what sort of work Councillors do if they are voted in, continue through the exercises within the toolkit.</a:t>
            </a:r>
          </a:p>
        </p:txBody>
      </p:sp>
      <p:sp>
        <p:nvSpPr>
          <p:cNvPr id="4" name="Slide Number Placeholder 3"/>
          <p:cNvSpPr>
            <a:spLocks noGrp="1"/>
          </p:cNvSpPr>
          <p:nvPr>
            <p:ph type="sldNum" sz="quarter" idx="5"/>
          </p:nvPr>
        </p:nvSpPr>
        <p:spPr/>
        <p:txBody>
          <a:bodyPr/>
          <a:lstStyle/>
          <a:p>
            <a:fld id="{69BCEA79-0081-4E74-9179-BADEDD482893}" type="slidenum">
              <a:rPr lang="en-GB" smtClean="0"/>
              <a:t>3</a:t>
            </a:fld>
            <a:endParaRPr lang="en-GB"/>
          </a:p>
        </p:txBody>
      </p:sp>
    </p:spTree>
    <p:extLst>
      <p:ext uri="{BB962C8B-B14F-4D97-AF65-F5344CB8AC3E}">
        <p14:creationId xmlns:p14="http://schemas.microsoft.com/office/powerpoint/2010/main" val="7969644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7276D-3FEB-4AF2-A299-D2EDD789EF9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5827751-B2B3-4F0D-ADFC-AD72E8851DA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284B121-221E-484F-BA84-4EED51C32408}"/>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5" name="Footer Placeholder 4">
            <a:extLst>
              <a:ext uri="{FF2B5EF4-FFF2-40B4-BE49-F238E27FC236}">
                <a16:creationId xmlns:a16="http://schemas.microsoft.com/office/drawing/2014/main" id="{60E2D228-B8F3-4D1C-9509-EFEF689CB4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57DDC3-7F42-44F9-AB87-8D01E629AD15}"/>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39936903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2BD22-FCEA-4806-908D-56DFE3F033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24240E9-D6AD-47F4-96E8-5685BC9A65F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820DC7-0CEF-4298-AAC6-F95B15991A05}"/>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5" name="Footer Placeholder 4">
            <a:extLst>
              <a:ext uri="{FF2B5EF4-FFF2-40B4-BE49-F238E27FC236}">
                <a16:creationId xmlns:a16="http://schemas.microsoft.com/office/drawing/2014/main" id="{9BAC6F4B-5BA8-4473-B69C-1CAAC0F7FF5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6F406FA-84F1-44C9-A9FA-48B81C5AC5F1}"/>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40986673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9676C48-CA0F-44FF-88A0-E9D6847A2F67}"/>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9838FB7-53C9-4749-9009-EB33AD4A6AE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869500-B40C-4B6B-BD00-19DE5F40C554}"/>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5" name="Footer Placeholder 4">
            <a:extLst>
              <a:ext uri="{FF2B5EF4-FFF2-40B4-BE49-F238E27FC236}">
                <a16:creationId xmlns:a16="http://schemas.microsoft.com/office/drawing/2014/main" id="{5ED04C57-204E-46A4-B9FA-E146337FFA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B08802-D883-48A0-B932-E25F0E994A3C}"/>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4141698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bg>
      <p:bgPr>
        <a:solidFill>
          <a:srgbClr val="4A237B"/>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F659FE8-0E25-42DB-B687-33BF3123F895}"/>
              </a:ext>
            </a:extLst>
          </p:cNvPr>
          <p:cNvSpPr/>
          <p:nvPr userDrawn="1"/>
        </p:nvSpPr>
        <p:spPr>
          <a:xfrm>
            <a:off x="0" y="2"/>
            <a:ext cx="12192000" cy="1363373"/>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sz="1800" dirty="0"/>
          </a:p>
        </p:txBody>
      </p:sp>
      <p:pic>
        <p:nvPicPr>
          <p:cNvPr id="9" name="Picture 8">
            <a:extLst>
              <a:ext uri="{FF2B5EF4-FFF2-40B4-BE49-F238E27FC236}">
                <a16:creationId xmlns:a16="http://schemas.microsoft.com/office/drawing/2014/main" id="{E5E9040C-4DF8-4CED-AA4E-46D07AAD436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01677" y="394870"/>
            <a:ext cx="1019123" cy="711171"/>
          </a:xfrm>
          <a:prstGeom prst="rect">
            <a:avLst/>
          </a:prstGeom>
        </p:spPr>
      </p:pic>
      <p:sp>
        <p:nvSpPr>
          <p:cNvPr id="10" name="TextBox 9">
            <a:extLst>
              <a:ext uri="{FF2B5EF4-FFF2-40B4-BE49-F238E27FC236}">
                <a16:creationId xmlns:a16="http://schemas.microsoft.com/office/drawing/2014/main" id="{B85B86E6-7473-482A-98B0-FF6770FD5C15}"/>
              </a:ext>
            </a:extLst>
          </p:cNvPr>
          <p:cNvSpPr txBox="1"/>
          <p:nvPr userDrawn="1"/>
        </p:nvSpPr>
        <p:spPr>
          <a:xfrm>
            <a:off x="298526" y="2102039"/>
            <a:ext cx="7371741" cy="1477328"/>
          </a:xfrm>
          <a:prstGeom prst="rect">
            <a:avLst/>
          </a:prstGeom>
          <a:noFill/>
        </p:spPr>
        <p:txBody>
          <a:bodyPr wrap="square" rtlCol="0">
            <a:spAutoFit/>
          </a:bodyPr>
          <a:lstStyle/>
          <a:p>
            <a:r>
              <a:rPr lang="en-US" sz="4500" dirty="0">
                <a:solidFill>
                  <a:schemeClr val="bg1"/>
                </a:solidFill>
                <a:latin typeface="Arial" panose="020B0604020202020204" pitchFamily="34" charset="0"/>
                <a:cs typeface="Arial" panose="020B0604020202020204" pitchFamily="34" charset="0"/>
              </a:rPr>
              <a:t>Presentation title should be set at 45pt Arial</a:t>
            </a:r>
            <a:endParaRPr lang="en-GB" sz="4500" dirty="0">
              <a:solidFill>
                <a:schemeClr val="bg1"/>
              </a:solidFill>
              <a:latin typeface="Arial" panose="020B0604020202020204" pitchFamily="34" charset="0"/>
              <a:cs typeface="Arial" panose="020B0604020202020204" pitchFamily="34" charset="0"/>
            </a:endParaRPr>
          </a:p>
        </p:txBody>
      </p:sp>
      <p:sp>
        <p:nvSpPr>
          <p:cNvPr id="11" name="TextBox 10">
            <a:extLst>
              <a:ext uri="{FF2B5EF4-FFF2-40B4-BE49-F238E27FC236}">
                <a16:creationId xmlns:a16="http://schemas.microsoft.com/office/drawing/2014/main" id="{93312385-2573-4961-A98E-E7A5D65BE77C}"/>
              </a:ext>
            </a:extLst>
          </p:cNvPr>
          <p:cNvSpPr txBox="1"/>
          <p:nvPr userDrawn="1"/>
        </p:nvSpPr>
        <p:spPr>
          <a:xfrm>
            <a:off x="298526" y="5808393"/>
            <a:ext cx="11594951" cy="400110"/>
          </a:xfrm>
          <a:prstGeom prst="rect">
            <a:avLst/>
          </a:prstGeom>
          <a:noFill/>
        </p:spPr>
        <p:txBody>
          <a:bodyPr wrap="square" rtlCol="0">
            <a:spAutoFit/>
          </a:bodyPr>
          <a:lstStyle/>
          <a:p>
            <a:r>
              <a:rPr lang="en-US" sz="2000" dirty="0">
                <a:solidFill>
                  <a:schemeClr val="bg1"/>
                </a:solidFill>
                <a:latin typeface="Arial" panose="020B0604020202020204" pitchFamily="34" charset="0"/>
                <a:cs typeface="Arial" panose="020B0604020202020204" pitchFamily="34" charset="0"/>
              </a:rPr>
              <a:t>Presentation subheading 20pt Arial</a:t>
            </a:r>
            <a:endParaRPr lang="en-GB" sz="20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5961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9C7A7C-C9F7-4933-B867-F84A0F4518C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AB382E8-F8E1-4EC6-A6DD-6E579622A70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D5E936-E76D-4EA2-8474-429BC5E56EE1}"/>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5" name="Footer Placeholder 4">
            <a:extLst>
              <a:ext uri="{FF2B5EF4-FFF2-40B4-BE49-F238E27FC236}">
                <a16:creationId xmlns:a16="http://schemas.microsoft.com/office/drawing/2014/main" id="{6A47938A-EE2B-4E13-BA57-93C4EBFC208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BD88546-1432-4219-935F-5D3F77C9D824}"/>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33894921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9B4D2-7180-4FC2-A847-1F10D39D831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E736DF-8018-4612-B3E7-BED05A85531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F9D9DF1-0721-4A89-9F23-4488953152E9}"/>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5" name="Footer Placeholder 4">
            <a:extLst>
              <a:ext uri="{FF2B5EF4-FFF2-40B4-BE49-F238E27FC236}">
                <a16:creationId xmlns:a16="http://schemas.microsoft.com/office/drawing/2014/main" id="{81640E4C-DCAC-40E2-98F9-2E42C1A52B9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65291-92F9-440E-8AB5-63A0590BDDE1}"/>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12449572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78D4F3-417B-4A7F-8133-32FC393D00E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778737B-3E34-42A0-9DE8-A15F2BCB29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953A7A2-D8A1-4039-AF04-9980C020661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D7CE1CF-1CAB-4BFE-A9C0-FF27EAF75958}"/>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6" name="Footer Placeholder 5">
            <a:extLst>
              <a:ext uri="{FF2B5EF4-FFF2-40B4-BE49-F238E27FC236}">
                <a16:creationId xmlns:a16="http://schemas.microsoft.com/office/drawing/2014/main" id="{A62124F1-A6E7-406F-9FB7-B7CF1B685B0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32F9DC-296D-4B7B-8900-A4E1AE11C0D3}"/>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3019104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3BE61E-D8E0-46F8-89B6-9CE75E019813}"/>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D179188-10CE-42D9-8016-8772914782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50DD28D-5F0F-4844-A41D-2F0C1893FE4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A058D4A-B40D-43B2-8540-D437027E90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BA4B1E7-D382-4137-808B-31958A91856C}"/>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8D4E093-4C91-44D8-9F7C-800B59E6CF2D}"/>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8" name="Footer Placeholder 7">
            <a:extLst>
              <a:ext uri="{FF2B5EF4-FFF2-40B4-BE49-F238E27FC236}">
                <a16:creationId xmlns:a16="http://schemas.microsoft.com/office/drawing/2014/main" id="{24FEAE79-6AFF-43B8-95F3-22B50F68AC9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EC1F691-68BD-4997-8734-A1E61B1475E4}"/>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29789960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230C94-A09A-4BA8-9085-7C82CC23A71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EFDE8A5-860B-4681-AD57-02C2BE5C8CC3}"/>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4" name="Footer Placeholder 3">
            <a:extLst>
              <a:ext uri="{FF2B5EF4-FFF2-40B4-BE49-F238E27FC236}">
                <a16:creationId xmlns:a16="http://schemas.microsoft.com/office/drawing/2014/main" id="{EE73437A-593D-4003-AC0F-49AD518BB09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FDA781C-B26A-45C6-8FAE-BEC45E0DDCC3}"/>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11153907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3014B-CA5A-43D9-BC80-FC1DCDF7A57A}"/>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3" name="Footer Placeholder 2">
            <a:extLst>
              <a:ext uri="{FF2B5EF4-FFF2-40B4-BE49-F238E27FC236}">
                <a16:creationId xmlns:a16="http://schemas.microsoft.com/office/drawing/2014/main" id="{868FCD9E-BCA6-4E4A-94EC-8DDC888ECDC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363BB27-14C9-486A-A77F-A9A63C049D90}"/>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1117898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3AB362-C999-4467-A8A0-79DD23F50D8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67E4A45-4702-4E38-A313-6A4AF80634F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727FDAF-1FFA-4DE5-AC81-3F0246D737A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44C0C90-C7F7-498F-B052-C746F05B0B55}"/>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6" name="Footer Placeholder 5">
            <a:extLst>
              <a:ext uri="{FF2B5EF4-FFF2-40B4-BE49-F238E27FC236}">
                <a16:creationId xmlns:a16="http://schemas.microsoft.com/office/drawing/2014/main" id="{571A330F-7182-43C5-AA46-2B4791FBAE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85F0A5-2EAC-46FC-8409-A2219195713A}"/>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33452061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B53B2A-4323-439E-B708-37709F1A866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E737C0F-3571-47D8-AF59-81E6D3FE2F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85E4213-7478-4CB2-B939-63142071992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C076BE-E2FF-4DB5-AF12-362A978558D3}"/>
              </a:ext>
            </a:extLst>
          </p:cNvPr>
          <p:cNvSpPr>
            <a:spLocks noGrp="1"/>
          </p:cNvSpPr>
          <p:nvPr>
            <p:ph type="dt" sz="half" idx="10"/>
          </p:nvPr>
        </p:nvSpPr>
        <p:spPr/>
        <p:txBody>
          <a:bodyPr/>
          <a:lstStyle/>
          <a:p>
            <a:fld id="{CEEAE875-6C8A-4463-BECA-A332D00B7AC5}" type="datetimeFigureOut">
              <a:rPr lang="en-US" smtClean="0"/>
              <a:t>3/2/2020</a:t>
            </a:fld>
            <a:endParaRPr lang="en-US"/>
          </a:p>
        </p:txBody>
      </p:sp>
      <p:sp>
        <p:nvSpPr>
          <p:cNvPr id="6" name="Footer Placeholder 5">
            <a:extLst>
              <a:ext uri="{FF2B5EF4-FFF2-40B4-BE49-F238E27FC236}">
                <a16:creationId xmlns:a16="http://schemas.microsoft.com/office/drawing/2014/main" id="{033E1FAD-B7A1-4B03-B1D1-C098C45A05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66FBFE-6621-4558-A86C-2B40C6F7244B}"/>
              </a:ext>
            </a:extLst>
          </p:cNvPr>
          <p:cNvSpPr>
            <a:spLocks noGrp="1"/>
          </p:cNvSpPr>
          <p:nvPr>
            <p:ph type="sldNum" sz="quarter" idx="12"/>
          </p:nvPr>
        </p:nvSpPr>
        <p:spPr/>
        <p:txBody>
          <a:bodyPr/>
          <a:lstStyle/>
          <a:p>
            <a:fld id="{827A0A2C-A5F1-4B50-9210-762228BCC1CA}" type="slidenum">
              <a:rPr lang="en-US" smtClean="0"/>
              <a:t>‹#›</a:t>
            </a:fld>
            <a:endParaRPr lang="en-US"/>
          </a:p>
        </p:txBody>
      </p:sp>
    </p:spTree>
    <p:extLst>
      <p:ext uri="{BB962C8B-B14F-4D97-AF65-F5344CB8AC3E}">
        <p14:creationId xmlns:p14="http://schemas.microsoft.com/office/powerpoint/2010/main" val="6399717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DC58F47-006A-4337-A291-5D9F1EE0805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871DA70-34C2-4243-86FC-4D17265D33D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021F82D-B11B-4B3B-B5C0-A0932C96842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EAE875-6C8A-4463-BECA-A332D00B7AC5}" type="datetimeFigureOut">
              <a:rPr lang="en-US" smtClean="0"/>
              <a:t>3/2/2020</a:t>
            </a:fld>
            <a:endParaRPr lang="en-US"/>
          </a:p>
        </p:txBody>
      </p:sp>
      <p:sp>
        <p:nvSpPr>
          <p:cNvPr id="5" name="Footer Placeholder 4">
            <a:extLst>
              <a:ext uri="{FF2B5EF4-FFF2-40B4-BE49-F238E27FC236}">
                <a16:creationId xmlns:a16="http://schemas.microsoft.com/office/drawing/2014/main" id="{B60C5D55-E455-481A-B205-A63B7E01647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58C00DE-56FF-433C-B1C4-1E0562B592E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7A0A2C-A5F1-4B50-9210-762228BCC1CA}" type="slidenum">
              <a:rPr lang="en-US" smtClean="0"/>
              <a:t>‹#›</a:t>
            </a:fld>
            <a:endParaRPr lang="en-US"/>
          </a:p>
        </p:txBody>
      </p:sp>
    </p:spTree>
    <p:extLst>
      <p:ext uri="{BB962C8B-B14F-4D97-AF65-F5344CB8AC3E}">
        <p14:creationId xmlns:p14="http://schemas.microsoft.com/office/powerpoint/2010/main" val="40036650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cid:a6c7f3a8-3063-4325-a2db-c7d3ccf3b991" TargetMode="External"/><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hyperlink" Target="http://www.electoralcommission.org.uk/"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group of people posing for a photo&#10;&#10;Description automatically generated">
            <a:extLst>
              <a:ext uri="{FF2B5EF4-FFF2-40B4-BE49-F238E27FC236}">
                <a16:creationId xmlns:a16="http://schemas.microsoft.com/office/drawing/2014/main" id="{806058F9-C84B-4CA2-9087-A7653838A2D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9" y="0"/>
            <a:ext cx="6445406" cy="4603861"/>
          </a:xfrm>
          <a:prstGeom prst="rect">
            <a:avLst/>
          </a:prstGeom>
        </p:spPr>
      </p:pic>
      <p:pic>
        <p:nvPicPr>
          <p:cNvPr id="6" name="Picture 5" descr="A picture containing wall, indoor&#10;&#10;Description automatically generated">
            <a:extLst>
              <a:ext uri="{FF2B5EF4-FFF2-40B4-BE49-F238E27FC236}">
                <a16:creationId xmlns:a16="http://schemas.microsoft.com/office/drawing/2014/main" id="{DE60918A-D451-4F57-8AAF-16FC2CA0C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452145" y="3690424"/>
            <a:ext cx="3620086" cy="2715065"/>
          </a:xfrm>
          <a:prstGeom prst="rect">
            <a:avLst/>
          </a:prstGeom>
        </p:spPr>
      </p:pic>
      <p:pic>
        <p:nvPicPr>
          <p:cNvPr id="1026" name="1BE67279-7B52-4E61-B082-E6BABE7F47D8" descr="Image">
            <a:extLst>
              <a:ext uri="{FF2B5EF4-FFF2-40B4-BE49-F238E27FC236}">
                <a16:creationId xmlns:a16="http://schemas.microsoft.com/office/drawing/2014/main" id="{429BA23B-0C58-4452-8F2E-512815D75E1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59512" y="-31949"/>
            <a:ext cx="5797068" cy="39571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4">
            <a:extLst>
              <a:ext uri="{FF2B5EF4-FFF2-40B4-BE49-F238E27FC236}">
                <a16:creationId xmlns:a16="http://schemas.microsoft.com/office/drawing/2014/main" id="{B0B08208-6378-4BAD-9D50-60E60100BE45}"/>
              </a:ext>
            </a:extLst>
          </p:cNvPr>
          <p:cNvSpPr>
            <a:spLocks noChangeArrowheads="1"/>
          </p:cNvSpPr>
          <p:nvPr/>
        </p:nvSpPr>
        <p:spPr bwMode="auto">
          <a:xfrm>
            <a:off x="4607096" y="-3617176"/>
            <a:ext cx="3592747" cy="147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pic>
        <p:nvPicPr>
          <p:cNvPr id="1027" name="Picture 3" descr="Image">
            <a:extLst>
              <a:ext uri="{FF2B5EF4-FFF2-40B4-BE49-F238E27FC236}">
                <a16:creationId xmlns:a16="http://schemas.microsoft.com/office/drawing/2014/main" id="{BEE9A96C-83B4-4C8E-A2BE-71089B446DCF}"/>
              </a:ext>
            </a:extLst>
          </p:cNvPr>
          <p:cNvPicPr>
            <a:picLocks noChangeAspect="1" noChangeArrowheads="1"/>
          </p:cNvPicPr>
          <p:nvPr/>
        </p:nvPicPr>
        <p:blipFill>
          <a:blip r:embed="rId6" r:link="rId7">
            <a:extLst>
              <a:ext uri="{28A0092B-C50C-407E-A947-70E740481C1C}">
                <a14:useLocalDpi xmlns:a14="http://schemas.microsoft.com/office/drawing/2010/main" val="0"/>
              </a:ext>
            </a:extLst>
          </a:blip>
          <a:srcRect/>
          <a:stretch>
            <a:fillRect/>
          </a:stretch>
        </p:blipFill>
        <p:spPr bwMode="auto">
          <a:xfrm>
            <a:off x="2652220" y="3237913"/>
            <a:ext cx="3620086" cy="3620086"/>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5">
            <a:extLst>
              <a:ext uri="{FF2B5EF4-FFF2-40B4-BE49-F238E27FC236}">
                <a16:creationId xmlns:a16="http://schemas.microsoft.com/office/drawing/2014/main" id="{35A18283-7493-4953-B55A-59E2895DB586}"/>
              </a:ext>
            </a:extLst>
          </p:cNvPr>
          <p:cNvSpPr>
            <a:spLocks noChangeArrowheads="1"/>
          </p:cNvSpPr>
          <p:nvPr/>
        </p:nvSpPr>
        <p:spPr bwMode="auto">
          <a:xfrm flipV="1">
            <a:off x="4607096" y="6672592"/>
            <a:ext cx="3592747"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1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br>
              <a:rPr kumimoji="0" lang="en-US" altLang="en-US" sz="1100" b="0" i="0" u="none" strike="noStrike" cap="none" normalizeH="0" baseline="0">
                <a:ln>
                  <a:noFill/>
                </a:ln>
                <a:solidFill>
                  <a:srgbClr val="000000"/>
                </a:solidFill>
                <a:effectLst/>
                <a:latin typeface="Arial" panose="020B0604020202020204" pitchFamily="34" charset="0"/>
                <a:ea typeface="Times New Roman" panose="02020603050405020304" pitchFamily="18" charset="0"/>
                <a:cs typeface="Arial" panose="020B060402020202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
        <p:nvSpPr>
          <p:cNvPr id="9" name="Rectangle 8">
            <a:extLst>
              <a:ext uri="{FF2B5EF4-FFF2-40B4-BE49-F238E27FC236}">
                <a16:creationId xmlns:a16="http://schemas.microsoft.com/office/drawing/2014/main" id="{427FCD4E-BF87-4CA8-9A87-313CEB141383}"/>
              </a:ext>
            </a:extLst>
          </p:cNvPr>
          <p:cNvSpPr/>
          <p:nvPr/>
        </p:nvSpPr>
        <p:spPr>
          <a:xfrm>
            <a:off x="6259513" y="3925229"/>
            <a:ext cx="5932488" cy="2932771"/>
          </a:xfrm>
          <a:prstGeom prst="rect">
            <a:avLst/>
          </a:prstGeom>
          <a:solidFill>
            <a:srgbClr val="4A23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latin typeface="Arial" panose="020B0604020202020204" pitchFamily="34" charset="0"/>
                <a:cs typeface="Arial" panose="020B0604020202020204" pitchFamily="34" charset="0"/>
              </a:rPr>
              <a:t>How is a Councillor Elected?</a:t>
            </a:r>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650536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908271" y="355600"/>
            <a:ext cx="4730927" cy="572273"/>
          </a:xfrm>
          <a:prstGeom prst="rect">
            <a:avLst/>
          </a:prstGeom>
        </p:spPr>
        <p:txBody>
          <a:bodyPr wrap="square" lIns="0" tIns="0" rIns="0" bIns="0" rtlCol="0" anchor="t">
            <a:spAutoFit/>
          </a:bodyPr>
          <a:lstStyle/>
          <a:p>
            <a:pPr>
              <a:lnSpc>
                <a:spcPts val="5120"/>
              </a:lnSpc>
            </a:pPr>
            <a:r>
              <a:rPr lang="en-US" sz="2800" spc="43" dirty="0">
                <a:solidFill>
                  <a:srgbClr val="7030A0"/>
                </a:solidFill>
                <a:latin typeface="Glacial Indifference"/>
              </a:rPr>
              <a:t>Who can be a Councillor</a:t>
            </a:r>
          </a:p>
        </p:txBody>
      </p:sp>
      <p:sp>
        <p:nvSpPr>
          <p:cNvPr id="10" name="AutoShape 2">
            <a:extLst>
              <a:ext uri="{FF2B5EF4-FFF2-40B4-BE49-F238E27FC236}">
                <a16:creationId xmlns:a16="http://schemas.microsoft.com/office/drawing/2014/main" id="{98F8B6AC-D632-5347-B730-7590DA9B54DE}"/>
              </a:ext>
            </a:extLst>
          </p:cNvPr>
          <p:cNvSpPr/>
          <p:nvPr/>
        </p:nvSpPr>
        <p:spPr>
          <a:xfrm>
            <a:off x="5892800" y="355600"/>
            <a:ext cx="101600" cy="5984217"/>
          </a:xfrm>
          <a:prstGeom prst="rect">
            <a:avLst/>
          </a:prstGeom>
          <a:solidFill>
            <a:srgbClr val="5E0478">
              <a:alpha val="74901"/>
            </a:srgbClr>
          </a:solidFill>
        </p:spPr>
      </p:sp>
      <p:sp>
        <p:nvSpPr>
          <p:cNvPr id="9" name="TextBox 8">
            <a:extLst>
              <a:ext uri="{FF2B5EF4-FFF2-40B4-BE49-F238E27FC236}">
                <a16:creationId xmlns:a16="http://schemas.microsoft.com/office/drawing/2014/main" id="{6EF3A3E6-7153-4D25-8D58-B084936969F9}"/>
              </a:ext>
            </a:extLst>
          </p:cNvPr>
          <p:cNvSpPr txBox="1"/>
          <p:nvPr/>
        </p:nvSpPr>
        <p:spPr>
          <a:xfrm>
            <a:off x="6433751" y="1153297"/>
            <a:ext cx="5222790" cy="5909310"/>
          </a:xfrm>
          <a:prstGeom prst="rect">
            <a:avLst/>
          </a:prstGeom>
          <a:noFill/>
        </p:spPr>
        <p:txBody>
          <a:bodyPr wrap="square" rtlCol="0">
            <a:spAutoFit/>
          </a:bodyPr>
          <a:lstStyle/>
          <a:p>
            <a:endParaRPr lang="en-GB" dirty="0"/>
          </a:p>
          <a:p>
            <a:pPr lvl="0">
              <a:defRPr sz="1800" b="0" i="0" u="none" strike="noStrike" kern="0" cap="none" spc="0" baseline="0">
                <a:solidFill>
                  <a:srgbClr val="000000"/>
                </a:solidFill>
                <a:uFillTx/>
              </a:defRPr>
            </a:pPr>
            <a:r>
              <a:rPr lang="en-GB" b="1" dirty="0">
                <a:solidFill>
                  <a:srgbClr val="000000"/>
                </a:solidFill>
              </a:rPr>
              <a:t>You can’t be a Councillor if you:</a:t>
            </a:r>
          </a:p>
          <a:p>
            <a:pPr lvl="0">
              <a:defRPr sz="1800" b="0" i="0" u="none" strike="noStrike" kern="0" cap="none" spc="0" baseline="0">
                <a:solidFill>
                  <a:srgbClr val="000000"/>
                </a:solidFill>
                <a:uFillTx/>
              </a:defRPr>
            </a:pPr>
            <a:endParaRPr lang="en-GB" b="1" dirty="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GB" dirty="0">
                <a:solidFill>
                  <a:srgbClr val="000000"/>
                </a:solidFill>
              </a:rPr>
              <a:t>Work for the council you want to be a councillor for, or for another local authority in a political restricted post</a:t>
            </a:r>
          </a:p>
          <a:p>
            <a:pPr marL="285750" lvl="0" indent="-285750">
              <a:buFont typeface="Arial" panose="020B0604020202020204" pitchFamily="34" charset="0"/>
              <a:buChar char="•"/>
              <a:defRPr sz="1800" b="0" i="0" u="none" strike="noStrike" kern="0" cap="none" spc="0" baseline="0">
                <a:solidFill>
                  <a:srgbClr val="000000"/>
                </a:solidFill>
                <a:uFillTx/>
              </a:defRPr>
            </a:pPr>
            <a:endParaRPr lang="en-GB" dirty="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GB" dirty="0">
                <a:solidFill>
                  <a:srgbClr val="000000"/>
                </a:solidFill>
              </a:rPr>
              <a:t>Are the subject of a bankruptcy restrictions order or interim order</a:t>
            </a:r>
          </a:p>
          <a:p>
            <a:pPr marL="285750" lvl="0" indent="-285750">
              <a:buFont typeface="Arial" panose="020B0604020202020204" pitchFamily="34" charset="0"/>
              <a:buChar char="•"/>
              <a:defRPr sz="1800" b="0" i="0" u="none" strike="noStrike" kern="0" cap="none" spc="0" baseline="0">
                <a:solidFill>
                  <a:srgbClr val="000000"/>
                </a:solidFill>
                <a:uFillTx/>
              </a:defRPr>
            </a:pPr>
            <a:endParaRPr lang="en-GB" dirty="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GB" dirty="0">
                <a:solidFill>
                  <a:srgbClr val="000000"/>
                </a:solidFill>
              </a:rPr>
              <a:t>Have been sentenced to prison for three months or more (including suspended sentences) during the 5 years before election day</a:t>
            </a:r>
          </a:p>
          <a:p>
            <a:pPr marL="285750" lvl="0" indent="-285750">
              <a:buFont typeface="Arial" panose="020B0604020202020204" pitchFamily="34" charset="0"/>
              <a:buChar char="•"/>
              <a:defRPr sz="1800" b="0" i="0" u="none" strike="noStrike" kern="0" cap="none" spc="0" baseline="0">
                <a:solidFill>
                  <a:srgbClr val="000000"/>
                </a:solidFill>
                <a:uFillTx/>
              </a:defRPr>
            </a:pPr>
            <a:endParaRPr lang="en-GB" dirty="0">
              <a:solidFill>
                <a:srgbClr val="000000"/>
              </a:solidFill>
            </a:endParaRPr>
          </a:p>
          <a:p>
            <a:pPr lvl="0">
              <a:defRPr sz="1800" b="0" i="0" u="none" strike="noStrike" kern="0" cap="none" spc="0" baseline="0">
                <a:solidFill>
                  <a:srgbClr val="000000"/>
                </a:solidFill>
                <a:uFillTx/>
              </a:defRPr>
            </a:pPr>
            <a:r>
              <a:rPr lang="en-GB" dirty="0">
                <a:solidFill>
                  <a:srgbClr val="000000"/>
                </a:solidFill>
              </a:rPr>
              <a:t>If this is you, you may not be able to be a Councillor but remember there are lots of ways to engage with democracy and your voice within it is always important and welcome!</a:t>
            </a:r>
          </a:p>
          <a:p>
            <a:endParaRPr lang="en-US" dirty="0"/>
          </a:p>
          <a:p>
            <a:endParaRPr lang="en-GB" dirty="0"/>
          </a:p>
          <a:p>
            <a:endParaRPr lang="en-US" dirty="0"/>
          </a:p>
        </p:txBody>
      </p:sp>
      <p:sp>
        <p:nvSpPr>
          <p:cNvPr id="3" name="TextBox 2">
            <a:extLst>
              <a:ext uri="{FF2B5EF4-FFF2-40B4-BE49-F238E27FC236}">
                <a16:creationId xmlns:a16="http://schemas.microsoft.com/office/drawing/2014/main" id="{C4B8DB0E-F69D-4C5D-9C54-D8397168C0F1}"/>
              </a:ext>
            </a:extLst>
          </p:cNvPr>
          <p:cNvSpPr txBox="1"/>
          <p:nvPr/>
        </p:nvSpPr>
        <p:spPr>
          <a:xfrm>
            <a:off x="745067" y="1413933"/>
            <a:ext cx="4800600" cy="8679299"/>
          </a:xfrm>
          <a:prstGeom prst="rect">
            <a:avLst/>
          </a:prstGeom>
          <a:noFill/>
        </p:spPr>
        <p:txBody>
          <a:bodyPr wrap="square" rtlCol="0">
            <a:spAutoFit/>
          </a:bodyPr>
          <a:lstStyle/>
          <a:p>
            <a:r>
              <a:rPr lang="en-GB" dirty="0"/>
              <a:t>There are a few criteria that you must meet in order to be a Councillor:</a:t>
            </a:r>
          </a:p>
          <a:p>
            <a:endParaRPr lang="en-GB" dirty="0"/>
          </a:p>
          <a:p>
            <a:pPr lvl="0">
              <a:defRPr sz="1800" b="0" i="0" u="none" strike="noStrike" kern="0" cap="none" spc="0" baseline="0">
                <a:solidFill>
                  <a:srgbClr val="000000"/>
                </a:solidFill>
                <a:uFillTx/>
              </a:defRPr>
            </a:pPr>
            <a:r>
              <a:rPr lang="en-GB" b="1" dirty="0">
                <a:solidFill>
                  <a:srgbClr val="000000"/>
                </a:solidFill>
                <a:cs typeface="Arial" pitchFamily="34"/>
              </a:rPr>
              <a:t>Councillors must be:</a:t>
            </a:r>
          </a:p>
          <a:p>
            <a:pPr lvl="0">
              <a:defRPr sz="1800" b="0" i="0" u="none" strike="noStrike" kern="0" cap="none" spc="0" baseline="0">
                <a:solidFill>
                  <a:srgbClr val="000000"/>
                </a:solidFill>
                <a:uFillTx/>
              </a:defRPr>
            </a:pPr>
            <a:endParaRPr lang="en-GB" b="1" dirty="0">
              <a:solidFill>
                <a:srgbClr val="000000"/>
              </a:solidFill>
              <a:cs typeface="Arial" pitchFamily="34"/>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GB" dirty="0">
                <a:solidFill>
                  <a:srgbClr val="000000"/>
                </a:solidFill>
              </a:rPr>
              <a:t>British or a citizen of the Commonwealth or European Union</a:t>
            </a:r>
          </a:p>
          <a:p>
            <a:pPr lvl="0">
              <a:defRPr sz="1800" b="0" i="0" u="none" strike="noStrike" kern="0" cap="none" spc="0" baseline="0">
                <a:solidFill>
                  <a:srgbClr val="000000"/>
                </a:solidFill>
                <a:uFillTx/>
              </a:defRPr>
            </a:pPr>
            <a:endParaRPr lang="en-GB" dirty="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GB" dirty="0">
                <a:solidFill>
                  <a:srgbClr val="000000"/>
                </a:solidFill>
              </a:rPr>
              <a:t>At least 18 years old</a:t>
            </a:r>
          </a:p>
          <a:p>
            <a:pPr marL="285750" lvl="0" indent="-285750">
              <a:buFont typeface="Arial" panose="020B0604020202020204" pitchFamily="34" charset="0"/>
              <a:buChar char="•"/>
              <a:defRPr sz="1800" b="0" i="0" u="none" strike="noStrike" kern="0" cap="none" spc="0" baseline="0">
                <a:solidFill>
                  <a:srgbClr val="000000"/>
                </a:solidFill>
                <a:uFillTx/>
              </a:defRPr>
            </a:pPr>
            <a:endParaRPr lang="en-GB" dirty="0">
              <a:solidFill>
                <a:srgbClr val="000000"/>
              </a:solidFill>
            </a:endParaRPr>
          </a:p>
          <a:p>
            <a:pPr marL="285750" lvl="0" indent="-285750">
              <a:buFont typeface="Arial" panose="020B0604020202020204" pitchFamily="34" charset="0"/>
              <a:buChar char="•"/>
              <a:defRPr sz="1800" b="0" i="0" u="none" strike="noStrike" kern="0" cap="none" spc="0" baseline="0">
                <a:solidFill>
                  <a:srgbClr val="000000"/>
                </a:solidFill>
                <a:uFillTx/>
              </a:defRPr>
            </a:pPr>
            <a:r>
              <a:rPr lang="en-GB" dirty="0">
                <a:solidFill>
                  <a:srgbClr val="000000"/>
                </a:solidFill>
              </a:rPr>
              <a:t>Registered to vote in the area or have lived, worked or owned property there for at least 12 months before an election</a:t>
            </a:r>
          </a:p>
          <a:p>
            <a:pPr marL="285750" lvl="0" indent="-285750">
              <a:buFont typeface="Arial" panose="020B0604020202020204" pitchFamily="34" charset="0"/>
              <a:buChar char="•"/>
              <a:defRPr sz="1800" b="0" i="0" u="none" strike="noStrike" kern="0" cap="none" spc="0" baseline="0">
                <a:solidFill>
                  <a:srgbClr val="000000"/>
                </a:solidFill>
                <a:uFillTx/>
              </a:defRPr>
            </a:pPr>
            <a:endParaRPr lang="en-GB" dirty="0">
              <a:solidFill>
                <a:srgbClr val="000000"/>
              </a:solidFill>
            </a:endParaRPr>
          </a:p>
          <a:p>
            <a:pPr lvl="0">
              <a:defRPr sz="1800" b="0" i="0" u="none" strike="noStrike" kern="0" cap="none" spc="0" baseline="0">
                <a:solidFill>
                  <a:srgbClr val="000000"/>
                </a:solidFill>
                <a:uFillTx/>
              </a:defRPr>
            </a:pPr>
            <a:r>
              <a:rPr lang="en-GB" dirty="0">
                <a:solidFill>
                  <a:srgbClr val="000000"/>
                </a:solidFill>
              </a:rPr>
              <a:t>More information on becoming a Councillor is provided by the Electoral Commission: </a:t>
            </a:r>
            <a:r>
              <a:rPr lang="en-GB" dirty="0">
                <a:solidFill>
                  <a:srgbClr val="000000"/>
                </a:solidFill>
                <a:hlinkClick r:id="rId3"/>
              </a:rPr>
              <a:t>www.electoralcommission.org.uk</a:t>
            </a:r>
            <a:endParaRPr lang="en-GB" dirty="0">
              <a:solidFill>
                <a:srgbClr val="000000"/>
              </a:solidFill>
            </a:endParaRPr>
          </a:p>
          <a:p>
            <a:pPr lvl="0">
              <a:defRPr sz="1800" b="0" i="0" u="none" strike="noStrike" kern="0" cap="none" spc="0" baseline="0">
                <a:solidFill>
                  <a:srgbClr val="000000"/>
                </a:solidFill>
                <a:uFillTx/>
              </a:defRPr>
            </a:pPr>
            <a:endParaRPr lang="en-GB" dirty="0">
              <a:solidFill>
                <a:srgbClr val="000000"/>
              </a:solidFill>
            </a:endParaRPr>
          </a:p>
          <a:p>
            <a:pPr lvl="0">
              <a:defRPr sz="1800" b="0" i="0" u="none" strike="noStrike" kern="0" cap="none" spc="0" baseline="0">
                <a:solidFill>
                  <a:srgbClr val="000000"/>
                </a:solidFill>
                <a:uFillTx/>
              </a:defRPr>
            </a:pPr>
            <a:endParaRPr lang="en-GB" dirty="0">
              <a:solidFill>
                <a:srgbClr val="000000"/>
              </a:solidFill>
            </a:endParaRP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6"/>
          <p:cNvSpPr txBox="1"/>
          <p:nvPr/>
        </p:nvSpPr>
        <p:spPr>
          <a:xfrm>
            <a:off x="351693" y="355600"/>
            <a:ext cx="5287506" cy="585288"/>
          </a:xfrm>
          <a:prstGeom prst="rect">
            <a:avLst/>
          </a:prstGeom>
        </p:spPr>
        <p:txBody>
          <a:bodyPr wrap="square" lIns="0" tIns="0" rIns="0" bIns="0" rtlCol="0" anchor="t">
            <a:spAutoFit/>
          </a:bodyPr>
          <a:lstStyle/>
          <a:p>
            <a:pPr algn="ctr">
              <a:lnSpc>
                <a:spcPts val="5120"/>
              </a:lnSpc>
            </a:pPr>
            <a:r>
              <a:rPr lang="en-GB" sz="2800" spc="43" dirty="0">
                <a:solidFill>
                  <a:srgbClr val="7030A0"/>
                </a:solidFill>
                <a:latin typeface="Glacial Indifference"/>
              </a:rPr>
              <a:t>How do you stand for election?</a:t>
            </a:r>
          </a:p>
        </p:txBody>
      </p:sp>
      <p:sp>
        <p:nvSpPr>
          <p:cNvPr id="10" name="AutoShape 2">
            <a:extLst>
              <a:ext uri="{FF2B5EF4-FFF2-40B4-BE49-F238E27FC236}">
                <a16:creationId xmlns:a16="http://schemas.microsoft.com/office/drawing/2014/main" id="{98F8B6AC-D632-5347-B730-7590DA9B54DE}"/>
              </a:ext>
            </a:extLst>
          </p:cNvPr>
          <p:cNvSpPr/>
          <p:nvPr/>
        </p:nvSpPr>
        <p:spPr>
          <a:xfrm>
            <a:off x="5892800" y="355600"/>
            <a:ext cx="101600" cy="5984217"/>
          </a:xfrm>
          <a:prstGeom prst="rect">
            <a:avLst/>
          </a:prstGeom>
          <a:solidFill>
            <a:srgbClr val="5E0478">
              <a:alpha val="74901"/>
            </a:srgbClr>
          </a:solidFill>
        </p:spPr>
      </p:sp>
      <p:sp>
        <p:nvSpPr>
          <p:cNvPr id="9" name="TextBox 8">
            <a:extLst>
              <a:ext uri="{FF2B5EF4-FFF2-40B4-BE49-F238E27FC236}">
                <a16:creationId xmlns:a16="http://schemas.microsoft.com/office/drawing/2014/main" id="{6EF3A3E6-7153-4D25-8D58-B084936969F9}"/>
              </a:ext>
            </a:extLst>
          </p:cNvPr>
          <p:cNvSpPr txBox="1"/>
          <p:nvPr/>
        </p:nvSpPr>
        <p:spPr>
          <a:xfrm>
            <a:off x="6433751" y="1153297"/>
            <a:ext cx="5222790" cy="646331"/>
          </a:xfrm>
          <a:prstGeom prst="rect">
            <a:avLst/>
          </a:prstGeom>
          <a:noFill/>
        </p:spPr>
        <p:txBody>
          <a:bodyPr wrap="square" rtlCol="0">
            <a:spAutoFit/>
          </a:bodyPr>
          <a:lstStyle/>
          <a:p>
            <a:endParaRPr lang="en-GB" dirty="0"/>
          </a:p>
          <a:p>
            <a:endParaRPr lang="en-US" dirty="0"/>
          </a:p>
        </p:txBody>
      </p:sp>
      <p:sp>
        <p:nvSpPr>
          <p:cNvPr id="11" name="TextBox 10">
            <a:extLst>
              <a:ext uri="{FF2B5EF4-FFF2-40B4-BE49-F238E27FC236}">
                <a16:creationId xmlns:a16="http://schemas.microsoft.com/office/drawing/2014/main" id="{3A81B045-6FC4-412E-9CFC-6747A351195A}"/>
              </a:ext>
            </a:extLst>
          </p:cNvPr>
          <p:cNvSpPr txBox="1"/>
          <p:nvPr/>
        </p:nvSpPr>
        <p:spPr>
          <a:xfrm>
            <a:off x="6613585" y="1196196"/>
            <a:ext cx="5042956" cy="4801314"/>
          </a:xfrm>
          <a:prstGeom prst="rect">
            <a:avLst/>
          </a:prstGeom>
          <a:noFill/>
        </p:spPr>
        <p:txBody>
          <a:bodyPr wrap="square" rtlCol="0">
            <a:spAutoFit/>
          </a:bodyPr>
          <a:lstStyle/>
          <a:p>
            <a:r>
              <a:rPr lang="en-GB" kern="0" dirty="0">
                <a:solidFill>
                  <a:srgbClr val="000000"/>
                </a:solidFill>
              </a:rPr>
              <a:t>You must complete and sign a simple nomination form and have it signed by a witness.</a:t>
            </a:r>
          </a:p>
          <a:p>
            <a:endParaRPr lang="en-GB" kern="0" dirty="0">
              <a:solidFill>
                <a:srgbClr val="000000"/>
              </a:solidFill>
            </a:endParaRPr>
          </a:p>
          <a:p>
            <a:r>
              <a:rPr lang="en-US" kern="0" dirty="0">
                <a:solidFill>
                  <a:srgbClr val="000000"/>
                </a:solidFill>
              </a:rPr>
              <a:t>Councillors usually campaign to </a:t>
            </a:r>
            <a:r>
              <a:rPr lang="en-US" kern="0" dirty="0" err="1">
                <a:solidFill>
                  <a:srgbClr val="000000"/>
                </a:solidFill>
              </a:rPr>
              <a:t>maximise</a:t>
            </a:r>
            <a:r>
              <a:rPr lang="en-US" kern="0" dirty="0">
                <a:solidFill>
                  <a:srgbClr val="000000"/>
                </a:solidFill>
              </a:rPr>
              <a:t> the number of </a:t>
            </a:r>
            <a:r>
              <a:rPr lang="en-US" kern="0">
                <a:solidFill>
                  <a:srgbClr val="000000"/>
                </a:solidFill>
              </a:rPr>
              <a:t>people who might </a:t>
            </a:r>
            <a:r>
              <a:rPr lang="en-US" kern="0" dirty="0">
                <a:solidFill>
                  <a:srgbClr val="000000"/>
                </a:solidFill>
              </a:rPr>
              <a:t>vote for them. This often involves leafleting or going door to door to generate support.</a:t>
            </a:r>
          </a:p>
          <a:p>
            <a:endParaRPr lang="en-US" kern="0" dirty="0">
              <a:solidFill>
                <a:srgbClr val="000000"/>
              </a:solidFill>
            </a:endParaRPr>
          </a:p>
          <a:p>
            <a:r>
              <a:rPr lang="en-US" kern="0" dirty="0">
                <a:solidFill>
                  <a:srgbClr val="000000"/>
                </a:solidFill>
              </a:rPr>
              <a:t>Candidates often seek help with their campaigns from friends, family and political parties. </a:t>
            </a:r>
          </a:p>
          <a:p>
            <a:endParaRPr lang="en-US" kern="0" dirty="0">
              <a:solidFill>
                <a:srgbClr val="000000"/>
              </a:solidFill>
            </a:endParaRPr>
          </a:p>
          <a:p>
            <a:r>
              <a:rPr lang="en-GB" dirty="0">
                <a:solidFill>
                  <a:srgbClr val="000000"/>
                </a:solidFill>
              </a:rPr>
              <a:t>Councillors need to record what they spend on their election campaign, and all donations and that these came from acceptable sources. </a:t>
            </a:r>
          </a:p>
          <a:p>
            <a:endParaRPr lang="en-GB" kern="0" dirty="0">
              <a:solidFill>
                <a:srgbClr val="000000"/>
              </a:solidFill>
            </a:endParaRPr>
          </a:p>
          <a:p>
            <a:r>
              <a:rPr lang="en-GB" kern="0" dirty="0">
                <a:solidFill>
                  <a:srgbClr val="000000"/>
                </a:solidFill>
              </a:rPr>
              <a:t>The community then votes for the person they believe will represent them best.</a:t>
            </a:r>
          </a:p>
        </p:txBody>
      </p:sp>
      <p:sp>
        <p:nvSpPr>
          <p:cNvPr id="7" name="TextBox 6">
            <a:extLst>
              <a:ext uri="{FF2B5EF4-FFF2-40B4-BE49-F238E27FC236}">
                <a16:creationId xmlns:a16="http://schemas.microsoft.com/office/drawing/2014/main" id="{1212B3A8-CB2F-42CE-ADBA-6ED4C14F7E01}"/>
              </a:ext>
            </a:extLst>
          </p:cNvPr>
          <p:cNvSpPr txBox="1"/>
          <p:nvPr/>
        </p:nvSpPr>
        <p:spPr>
          <a:xfrm>
            <a:off x="778933" y="1583267"/>
            <a:ext cx="4674516" cy="6463308"/>
          </a:xfrm>
          <a:prstGeom prst="rect">
            <a:avLst/>
          </a:prstGeom>
          <a:noFill/>
        </p:spPr>
        <p:txBody>
          <a:bodyPr wrap="square" rtlCol="0">
            <a:spAutoFit/>
          </a:bodyPr>
          <a:lstStyle/>
          <a:p>
            <a:r>
              <a:rPr lang="en-GB" dirty="0"/>
              <a:t>If you have decided to stand for election you can go about it in two ways:</a:t>
            </a:r>
          </a:p>
          <a:p>
            <a:endParaRPr lang="en-GB" dirty="0"/>
          </a:p>
          <a:p>
            <a:endParaRPr lang="en-GB" dirty="0"/>
          </a:p>
          <a:p>
            <a:endParaRPr lang="en-GB" dirty="0"/>
          </a:p>
          <a:p>
            <a:r>
              <a:rPr lang="en-GB" dirty="0"/>
              <a:t>You can stand for a political party. If you do this you must be a party member and go through internal selection processes</a:t>
            </a:r>
          </a:p>
          <a:p>
            <a:endParaRPr lang="en-GB" dirty="0"/>
          </a:p>
          <a:p>
            <a:pPr algn="ctr"/>
            <a:r>
              <a:rPr lang="en-GB" dirty="0"/>
              <a:t> Or </a:t>
            </a:r>
          </a:p>
          <a:p>
            <a:endParaRPr lang="en-GB" dirty="0"/>
          </a:p>
          <a:p>
            <a:r>
              <a:rPr lang="en-GB" dirty="0"/>
              <a:t>You can stand as an independent. 16% of Scotland’s Councillors are independent and not affiliated with any political group.</a:t>
            </a:r>
          </a:p>
          <a:p>
            <a:endParaRPr lang="en-GB" dirty="0"/>
          </a:p>
          <a:p>
            <a:endParaRPr lang="en-GB" dirty="0"/>
          </a:p>
          <a:p>
            <a:endParaRPr lang="en-GB" dirty="0"/>
          </a:p>
          <a:p>
            <a:endParaRPr lang="en-GB" dirty="0"/>
          </a:p>
          <a:p>
            <a:endParaRPr lang="en-GB" dirty="0"/>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1099291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0D5AC0D237EDA42A1B0961F8A3A3FAD" ma:contentTypeVersion="" ma:contentTypeDescription="Create a new document." ma:contentTypeScope="" ma:versionID="e136d033bf19a512342b871cb4709b45">
  <xsd:schema xmlns:xsd="http://www.w3.org/2001/XMLSchema" xmlns:xs="http://www.w3.org/2001/XMLSchema" xmlns:p="http://schemas.microsoft.com/office/2006/metadata/properties" xmlns:ns1="http://schemas.microsoft.com/sharepoint/v3" xmlns:ns2="DC1B2DFB-4066-48D2-9C62-ADFF6D5B2B21" xmlns:ns3="ed5a4896-2da6-4469-a7e1-3f6eab57a1f0" xmlns:ns4="dc1b2dfb-4066-48d2-9c62-adff6d5b2b21" targetNamespace="http://schemas.microsoft.com/office/2006/metadata/properties" ma:root="true" ma:fieldsID="c0c19516f021cf941c0a329ae73e93ef" ns1:_="" ns2:_="" ns3:_="" ns4:_="">
    <xsd:import namespace="http://schemas.microsoft.com/sharepoint/v3"/>
    <xsd:import namespace="DC1B2DFB-4066-48D2-9C62-ADFF6D5B2B21"/>
    <xsd:import namespace="ed5a4896-2da6-4469-a7e1-3f6eab57a1f0"/>
    <xsd:import namespace="dc1b2dfb-4066-48d2-9c62-adff6d5b2b21"/>
    <xsd:element name="properties">
      <xsd:complexType>
        <xsd:sequence>
          <xsd:element name="documentManagement">
            <xsd:complexType>
              <xsd:all>
                <xsd:element ref="ns2:Owner" minOccurs="0"/>
                <xsd:element ref="ns2:Document_x0020_TYpe"/>
                <xsd:element ref="ns3:SharedWithUsers" minOccurs="0"/>
                <xsd:element ref="ns3:SharingHintHash" minOccurs="0"/>
                <xsd:element ref="ns3:SharedWithDetails" minOccurs="0"/>
                <xsd:element ref="ns3:LastSharedByUser" minOccurs="0"/>
                <xsd:element ref="ns3:LastSharedByTime" minOccurs="0"/>
                <xsd:element ref="ns4:MediaServiceMetadata" minOccurs="0"/>
                <xsd:element ref="ns4:MediaServiceFastMetadata" minOccurs="0"/>
                <xsd:element ref="ns4:MediaServiceDateTaken" minOccurs="0"/>
                <xsd:element ref="ns4:MediaServiceAutoTags" minOccurs="0"/>
                <xsd:element ref="ns4:MediaServiceLocation" minOccurs="0"/>
                <xsd:element ref="ns1:_ip_UnifiedCompliancePolicyProperties" minOccurs="0"/>
                <xsd:element ref="ns1:_ip_UnifiedCompliancePolicyUIAction" minOccurs="0"/>
                <xsd:element ref="ns4:MediaServiceOCR"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xsd:simpleType>
        <xsd:restriction base="dms:Note"/>
      </xsd:simpleType>
    </xsd:element>
    <xsd:element name="_ip_UnifiedCompliancePolicyUIAction" ma:index="21"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C1B2DFB-4066-48D2-9C62-ADFF6D5B2B21" elementFormDefault="qualified">
    <xsd:import namespace="http://schemas.microsoft.com/office/2006/documentManagement/types"/>
    <xsd:import namespace="http://schemas.microsoft.com/office/infopath/2007/PartnerControls"/>
    <xsd:element name="Owner" ma:index="8" nillable="true" ma:displayName="Owner" ma:internalName="Owner">
      <xsd:simpleType>
        <xsd:restriction base="dms:Text">
          <xsd:maxLength value="255"/>
        </xsd:restriction>
      </xsd:simpleType>
    </xsd:element>
    <xsd:element name="Document_x0020_TYpe" ma:index="9" ma:displayName="Document Type" ma:default="General Document" ma:format="Dropdown" ma:internalName="Document_x0020_TYpe">
      <xsd:simpleType>
        <xsd:union memberTypes="dms:Text">
          <xsd:simpleType>
            <xsd:restriction base="dms:Choice">
              <xsd:enumeration value="Agenda"/>
              <xsd:enumeration value="Appendix"/>
              <xsd:enumeration value="Briefing"/>
              <xsd:enumeration value="Business Planning"/>
              <xsd:enumeration value="Feedback"/>
              <xsd:enumeration value="Form"/>
              <xsd:enumeration value="General Document"/>
              <xsd:enumeration value="Letter"/>
              <xsd:enumeration value="Meeting Note"/>
              <xsd:enumeration value="Meeting Papers"/>
              <xsd:enumeration value="Message Sent"/>
              <xsd:enumeration value="Message Received"/>
              <xsd:enumeration value="Minutes"/>
              <xsd:enumeration value="News Release"/>
              <xsd:enumeration value="Presentation"/>
              <xsd:enumeration value="Proposal"/>
              <xsd:enumeration value="Report"/>
              <xsd:enumeration value="Response"/>
              <xsd:enumeration value="Speech"/>
              <xsd:enumeration value="Spreadsheet Information"/>
              <xsd:enumeration value="Spreadsheet Analysis"/>
              <xsd:enumeration value="Submission/Bid"/>
            </xsd:restriction>
          </xsd:simpleType>
        </xsd:union>
      </xsd:simpleType>
    </xsd:element>
  </xsd:schema>
  <xsd:schema xmlns:xsd="http://www.w3.org/2001/XMLSchema" xmlns:xs="http://www.w3.org/2001/XMLSchema" xmlns:dms="http://schemas.microsoft.com/office/2006/documentManagement/types" xmlns:pc="http://schemas.microsoft.com/office/infopath/2007/PartnerControls" targetNamespace="ed5a4896-2da6-4469-a7e1-3f6eab57a1f0"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11" nillable="true" ma:displayName="Sharing Hint Hash" ma:internalName="SharingHintHash" ma:readOnly="true">
      <xsd:simpleType>
        <xsd:restriction base="dms:Text"/>
      </xsd:simple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description="" ma:internalName="LastSharedByUser" ma:readOnly="true">
      <xsd:simpleType>
        <xsd:restriction base="dms:Note">
          <xsd:maxLength value="255"/>
        </xsd:restriction>
      </xsd:simpleType>
    </xsd:element>
    <xsd:element name="LastSharedByTime" ma:index="14"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c1b2dfb-4066-48d2-9c62-adff6d5b2b21" elementFormDefault="qualified">
    <xsd:import namespace="http://schemas.microsoft.com/office/2006/documentManagement/types"/>
    <xsd:import namespace="http://schemas.microsoft.com/office/infopath/2007/PartnerControls"/>
    <xsd:element name="MediaServiceMetadata" ma:index="15" nillable="true" ma:displayName="MediaServiceMetadata" ma:description="" ma:hidden="true" ma:internalName="MediaServiceMetadata" ma:readOnly="true">
      <xsd:simpleType>
        <xsd:restriction base="dms:Note"/>
      </xsd:simpleType>
    </xsd:element>
    <xsd:element name="MediaServiceFastMetadata" ma:index="16" nillable="true" ma:displayName="MediaServiceFastMetadata" ma:description="" ma:hidden="true" ma:internalName="MediaServiceFastMetadata" ma:readOnly="true">
      <xsd:simpleType>
        <xsd:restriction base="dms:Note"/>
      </xsd:simpleType>
    </xsd:element>
    <xsd:element name="MediaServiceDateTaken" ma:index="17" nillable="true" ma:displayName="MediaServiceDateTaken" ma:hidden="true" ma:internalName="MediaServiceDateTaken" ma:readOnly="true">
      <xsd:simpleType>
        <xsd:restriction base="dms:Text"/>
      </xsd:simpleType>
    </xsd:element>
    <xsd:element name="MediaServiceAutoTags" ma:index="18" nillable="true" ma:displayName="MediaServiceAutoTags" ma:internalName="MediaServiceAutoTags" ma:readOnly="true">
      <xsd:simpleType>
        <xsd:restriction base="dms:Text"/>
      </xsd:simpleType>
    </xsd:element>
    <xsd:element name="MediaServiceLocation" ma:index="19" nillable="true" ma:displayName="MediaServiceLocation" ma:internalName="MediaServiceLocation" ma:readOnly="true">
      <xsd:simpleType>
        <xsd:restriction base="dms:Text"/>
      </xsd:simpleType>
    </xsd:element>
    <xsd:element name="MediaServiceOCR" ma:index="22" nillable="true" ma:displayName="MediaServiceOCR" ma:internalName="MediaServiceOCR" ma:readOnly="true">
      <xsd:simpleType>
        <xsd:restriction base="dms:Note">
          <xsd:maxLength value="255"/>
        </xsd:restrictio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_x0020_TYpe xmlns="DC1B2DFB-4066-48D2-9C62-ADFF6D5B2B21">General Document</Document_x0020_TYpe>
    <Owner xmlns="DC1B2DFB-4066-48D2-9C62-ADFF6D5B2B21"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customXsn xmlns="http://schemas.microsoft.com/office/2006/metadata/customXsn">
  <xsnLocation/>
  <cached>True</cached>
  <openByDefault>True</openByDefault>
  <xsnScope/>
</customXsn>
</file>

<file path=customXml/itemProps1.xml><?xml version="1.0" encoding="utf-8"?>
<ds:datastoreItem xmlns:ds="http://schemas.openxmlformats.org/officeDocument/2006/customXml" ds:itemID="{2D135452-846D-4F3B-8C01-8DA704BD03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C1B2DFB-4066-48D2-9C62-ADFF6D5B2B21"/>
    <ds:schemaRef ds:uri="ed5a4896-2da6-4469-a7e1-3f6eab57a1f0"/>
    <ds:schemaRef ds:uri="dc1b2dfb-4066-48d2-9c62-adff6d5b2b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61FF619-37A7-4DC2-BDD5-68BC642F00F3}">
  <ds:schemaRefs>
    <ds:schemaRef ds:uri="http://schemas.microsoft.com/office/2006/documentManagement/types"/>
    <ds:schemaRef ds:uri="ed5a4896-2da6-4469-a7e1-3f6eab57a1f0"/>
    <ds:schemaRef ds:uri="dc1b2dfb-4066-48d2-9c62-adff6d5b2b21"/>
    <ds:schemaRef ds:uri="http://schemas.microsoft.com/sharepoint/v3"/>
    <ds:schemaRef ds:uri="http://purl.org/dc/elements/1.1/"/>
    <ds:schemaRef ds:uri="http://purl.org/dc/terms/"/>
    <ds:schemaRef ds:uri="http://www.w3.org/XML/1998/namespace"/>
    <ds:schemaRef ds:uri="http://schemas.microsoft.com/office/infopath/2007/PartnerControls"/>
    <ds:schemaRef ds:uri="http://schemas.openxmlformats.org/package/2006/metadata/core-properties"/>
    <ds:schemaRef ds:uri="DC1B2DFB-4066-48D2-9C62-ADFF6D5B2B21"/>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BA6CD5B8-ECE7-416C-9E57-CB68016C06DF}">
  <ds:schemaRefs>
    <ds:schemaRef ds:uri="http://schemas.microsoft.com/sharepoint/v3/contenttype/forms"/>
  </ds:schemaRefs>
</ds:datastoreItem>
</file>

<file path=customXml/itemProps4.xml><?xml version="1.0" encoding="utf-8"?>
<ds:datastoreItem xmlns:ds="http://schemas.openxmlformats.org/officeDocument/2006/customXml" ds:itemID="{23D9AEA1-9526-450C-ABE3-F1E69E8C1515}">
  <ds:schemaRefs>
    <ds:schemaRef ds:uri="http://schemas.microsoft.com/office/2006/metadata/customXsn"/>
  </ds:schemaRefs>
</ds:datastoreItem>
</file>

<file path=docProps/app.xml><?xml version="1.0" encoding="utf-8"?>
<Properties xmlns="http://schemas.openxmlformats.org/officeDocument/2006/extended-properties" xmlns:vt="http://schemas.openxmlformats.org/officeDocument/2006/docPropsVTypes">
  <TotalTime>11</TotalTime>
  <Words>632</Words>
  <Application>Microsoft Office PowerPoint</Application>
  <PresentationFormat>Widescreen</PresentationFormat>
  <Paragraphs>83</Paragraphs>
  <Slides>3</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vt:i4>
      </vt:variant>
    </vt:vector>
  </HeadingPairs>
  <TitlesOfParts>
    <vt:vector size="8" baseType="lpstr">
      <vt:lpstr>Arial</vt:lpstr>
      <vt:lpstr>Calibri</vt:lpstr>
      <vt:lpstr>Calibri Light</vt:lpstr>
      <vt:lpstr>Glacial Indifference</vt: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Axon</dc:creator>
  <cp:lastModifiedBy>Hannah Axon</cp:lastModifiedBy>
  <cp:revision>36</cp:revision>
  <cp:lastPrinted>2019-12-06T12:51:00Z</cp:lastPrinted>
  <dcterms:created xsi:type="dcterms:W3CDTF">2019-12-05T14:35:31Z</dcterms:created>
  <dcterms:modified xsi:type="dcterms:W3CDTF">2020-03-02T14:12:04Z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0x01010030D5AC0D237EDA42A1B0961F8A3A3FAD</vt:lpwstr>
  </property>
</Properties>
</file>