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61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F197E9-B52E-4A88-9E70-D4A617BE4BD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7C3FEF-0F86-4EA8-BD1C-9F43FF50779C}">
      <dgm:prSet phldrT="[Text]"/>
      <dgm:spPr/>
      <dgm:t>
        <a:bodyPr/>
        <a:lstStyle/>
        <a:p>
          <a:r>
            <a:rPr lang="en-GB" dirty="0"/>
            <a:t>what</a:t>
          </a:r>
        </a:p>
      </dgm:t>
    </dgm:pt>
    <dgm:pt modelId="{CD260711-2C6A-468C-9FC8-A10201B55C81}" type="parTrans" cxnId="{509D4974-46E1-42F4-B262-87A3C52F5919}">
      <dgm:prSet/>
      <dgm:spPr/>
      <dgm:t>
        <a:bodyPr/>
        <a:lstStyle/>
        <a:p>
          <a:endParaRPr lang="en-GB"/>
        </a:p>
      </dgm:t>
    </dgm:pt>
    <dgm:pt modelId="{29949D8B-9791-42BB-81AC-01518D4E9A12}" type="sibTrans" cxnId="{509D4974-46E1-42F4-B262-87A3C52F5919}">
      <dgm:prSet/>
      <dgm:spPr/>
      <dgm:t>
        <a:bodyPr/>
        <a:lstStyle/>
        <a:p>
          <a:endParaRPr lang="en-GB"/>
        </a:p>
      </dgm:t>
    </dgm:pt>
    <dgm:pt modelId="{02CCC92F-CD15-456E-A704-D5A3EAA944D2}">
      <dgm:prSet phldrT="[Text]" custT="1"/>
      <dgm:spPr/>
      <dgm:t>
        <a:bodyPr/>
        <a:lstStyle/>
        <a:p>
          <a:r>
            <a:rPr lang="en-GB" sz="2400" b="1" dirty="0"/>
            <a:t>RWCS is set out in Scottish Planning Assumptions for local assessment</a:t>
          </a:r>
        </a:p>
      </dgm:t>
    </dgm:pt>
    <dgm:pt modelId="{355D5D81-FE41-4229-9207-A499047E6028}" type="parTrans" cxnId="{E0144DBB-5071-44D4-B6C2-2E2396FE0FB4}">
      <dgm:prSet/>
      <dgm:spPr/>
      <dgm:t>
        <a:bodyPr/>
        <a:lstStyle/>
        <a:p>
          <a:endParaRPr lang="en-GB"/>
        </a:p>
      </dgm:t>
    </dgm:pt>
    <dgm:pt modelId="{0F6944DA-ABF7-4CBB-B0A8-921A954F4945}" type="sibTrans" cxnId="{E0144DBB-5071-44D4-B6C2-2E2396FE0FB4}">
      <dgm:prSet/>
      <dgm:spPr/>
      <dgm:t>
        <a:bodyPr/>
        <a:lstStyle/>
        <a:p>
          <a:endParaRPr lang="en-GB"/>
        </a:p>
      </dgm:t>
    </dgm:pt>
    <dgm:pt modelId="{03E47747-C318-4825-B223-78548670BE05}">
      <dgm:prSet phldrT="[Text]"/>
      <dgm:spPr/>
      <dgm:t>
        <a:bodyPr/>
        <a:lstStyle/>
        <a:p>
          <a:r>
            <a:rPr lang="en-GB" dirty="0"/>
            <a:t>So what</a:t>
          </a:r>
        </a:p>
      </dgm:t>
    </dgm:pt>
    <dgm:pt modelId="{DBCFDB6F-7E66-4610-9585-D8B2F555E409}" type="parTrans" cxnId="{FAF49949-D595-4110-A586-58C405461B5B}">
      <dgm:prSet/>
      <dgm:spPr/>
      <dgm:t>
        <a:bodyPr/>
        <a:lstStyle/>
        <a:p>
          <a:endParaRPr lang="en-GB"/>
        </a:p>
      </dgm:t>
    </dgm:pt>
    <dgm:pt modelId="{BA45535A-4079-4831-9DF8-03C961D3A27C}" type="sibTrans" cxnId="{FAF49949-D595-4110-A586-58C405461B5B}">
      <dgm:prSet/>
      <dgm:spPr/>
      <dgm:t>
        <a:bodyPr/>
        <a:lstStyle/>
        <a:p>
          <a:endParaRPr lang="en-GB"/>
        </a:p>
      </dgm:t>
    </dgm:pt>
    <dgm:pt modelId="{0136D55F-09F9-4E60-87B0-1132B1E92D7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2400" b="1" dirty="0"/>
            <a:t>LA submitted  aggregated risk assessment.</a:t>
          </a:r>
        </a:p>
      </dgm:t>
    </dgm:pt>
    <dgm:pt modelId="{31F9242F-B497-45D7-A5BD-929D581BCDBC}" type="parTrans" cxnId="{C7268158-3E8D-4E7A-84E0-C19A4C9B77C6}">
      <dgm:prSet/>
      <dgm:spPr/>
      <dgm:t>
        <a:bodyPr/>
        <a:lstStyle/>
        <a:p>
          <a:endParaRPr lang="en-GB"/>
        </a:p>
      </dgm:t>
    </dgm:pt>
    <dgm:pt modelId="{82BB687E-1EF2-466F-A8E9-F5932A4AEE96}" type="sibTrans" cxnId="{C7268158-3E8D-4E7A-84E0-C19A4C9B77C6}">
      <dgm:prSet/>
      <dgm:spPr/>
      <dgm:t>
        <a:bodyPr/>
        <a:lstStyle/>
        <a:p>
          <a:endParaRPr lang="en-GB"/>
        </a:p>
      </dgm:t>
    </dgm:pt>
    <dgm:pt modelId="{3A4DC213-A508-4955-A730-14C06D34BE80}">
      <dgm:prSet phldrT="[Text]"/>
      <dgm:spPr/>
      <dgm:t>
        <a:bodyPr/>
        <a:lstStyle/>
        <a:p>
          <a:r>
            <a:rPr lang="en-GB" dirty="0"/>
            <a:t>What next</a:t>
          </a:r>
        </a:p>
      </dgm:t>
    </dgm:pt>
    <dgm:pt modelId="{9BF2C16E-2457-477F-99D8-13E0D19F58FD}" type="parTrans" cxnId="{6D229EE7-3CB1-4394-8FAB-73855DF75EE8}">
      <dgm:prSet/>
      <dgm:spPr/>
      <dgm:t>
        <a:bodyPr/>
        <a:lstStyle/>
        <a:p>
          <a:endParaRPr lang="en-GB"/>
        </a:p>
      </dgm:t>
    </dgm:pt>
    <dgm:pt modelId="{0FFC8E58-39D3-4290-A01A-D79E7DCFAD42}" type="sibTrans" cxnId="{6D229EE7-3CB1-4394-8FAB-73855DF75EE8}">
      <dgm:prSet/>
      <dgm:spPr/>
      <dgm:t>
        <a:bodyPr/>
        <a:lstStyle/>
        <a:p>
          <a:endParaRPr lang="en-GB"/>
        </a:p>
      </dgm:t>
    </dgm:pt>
    <dgm:pt modelId="{71AD61E7-57F3-4A91-92E0-8C07888BF719}">
      <dgm:prSet phldrT="[Text]" custT="1"/>
      <dgm:spPr/>
      <dgm:t>
        <a:bodyPr/>
        <a:lstStyle/>
        <a:p>
          <a:pPr marL="82550" lvl="1" indent="-8255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GB" sz="2400" b="1" dirty="0"/>
            <a:t>MACC C3 Plan</a:t>
          </a:r>
        </a:p>
      </dgm:t>
    </dgm:pt>
    <dgm:pt modelId="{CFDF6EBA-2BA3-46F7-AEFD-DAA20937E433}" type="parTrans" cxnId="{4B2076A1-D963-496A-938E-9DC3869BE7FF}">
      <dgm:prSet/>
      <dgm:spPr/>
      <dgm:t>
        <a:bodyPr/>
        <a:lstStyle/>
        <a:p>
          <a:endParaRPr lang="en-GB"/>
        </a:p>
      </dgm:t>
    </dgm:pt>
    <dgm:pt modelId="{DD1FA67E-C676-446D-B3D1-B26EF5437B76}" type="sibTrans" cxnId="{4B2076A1-D963-496A-938E-9DC3869BE7FF}">
      <dgm:prSet/>
      <dgm:spPr/>
      <dgm:t>
        <a:bodyPr/>
        <a:lstStyle/>
        <a:p>
          <a:endParaRPr lang="en-GB"/>
        </a:p>
      </dgm:t>
    </dgm:pt>
    <dgm:pt modelId="{D1BFE429-EC52-4D1D-97F0-36978CF0AF69}">
      <dgm:prSet phldrT="[Text]" custT="1"/>
      <dgm:spPr/>
      <dgm:t>
        <a:bodyPr/>
        <a:lstStyle/>
        <a:p>
          <a:pPr marL="82550" lvl="1" indent="-8255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GB" sz="2400" b="1" dirty="0"/>
            <a:t>Workshop and rehearse </a:t>
          </a:r>
          <a:endParaRPr lang="en-GB" sz="1600" b="1" dirty="0"/>
        </a:p>
      </dgm:t>
    </dgm:pt>
    <dgm:pt modelId="{20989A10-1A3D-4990-8564-9E4672AE78F6}" type="parTrans" cxnId="{E19BEF56-0811-498A-9112-8654A3CBF453}">
      <dgm:prSet/>
      <dgm:spPr/>
      <dgm:t>
        <a:bodyPr/>
        <a:lstStyle/>
        <a:p>
          <a:endParaRPr lang="en-GB"/>
        </a:p>
      </dgm:t>
    </dgm:pt>
    <dgm:pt modelId="{24AAF084-43FD-46CC-805E-56D62919D35A}" type="sibTrans" cxnId="{E19BEF56-0811-498A-9112-8654A3CBF453}">
      <dgm:prSet/>
      <dgm:spPr/>
      <dgm:t>
        <a:bodyPr/>
        <a:lstStyle/>
        <a:p>
          <a:endParaRPr lang="en-GB"/>
        </a:p>
      </dgm:t>
    </dgm:pt>
    <dgm:pt modelId="{477F47E9-0AEA-48BF-AAFF-37108EE6C8CE}">
      <dgm:prSet phldrT="[Text]" custT="1"/>
      <dgm:spPr/>
      <dgm:t>
        <a:bodyPr/>
        <a:lstStyle/>
        <a:p>
          <a:pPr marL="82550" marR="0" lvl="0" indent="-8255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GB" sz="2400" b="1" dirty="0"/>
            <a:t>Assess locally</a:t>
          </a:r>
        </a:p>
        <a:p>
          <a:pPr marL="82550" lvl="1" indent="-8255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GB" sz="2400" b="1" dirty="0"/>
            <a:t>(Council and LRP)</a:t>
          </a:r>
        </a:p>
      </dgm:t>
    </dgm:pt>
    <dgm:pt modelId="{5980EC2B-3806-4C43-B88C-D0BBBB84560B}" type="parTrans" cxnId="{05BA25C7-C7FA-4913-9CB6-A7BC6075BC38}">
      <dgm:prSet/>
      <dgm:spPr/>
      <dgm:t>
        <a:bodyPr/>
        <a:lstStyle/>
        <a:p>
          <a:endParaRPr lang="en-GB"/>
        </a:p>
      </dgm:t>
    </dgm:pt>
    <dgm:pt modelId="{D4757E6D-02C8-4690-90EC-4EDA13BDFE8F}" type="sibTrans" cxnId="{05BA25C7-C7FA-4913-9CB6-A7BC6075BC38}">
      <dgm:prSet/>
      <dgm:spPr/>
      <dgm:t>
        <a:bodyPr/>
        <a:lstStyle/>
        <a:p>
          <a:endParaRPr lang="en-GB"/>
        </a:p>
      </dgm:t>
    </dgm:pt>
    <dgm:pt modelId="{59584808-5104-43DD-B120-649A329885EF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GB" sz="2400" b="1" dirty="0"/>
            <a:t>SRP developed and now maintain STRA</a:t>
          </a:r>
        </a:p>
      </dgm:t>
    </dgm:pt>
    <dgm:pt modelId="{F245A8A8-4F8D-43C0-ACE7-C3625C4B475E}" type="parTrans" cxnId="{4320945D-0F4E-4F26-A765-CDADFBCA430E}">
      <dgm:prSet/>
      <dgm:spPr/>
      <dgm:t>
        <a:bodyPr/>
        <a:lstStyle/>
        <a:p>
          <a:endParaRPr lang="en-GB"/>
        </a:p>
      </dgm:t>
    </dgm:pt>
    <dgm:pt modelId="{6A2D8041-7C4D-4C44-9C90-D022601CFFDF}" type="sibTrans" cxnId="{4320945D-0F4E-4F26-A765-CDADFBCA430E}">
      <dgm:prSet/>
      <dgm:spPr/>
      <dgm:t>
        <a:bodyPr/>
        <a:lstStyle/>
        <a:p>
          <a:endParaRPr lang="en-GB"/>
        </a:p>
      </dgm:t>
    </dgm:pt>
    <dgm:pt modelId="{74D970F7-09F0-4A0B-9A5E-2F496BA880C7}">
      <dgm:prSet phldrT="[Text]" custT="1"/>
      <dgm:spPr/>
      <dgm:t>
        <a:bodyPr/>
        <a:lstStyle/>
        <a:p>
          <a:pPr marL="82550" lvl="1" indent="-8255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GB" sz="2400" b="1" dirty="0"/>
            <a:t>Mitigate and Contingency Plan</a:t>
          </a:r>
        </a:p>
      </dgm:t>
    </dgm:pt>
    <dgm:pt modelId="{68934F7E-3305-4523-9BDA-747182FE6320}" type="parTrans" cxnId="{60A40C5E-93EE-4375-B9E9-DC3825081E2F}">
      <dgm:prSet/>
      <dgm:spPr/>
      <dgm:t>
        <a:bodyPr/>
        <a:lstStyle/>
        <a:p>
          <a:endParaRPr lang="en-GB"/>
        </a:p>
      </dgm:t>
    </dgm:pt>
    <dgm:pt modelId="{F3E417E0-4880-4A01-AB51-92801233311C}" type="sibTrans" cxnId="{60A40C5E-93EE-4375-B9E9-DC3825081E2F}">
      <dgm:prSet/>
      <dgm:spPr/>
      <dgm:t>
        <a:bodyPr/>
        <a:lstStyle/>
        <a:p>
          <a:endParaRPr lang="en-GB"/>
        </a:p>
      </dgm:t>
    </dgm:pt>
    <dgm:pt modelId="{9CACCA8E-A1B0-4771-981D-146FC78CC636}">
      <dgm:prSet phldrT="[Text]" custT="1"/>
      <dgm:spPr/>
      <dgm:t>
        <a:bodyPr/>
        <a:lstStyle/>
        <a:p>
          <a:endParaRPr lang="en-GB" sz="1800" b="1" dirty="0"/>
        </a:p>
      </dgm:t>
    </dgm:pt>
    <dgm:pt modelId="{920901A0-9BFC-4F1D-ADE4-93A4EDE39C47}" type="parTrans" cxnId="{D4C9DB21-9334-42BB-AEAB-02FF6233BD4F}">
      <dgm:prSet/>
      <dgm:spPr/>
      <dgm:t>
        <a:bodyPr/>
        <a:lstStyle/>
        <a:p>
          <a:endParaRPr lang="en-GB"/>
        </a:p>
      </dgm:t>
    </dgm:pt>
    <dgm:pt modelId="{2A6166BD-A82D-4180-A355-99727150C6AF}" type="sibTrans" cxnId="{D4C9DB21-9334-42BB-AEAB-02FF6233BD4F}">
      <dgm:prSet/>
      <dgm:spPr/>
      <dgm:t>
        <a:bodyPr/>
        <a:lstStyle/>
        <a:p>
          <a:endParaRPr lang="en-GB"/>
        </a:p>
      </dgm:t>
    </dgm:pt>
    <dgm:pt modelId="{6400371A-26E5-43D9-B4E7-9232B3CA1D92}" type="pres">
      <dgm:prSet presAssocID="{80F197E9-B52E-4A88-9E70-D4A617BE4BD9}" presName="rootnode" presStyleCnt="0">
        <dgm:presLayoutVars>
          <dgm:chMax/>
          <dgm:chPref/>
          <dgm:dir/>
          <dgm:animLvl val="lvl"/>
        </dgm:presLayoutVars>
      </dgm:prSet>
      <dgm:spPr/>
    </dgm:pt>
    <dgm:pt modelId="{F8B4E1C2-D91E-44E1-89A0-68684ADE12A9}" type="pres">
      <dgm:prSet presAssocID="{D77C3FEF-0F86-4EA8-BD1C-9F43FF50779C}" presName="composite" presStyleCnt="0"/>
      <dgm:spPr/>
    </dgm:pt>
    <dgm:pt modelId="{44FE8D54-96AE-4081-A859-3DA4999E8EB8}" type="pres">
      <dgm:prSet presAssocID="{D77C3FEF-0F86-4EA8-BD1C-9F43FF50779C}" presName="bentUpArrow1" presStyleLbl="alignImgPlace1" presStyleIdx="0" presStyleCnt="2"/>
      <dgm:spPr/>
    </dgm:pt>
    <dgm:pt modelId="{1ADC5210-6114-4DDD-AF44-750B24550CA3}" type="pres">
      <dgm:prSet presAssocID="{D77C3FEF-0F86-4EA8-BD1C-9F43FF50779C}" presName="ParentText" presStyleLbl="node1" presStyleIdx="0" presStyleCnt="3" custScaleX="72534">
        <dgm:presLayoutVars>
          <dgm:chMax val="1"/>
          <dgm:chPref val="1"/>
          <dgm:bulletEnabled val="1"/>
        </dgm:presLayoutVars>
      </dgm:prSet>
      <dgm:spPr/>
    </dgm:pt>
    <dgm:pt modelId="{AB1226CC-127B-4480-A4E8-0C9753978038}" type="pres">
      <dgm:prSet presAssocID="{D77C3FEF-0F86-4EA8-BD1C-9F43FF50779C}" presName="ChildText" presStyleLbl="revTx" presStyleIdx="0" presStyleCnt="3" custScaleX="133933" custScaleY="145812">
        <dgm:presLayoutVars>
          <dgm:chMax val="0"/>
          <dgm:chPref val="0"/>
          <dgm:bulletEnabled val="1"/>
        </dgm:presLayoutVars>
      </dgm:prSet>
      <dgm:spPr/>
    </dgm:pt>
    <dgm:pt modelId="{6C85EB8D-2E12-42C2-B8A2-1DEEB8F3F961}" type="pres">
      <dgm:prSet presAssocID="{29949D8B-9791-42BB-81AC-01518D4E9A12}" presName="sibTrans" presStyleCnt="0"/>
      <dgm:spPr/>
    </dgm:pt>
    <dgm:pt modelId="{F2890340-36B9-4E62-8317-FB7E7663F5F7}" type="pres">
      <dgm:prSet presAssocID="{03E47747-C318-4825-B223-78548670BE05}" presName="composite" presStyleCnt="0"/>
      <dgm:spPr/>
    </dgm:pt>
    <dgm:pt modelId="{6658C3FD-E2DB-401B-9CC5-81B5EE894A0F}" type="pres">
      <dgm:prSet presAssocID="{03E47747-C318-4825-B223-78548670BE05}" presName="bentUpArrow1" presStyleLbl="alignImgPlace1" presStyleIdx="1" presStyleCnt="2"/>
      <dgm:spPr/>
    </dgm:pt>
    <dgm:pt modelId="{5AD5A292-D895-4E43-B1EC-5605BE6D821A}" type="pres">
      <dgm:prSet presAssocID="{03E47747-C318-4825-B223-78548670BE05}" presName="ParentText" presStyleLbl="node1" presStyleIdx="1" presStyleCnt="3" custScaleX="78855" custLinFactNeighborX="-13248" custLinFactNeighborY="-4568">
        <dgm:presLayoutVars>
          <dgm:chMax val="1"/>
          <dgm:chPref val="1"/>
          <dgm:bulletEnabled val="1"/>
        </dgm:presLayoutVars>
      </dgm:prSet>
      <dgm:spPr/>
    </dgm:pt>
    <dgm:pt modelId="{E3AC3662-DE5D-4BFB-ADF5-905E327F8300}" type="pres">
      <dgm:prSet presAssocID="{03E47747-C318-4825-B223-78548670BE05}" presName="ChildText" presStyleLbl="revTx" presStyleIdx="1" presStyleCnt="3" custScaleX="130321" custScaleY="121303" custLinFactNeighborX="-9494" custLinFactNeighborY="-1682">
        <dgm:presLayoutVars>
          <dgm:chMax val="0"/>
          <dgm:chPref val="0"/>
          <dgm:bulletEnabled val="1"/>
        </dgm:presLayoutVars>
      </dgm:prSet>
      <dgm:spPr/>
    </dgm:pt>
    <dgm:pt modelId="{A7425DC8-4C20-4ADB-BAA3-9405AC4B08D9}" type="pres">
      <dgm:prSet presAssocID="{BA45535A-4079-4831-9DF8-03C961D3A27C}" presName="sibTrans" presStyleCnt="0"/>
      <dgm:spPr/>
    </dgm:pt>
    <dgm:pt modelId="{416F374D-A308-416C-8216-FBD66A3DE425}" type="pres">
      <dgm:prSet presAssocID="{3A4DC213-A508-4955-A730-14C06D34BE80}" presName="composite" presStyleCnt="0"/>
      <dgm:spPr/>
    </dgm:pt>
    <dgm:pt modelId="{3140ACB9-3F20-485E-9245-7813BAC2D1C9}" type="pres">
      <dgm:prSet presAssocID="{3A4DC213-A508-4955-A730-14C06D34BE80}" presName="ParentText" presStyleLbl="node1" presStyleIdx="2" presStyleCnt="3" custScaleX="74258" custLinFactNeighborX="-9136" custLinFactNeighborY="-4207">
        <dgm:presLayoutVars>
          <dgm:chMax val="1"/>
          <dgm:chPref val="1"/>
          <dgm:bulletEnabled val="1"/>
        </dgm:presLayoutVars>
      </dgm:prSet>
      <dgm:spPr/>
    </dgm:pt>
    <dgm:pt modelId="{0C772E15-C12F-485A-AA93-DBF02E735AEC}" type="pres">
      <dgm:prSet presAssocID="{3A4DC213-A508-4955-A730-14C06D34BE80}" presName="FinalChildText" presStyleLbl="revTx" presStyleIdx="2" presStyleCnt="3" custScaleX="152427" custScaleY="168420" custLinFactNeighborX="-69" custLinFactNeighborY="6567">
        <dgm:presLayoutVars>
          <dgm:chMax val="0"/>
          <dgm:chPref val="0"/>
          <dgm:bulletEnabled val="1"/>
        </dgm:presLayoutVars>
      </dgm:prSet>
      <dgm:spPr/>
    </dgm:pt>
  </dgm:ptLst>
  <dgm:cxnLst>
    <dgm:cxn modelId="{F120700C-0CD7-4E76-A5C1-BFEFC4E79AD5}" type="presOf" srcId="{02CCC92F-CD15-456E-A704-D5A3EAA944D2}" destId="{AB1226CC-127B-4480-A4E8-0C9753978038}" srcOrd="0" destOrd="0" presId="urn:microsoft.com/office/officeart/2005/8/layout/StepDownProcess"/>
    <dgm:cxn modelId="{F6D0D315-26B2-4032-9C37-D8ACB2A0BCDC}" type="presOf" srcId="{D1BFE429-EC52-4D1D-97F0-36978CF0AF69}" destId="{0C772E15-C12F-485A-AA93-DBF02E735AEC}" srcOrd="0" destOrd="3" presId="urn:microsoft.com/office/officeart/2005/8/layout/StepDownProcess"/>
    <dgm:cxn modelId="{D4C9DB21-9334-42BB-AEAB-02FF6233BD4F}" srcId="{D77C3FEF-0F86-4EA8-BD1C-9F43FF50779C}" destId="{9CACCA8E-A1B0-4771-981D-146FC78CC636}" srcOrd="1" destOrd="0" parTransId="{920901A0-9BFC-4F1D-ADE4-93A4EDE39C47}" sibTransId="{2A6166BD-A82D-4180-A355-99727150C6AF}"/>
    <dgm:cxn modelId="{8CB62E3B-C013-4F48-8FD2-96CF632AEF3A}" type="presOf" srcId="{D77C3FEF-0F86-4EA8-BD1C-9F43FF50779C}" destId="{1ADC5210-6114-4DDD-AF44-750B24550CA3}" srcOrd="0" destOrd="0" presId="urn:microsoft.com/office/officeart/2005/8/layout/StepDownProcess"/>
    <dgm:cxn modelId="{4320945D-0F4E-4F26-A765-CDADFBCA430E}" srcId="{03E47747-C318-4825-B223-78548670BE05}" destId="{59584808-5104-43DD-B120-649A329885EF}" srcOrd="1" destOrd="0" parTransId="{F245A8A8-4F8D-43C0-ACE7-C3625C4B475E}" sibTransId="{6A2D8041-7C4D-4C44-9C90-D022601CFFDF}"/>
    <dgm:cxn modelId="{60A40C5E-93EE-4375-B9E9-DC3825081E2F}" srcId="{3A4DC213-A508-4955-A730-14C06D34BE80}" destId="{74D970F7-09F0-4A0B-9A5E-2F496BA880C7}" srcOrd="1" destOrd="0" parTransId="{68934F7E-3305-4523-9BDA-747182FE6320}" sibTransId="{F3E417E0-4880-4A01-AB51-92801233311C}"/>
    <dgm:cxn modelId="{FAF49949-D595-4110-A586-58C405461B5B}" srcId="{80F197E9-B52E-4A88-9E70-D4A617BE4BD9}" destId="{03E47747-C318-4825-B223-78548670BE05}" srcOrd="1" destOrd="0" parTransId="{DBCFDB6F-7E66-4610-9585-D8B2F555E409}" sibTransId="{BA45535A-4079-4831-9DF8-03C961D3A27C}"/>
    <dgm:cxn modelId="{509D4974-46E1-42F4-B262-87A3C52F5919}" srcId="{80F197E9-B52E-4A88-9E70-D4A617BE4BD9}" destId="{D77C3FEF-0F86-4EA8-BD1C-9F43FF50779C}" srcOrd="0" destOrd="0" parTransId="{CD260711-2C6A-468C-9FC8-A10201B55C81}" sibTransId="{29949D8B-9791-42BB-81AC-01518D4E9A12}"/>
    <dgm:cxn modelId="{E19BEF56-0811-498A-9112-8654A3CBF453}" srcId="{3A4DC213-A508-4955-A730-14C06D34BE80}" destId="{D1BFE429-EC52-4D1D-97F0-36978CF0AF69}" srcOrd="3" destOrd="0" parTransId="{20989A10-1A3D-4990-8564-9E4672AE78F6}" sibTransId="{24AAF084-43FD-46CC-805E-56D62919D35A}"/>
    <dgm:cxn modelId="{C7268158-3E8D-4E7A-84E0-C19A4C9B77C6}" srcId="{03E47747-C318-4825-B223-78548670BE05}" destId="{0136D55F-09F9-4E60-87B0-1132B1E92D74}" srcOrd="0" destOrd="0" parTransId="{31F9242F-B497-45D7-A5BD-929D581BCDBC}" sibTransId="{82BB687E-1EF2-466F-A8E9-F5932A4AEE96}"/>
    <dgm:cxn modelId="{66C84685-139F-4909-A0A0-BC681E0DCC33}" type="presOf" srcId="{71AD61E7-57F3-4A91-92E0-8C07888BF719}" destId="{0C772E15-C12F-485A-AA93-DBF02E735AEC}" srcOrd="0" destOrd="2" presId="urn:microsoft.com/office/officeart/2005/8/layout/StepDownProcess"/>
    <dgm:cxn modelId="{4B2076A1-D963-496A-938E-9DC3869BE7FF}" srcId="{3A4DC213-A508-4955-A730-14C06D34BE80}" destId="{71AD61E7-57F3-4A91-92E0-8C07888BF719}" srcOrd="2" destOrd="0" parTransId="{CFDF6EBA-2BA3-46F7-AEFD-DAA20937E433}" sibTransId="{DD1FA67E-C676-446D-B3D1-B26EF5437B76}"/>
    <dgm:cxn modelId="{3EE0A5AA-44CA-495B-AE74-3CE3D4E9F1AB}" type="presOf" srcId="{59584808-5104-43DD-B120-649A329885EF}" destId="{E3AC3662-DE5D-4BFB-ADF5-905E327F8300}" srcOrd="0" destOrd="1" presId="urn:microsoft.com/office/officeart/2005/8/layout/StepDownProcess"/>
    <dgm:cxn modelId="{11DB9AB3-17C3-4BF3-ABDB-E9063E80A622}" type="presOf" srcId="{74D970F7-09F0-4A0B-9A5E-2F496BA880C7}" destId="{0C772E15-C12F-485A-AA93-DBF02E735AEC}" srcOrd="0" destOrd="1" presId="urn:microsoft.com/office/officeart/2005/8/layout/StepDownProcess"/>
    <dgm:cxn modelId="{7BD40BB8-35AD-41DD-8DF4-33C7F75B2B48}" type="presOf" srcId="{3A4DC213-A508-4955-A730-14C06D34BE80}" destId="{3140ACB9-3F20-485E-9245-7813BAC2D1C9}" srcOrd="0" destOrd="0" presId="urn:microsoft.com/office/officeart/2005/8/layout/StepDownProcess"/>
    <dgm:cxn modelId="{E0144DBB-5071-44D4-B6C2-2E2396FE0FB4}" srcId="{D77C3FEF-0F86-4EA8-BD1C-9F43FF50779C}" destId="{02CCC92F-CD15-456E-A704-D5A3EAA944D2}" srcOrd="0" destOrd="0" parTransId="{355D5D81-FE41-4229-9207-A499047E6028}" sibTransId="{0F6944DA-ABF7-4CBB-B0A8-921A954F4945}"/>
    <dgm:cxn modelId="{4CB51BC4-2574-4330-BF3D-3AFF7ABAEA48}" type="presOf" srcId="{9CACCA8E-A1B0-4771-981D-146FC78CC636}" destId="{AB1226CC-127B-4480-A4E8-0C9753978038}" srcOrd="0" destOrd="1" presId="urn:microsoft.com/office/officeart/2005/8/layout/StepDownProcess"/>
    <dgm:cxn modelId="{40BB10C5-A82E-47D3-A9A9-7C389DF8CB62}" type="presOf" srcId="{477F47E9-0AEA-48BF-AAFF-37108EE6C8CE}" destId="{0C772E15-C12F-485A-AA93-DBF02E735AEC}" srcOrd="0" destOrd="0" presId="urn:microsoft.com/office/officeart/2005/8/layout/StepDownProcess"/>
    <dgm:cxn modelId="{4FECF5C6-E13B-4AAB-83F0-E4EE654545EE}" type="presOf" srcId="{80F197E9-B52E-4A88-9E70-D4A617BE4BD9}" destId="{6400371A-26E5-43D9-B4E7-9232B3CA1D92}" srcOrd="0" destOrd="0" presId="urn:microsoft.com/office/officeart/2005/8/layout/StepDownProcess"/>
    <dgm:cxn modelId="{05BA25C7-C7FA-4913-9CB6-A7BC6075BC38}" srcId="{3A4DC213-A508-4955-A730-14C06D34BE80}" destId="{477F47E9-0AEA-48BF-AAFF-37108EE6C8CE}" srcOrd="0" destOrd="0" parTransId="{5980EC2B-3806-4C43-B88C-D0BBBB84560B}" sibTransId="{D4757E6D-02C8-4690-90EC-4EDA13BDFE8F}"/>
    <dgm:cxn modelId="{7C2CCFDA-01E7-42C5-8ADC-2E7BF4D94D90}" type="presOf" srcId="{0136D55F-09F9-4E60-87B0-1132B1E92D74}" destId="{E3AC3662-DE5D-4BFB-ADF5-905E327F8300}" srcOrd="0" destOrd="0" presId="urn:microsoft.com/office/officeart/2005/8/layout/StepDownProcess"/>
    <dgm:cxn modelId="{CB207DE2-86F5-42FD-86E4-021E32DEEC6E}" type="presOf" srcId="{03E47747-C318-4825-B223-78548670BE05}" destId="{5AD5A292-D895-4E43-B1EC-5605BE6D821A}" srcOrd="0" destOrd="0" presId="urn:microsoft.com/office/officeart/2005/8/layout/StepDownProcess"/>
    <dgm:cxn modelId="{6D229EE7-3CB1-4394-8FAB-73855DF75EE8}" srcId="{80F197E9-B52E-4A88-9E70-D4A617BE4BD9}" destId="{3A4DC213-A508-4955-A730-14C06D34BE80}" srcOrd="2" destOrd="0" parTransId="{9BF2C16E-2457-477F-99D8-13E0D19F58FD}" sibTransId="{0FFC8E58-39D3-4290-A01A-D79E7DCFAD42}"/>
    <dgm:cxn modelId="{C7B86C43-9BD5-4DEB-BACD-D87AA5465362}" type="presParOf" srcId="{6400371A-26E5-43D9-B4E7-9232B3CA1D92}" destId="{F8B4E1C2-D91E-44E1-89A0-68684ADE12A9}" srcOrd="0" destOrd="0" presId="urn:microsoft.com/office/officeart/2005/8/layout/StepDownProcess"/>
    <dgm:cxn modelId="{FC8B0D3F-22AD-4E15-BC49-16C88E77505D}" type="presParOf" srcId="{F8B4E1C2-D91E-44E1-89A0-68684ADE12A9}" destId="{44FE8D54-96AE-4081-A859-3DA4999E8EB8}" srcOrd="0" destOrd="0" presId="urn:microsoft.com/office/officeart/2005/8/layout/StepDownProcess"/>
    <dgm:cxn modelId="{A8BBC558-22F4-47AB-957C-209D079FDA5E}" type="presParOf" srcId="{F8B4E1C2-D91E-44E1-89A0-68684ADE12A9}" destId="{1ADC5210-6114-4DDD-AF44-750B24550CA3}" srcOrd="1" destOrd="0" presId="urn:microsoft.com/office/officeart/2005/8/layout/StepDownProcess"/>
    <dgm:cxn modelId="{AAE465E8-E950-49DD-9CE7-4816BA7BEBD1}" type="presParOf" srcId="{F8B4E1C2-D91E-44E1-89A0-68684ADE12A9}" destId="{AB1226CC-127B-4480-A4E8-0C9753978038}" srcOrd="2" destOrd="0" presId="urn:microsoft.com/office/officeart/2005/8/layout/StepDownProcess"/>
    <dgm:cxn modelId="{AC232CED-F8CE-4988-9362-81EEBD5C8E27}" type="presParOf" srcId="{6400371A-26E5-43D9-B4E7-9232B3CA1D92}" destId="{6C85EB8D-2E12-42C2-B8A2-1DEEB8F3F961}" srcOrd="1" destOrd="0" presId="urn:microsoft.com/office/officeart/2005/8/layout/StepDownProcess"/>
    <dgm:cxn modelId="{BFA79090-3DEE-44E2-98A5-4F77207AC658}" type="presParOf" srcId="{6400371A-26E5-43D9-B4E7-9232B3CA1D92}" destId="{F2890340-36B9-4E62-8317-FB7E7663F5F7}" srcOrd="2" destOrd="0" presId="urn:microsoft.com/office/officeart/2005/8/layout/StepDownProcess"/>
    <dgm:cxn modelId="{4C4FCFA0-D0CD-42FB-96A3-4FFD9D475CA7}" type="presParOf" srcId="{F2890340-36B9-4E62-8317-FB7E7663F5F7}" destId="{6658C3FD-E2DB-401B-9CC5-81B5EE894A0F}" srcOrd="0" destOrd="0" presId="urn:microsoft.com/office/officeart/2005/8/layout/StepDownProcess"/>
    <dgm:cxn modelId="{6EF74E4E-4E12-49B0-8AF2-B2DEB288A03D}" type="presParOf" srcId="{F2890340-36B9-4E62-8317-FB7E7663F5F7}" destId="{5AD5A292-D895-4E43-B1EC-5605BE6D821A}" srcOrd="1" destOrd="0" presId="urn:microsoft.com/office/officeart/2005/8/layout/StepDownProcess"/>
    <dgm:cxn modelId="{036E84E3-E08E-4FFA-8454-E04D8399E0B5}" type="presParOf" srcId="{F2890340-36B9-4E62-8317-FB7E7663F5F7}" destId="{E3AC3662-DE5D-4BFB-ADF5-905E327F8300}" srcOrd="2" destOrd="0" presId="urn:microsoft.com/office/officeart/2005/8/layout/StepDownProcess"/>
    <dgm:cxn modelId="{F393688F-9F9A-4A4C-89B4-FC10DE6365A7}" type="presParOf" srcId="{6400371A-26E5-43D9-B4E7-9232B3CA1D92}" destId="{A7425DC8-4C20-4ADB-BAA3-9405AC4B08D9}" srcOrd="3" destOrd="0" presId="urn:microsoft.com/office/officeart/2005/8/layout/StepDownProcess"/>
    <dgm:cxn modelId="{FDFEFB70-AEE5-4D24-B59E-67F8F915ED87}" type="presParOf" srcId="{6400371A-26E5-43D9-B4E7-9232B3CA1D92}" destId="{416F374D-A308-416C-8216-FBD66A3DE425}" srcOrd="4" destOrd="0" presId="urn:microsoft.com/office/officeart/2005/8/layout/StepDownProcess"/>
    <dgm:cxn modelId="{1F02FFA4-A0FC-4CEA-AD87-60E9820784C9}" type="presParOf" srcId="{416F374D-A308-416C-8216-FBD66A3DE425}" destId="{3140ACB9-3F20-485E-9245-7813BAC2D1C9}" srcOrd="0" destOrd="0" presId="urn:microsoft.com/office/officeart/2005/8/layout/StepDownProcess"/>
    <dgm:cxn modelId="{55B165EB-AD5C-4AEE-9832-EB7D8D6B2B5B}" type="presParOf" srcId="{416F374D-A308-416C-8216-FBD66A3DE425}" destId="{0C772E15-C12F-485A-AA93-DBF02E735AEC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E8D54-96AE-4081-A859-3DA4999E8EB8}">
      <dsp:nvSpPr>
        <dsp:cNvPr id="0" name=""/>
        <dsp:cNvSpPr/>
      </dsp:nvSpPr>
      <dsp:spPr>
        <a:xfrm rot="5400000">
          <a:off x="101367" y="1999620"/>
          <a:ext cx="1482372" cy="16876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DC5210-6114-4DDD-AF44-750B24550CA3}">
      <dsp:nvSpPr>
        <dsp:cNvPr id="0" name=""/>
        <dsp:cNvSpPr/>
      </dsp:nvSpPr>
      <dsp:spPr>
        <a:xfrm>
          <a:off x="51328" y="356380"/>
          <a:ext cx="1810044" cy="174672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what</a:t>
          </a:r>
        </a:p>
      </dsp:txBody>
      <dsp:txXfrm>
        <a:off x="136612" y="441664"/>
        <a:ext cx="1639476" cy="1576161"/>
      </dsp:txXfrm>
    </dsp:sp>
    <dsp:sp modelId="{AB1226CC-127B-4480-A4E8-0C9753978038}">
      <dsp:nvSpPr>
        <dsp:cNvPr id="0" name=""/>
        <dsp:cNvSpPr/>
      </dsp:nvSpPr>
      <dsp:spPr>
        <a:xfrm>
          <a:off x="1896138" y="199587"/>
          <a:ext cx="2430813" cy="2058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/>
            <a:t>RWCS is set out in Scottish Planning Assumptions for local assessment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b="1" kern="1200" dirty="0"/>
        </a:p>
      </dsp:txBody>
      <dsp:txXfrm>
        <a:off x="1896138" y="199587"/>
        <a:ext cx="2430813" cy="2058549"/>
      </dsp:txXfrm>
    </dsp:sp>
    <dsp:sp modelId="{6658C3FD-E2DB-401B-9CC5-81B5EE894A0F}">
      <dsp:nvSpPr>
        <dsp:cNvPr id="0" name=""/>
        <dsp:cNvSpPr/>
      </dsp:nvSpPr>
      <dsp:spPr>
        <a:xfrm rot="5400000">
          <a:off x="2205189" y="3961773"/>
          <a:ext cx="1482372" cy="16876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D5A292-D895-4E43-B1EC-5605BE6D821A}">
      <dsp:nvSpPr>
        <dsp:cNvPr id="0" name=""/>
        <dsp:cNvSpPr/>
      </dsp:nvSpPr>
      <dsp:spPr>
        <a:xfrm>
          <a:off x="1745685" y="2238742"/>
          <a:ext cx="1967781" cy="174672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So what</a:t>
          </a:r>
        </a:p>
      </dsp:txBody>
      <dsp:txXfrm>
        <a:off x="1830969" y="2324026"/>
        <a:ext cx="1797213" cy="1576161"/>
      </dsp:txXfrm>
    </dsp:sp>
    <dsp:sp modelId="{E3AC3662-DE5D-4BFB-ADF5-905E327F8300}">
      <dsp:nvSpPr>
        <dsp:cNvPr id="0" name=""/>
        <dsp:cNvSpPr/>
      </dsp:nvSpPr>
      <dsp:spPr>
        <a:xfrm>
          <a:off x="3860427" y="2311001"/>
          <a:ext cx="2365257" cy="1712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2400" b="1" kern="1200" dirty="0"/>
            <a:t>LA submitted  aggregated risk assessment.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GB" sz="2400" b="1" kern="1200" dirty="0"/>
            <a:t>SRP developed and now maintain STRA</a:t>
          </a:r>
        </a:p>
      </dsp:txBody>
      <dsp:txXfrm>
        <a:off x="3860427" y="2311001"/>
        <a:ext cx="2365257" cy="1712535"/>
      </dsp:txXfrm>
    </dsp:sp>
    <dsp:sp modelId="{3140ACB9-3F20-485E-9245-7813BAC2D1C9}">
      <dsp:nvSpPr>
        <dsp:cNvPr id="0" name=""/>
        <dsp:cNvSpPr/>
      </dsp:nvSpPr>
      <dsp:spPr>
        <a:xfrm>
          <a:off x="3925840" y="4523582"/>
          <a:ext cx="1853066" cy="174672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What next</a:t>
          </a:r>
        </a:p>
      </dsp:txBody>
      <dsp:txXfrm>
        <a:off x="4011124" y="4608866"/>
        <a:ext cx="1682498" cy="1576161"/>
      </dsp:txXfrm>
    </dsp:sp>
    <dsp:sp modelId="{0C772E15-C12F-485A-AA93-DBF02E735AEC}">
      <dsp:nvSpPr>
        <dsp:cNvPr id="0" name=""/>
        <dsp:cNvSpPr/>
      </dsp:nvSpPr>
      <dsp:spPr>
        <a:xfrm>
          <a:off x="5851065" y="4373398"/>
          <a:ext cx="2766470" cy="2377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82550" marR="0" lvl="0" indent="-8255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en-GB" sz="2400" b="1" kern="1200" dirty="0"/>
            <a:t>Assess locally</a:t>
          </a:r>
        </a:p>
        <a:p>
          <a:pPr marL="82550" lvl="1" indent="-825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n-GB" sz="2400" b="1" kern="1200" dirty="0"/>
            <a:t>(Council and LRP)</a:t>
          </a:r>
        </a:p>
        <a:p>
          <a:pPr marL="82550" lvl="1" indent="-825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/>
            <a:t>Mitigate and Contingency Plan</a:t>
          </a:r>
        </a:p>
        <a:p>
          <a:pPr marL="82550" lvl="1" indent="-825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/>
            <a:t>MACC C3 Plan</a:t>
          </a:r>
        </a:p>
        <a:p>
          <a:pPr marL="82550" lvl="1" indent="-825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b="1" kern="1200" dirty="0"/>
            <a:t>Workshop and rehearse </a:t>
          </a:r>
          <a:endParaRPr lang="en-GB" sz="1600" b="1" kern="1200" dirty="0"/>
        </a:p>
      </dsp:txBody>
      <dsp:txXfrm>
        <a:off x="5851065" y="4373398"/>
        <a:ext cx="2766470" cy="2377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94725-4583-49EA-9BC3-6714E431C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2DF6A-AB92-4AA6-83D5-232613C56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85010-FED7-4B36-ABCA-2A4DA72D9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47249-B2CE-448E-B1DD-CBB4174A9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E6026-BDC3-478A-A573-61A5075A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12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6E5BF-22A9-4EA1-AE6D-4A59028DE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0D4DE-173C-4C86-B061-A891B60F4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3758C-4B8D-4BC3-A6FE-B4993A3C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FC707-FF2A-46C7-B1D5-9FB25D61C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8EFD4-7D5C-4DDE-B55F-34D996CE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56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5EFBB-D8AD-45A8-B5C8-5829D9DBD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F45F9-9112-47FF-888A-FE82CD1F8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569A-0106-4B44-B304-E452370E1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28B17-AF33-40C5-BF1E-883A6993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4E2B6-7C71-45B2-8F85-8764442B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60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70C9-EA05-46AE-95EB-C037EB017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89EDB-F27C-4BB6-AA82-A005DC555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98144-BA3F-4705-A8CF-F2853D0F7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3225F6-6F67-4689-9D10-1E9854B40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AA22-295C-48F2-84E6-48543CCC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19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A75C0-5870-4C0B-B1FA-71D7DB38B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54DFE-3994-4B6B-B6CA-19B073468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1812B-B402-4FD0-8166-4CA8FB82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77451-5750-46AC-B117-AA70DE944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8DCDB-514B-40FF-A0E8-6248CAA0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232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71BC-DD32-45EF-99EE-B4F9A705E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F26B-2DAB-4AD9-82AA-E8EEB0634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63A6F-7CCA-4316-B48D-BAE8E3EE8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6A0CA-4F82-44F7-A5C9-86FB63F8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957ED-2820-4728-8223-44703B48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29EA7-53A6-493D-8FC6-AD331210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32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D128-2BB2-46F2-A111-E3B0801E3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09D24-2CC1-429E-98BF-F1D14F783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830F4-3F05-455F-992A-4FF9FD3E8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D5695-BFC8-419B-A886-13A8700FCB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7D232-B431-4593-A183-3FC57E7D3C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DC400B-C961-4D95-A21E-716325AD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38EC5B-C4DD-47C4-9B15-62FCBB4B6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11B11D-136A-4BF0-AE30-2E023821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234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BF550-84EA-4827-9A6C-C7F2B815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160205-A7FB-4F13-8997-D9310623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0DEB27-C41A-472B-860B-B69B8DFD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074D3C-4D59-4733-804E-5883CE792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17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73687E-00A0-4D46-8DF4-CDD5A106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174125-6D8E-4992-B248-054ABA68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86E43-EE7C-4B5F-A9F2-8C6DA500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39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1C55-4421-4634-8DC9-8C12BA728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DCF87-EEA5-4945-B606-9F0959659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F9F53-1FD5-455D-B9FD-54DD25C0F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E62D1-74C6-4E9E-BF4D-02D088381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F4EC6C-A460-41DE-B27B-DA0E99A55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1C803-C6C9-44E3-8530-E2532E52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370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5BEA3-ECA5-453F-9FA3-33065ABA8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BD0D92-6F50-4694-BF90-523815398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181DD7-2683-46AA-B53B-1EC416C70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76915-76CC-4B6E-982D-266FEA4F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C341F-A504-4103-A5EC-161707FB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43EC2B-F5D6-4D5F-8D21-2F4CD17CE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52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11BCC9-2016-44DB-9291-ACF165EF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F1DC9-5D12-45FB-8326-3E1576A6E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43CC9-CD04-481E-A523-F4FAD77215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0376-7D0F-4AA3-88CA-B3A628475BD0}" type="datetimeFigureOut">
              <a:rPr lang="en-GB" smtClean="0"/>
              <a:t>11/02/2019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3166F-EF89-4493-A216-0C1817B6C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43434-9F0F-4788-AF87-4BB17FB13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7D06-E856-4CC6-A74B-8166415FCB7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35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185FBF2A-3988-480A-9EDA-F65AA103B4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428919"/>
              </p:ext>
            </p:extLst>
          </p:nvPr>
        </p:nvGraphicFramePr>
        <p:xfrm>
          <a:off x="3574472" y="0"/>
          <a:ext cx="861752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0BCB431A-7600-4ED5-864B-F973C7AA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" y="417100"/>
            <a:ext cx="3123211" cy="6023800"/>
          </a:xfrm>
        </p:spPr>
        <p:txBody>
          <a:bodyPr>
            <a:noAutofit/>
          </a:bodyPr>
          <a:lstStyle/>
          <a:p>
            <a:r>
              <a:rPr lang="en-GB" sz="3600" dirty="0"/>
              <a:t>UK &amp; Scottish </a:t>
            </a:r>
            <a:r>
              <a:rPr lang="en-GB" sz="3600" u="sng" dirty="0"/>
              <a:t>Planning Assumptions</a:t>
            </a:r>
            <a:r>
              <a:rPr lang="en-GB" sz="3600" dirty="0"/>
              <a:t>, Strategic Threat &amp; </a:t>
            </a:r>
            <a:r>
              <a:rPr lang="en-GB" sz="3600" u="sng" dirty="0"/>
              <a:t>Risk Assessment</a:t>
            </a:r>
            <a:r>
              <a:rPr lang="en-GB" sz="3600" dirty="0"/>
              <a:t> and SRP EU-exit </a:t>
            </a:r>
            <a:r>
              <a:rPr lang="en-GB" sz="3600" u="sng" dirty="0"/>
              <a:t>contingency planning</a:t>
            </a:r>
            <a:r>
              <a:rPr lang="en-GB" sz="3600" dirty="0"/>
              <a:t>: “</a:t>
            </a:r>
            <a:r>
              <a:rPr lang="en-GB" sz="3600" i="1" dirty="0"/>
              <a:t>the golden-thread</a:t>
            </a:r>
            <a:r>
              <a:rPr lang="en-GB" sz="36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081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4FE8D54-96AE-4081-A859-3DA4999E8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ADC5210-6114-4DDD-AF44-750B24550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6658C3FD-E2DB-401B-9CC5-81B5EE894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AD5A292-D895-4E43-B1EC-5605BE6D8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140ACB9-3F20-485E-9245-7813BAC2D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B1226CC-127B-4480-A4E8-0C97539780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3AC3662-DE5D-4BFB-ADF5-905E327F8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0C772E15-C12F-485A-AA93-DBF02E735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C1A4D-74B6-476B-A7C4-41F94E1D6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SRP Sub Group and LA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6A03B-67C9-4CCA-882C-E4E21D8EF0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4473575"/>
          </a:xfrm>
        </p:spPr>
        <p:txBody>
          <a:bodyPr>
            <a:normAutofit/>
          </a:bodyPr>
          <a:lstStyle/>
          <a:p>
            <a:r>
              <a:rPr lang="en-GB" dirty="0"/>
              <a:t>Maximised resilience “space” to assess and mitigate</a:t>
            </a:r>
          </a:p>
          <a:p>
            <a:r>
              <a:rPr lang="en-GB" dirty="0"/>
              <a:t>LARGs - Twice weekly teleconferences, since mid-November</a:t>
            </a:r>
          </a:p>
          <a:p>
            <a:r>
              <a:rPr lang="en-GB" dirty="0"/>
              <a:t>Submitted aggregated RA</a:t>
            </a:r>
          </a:p>
          <a:p>
            <a:r>
              <a:rPr lang="en-GB" dirty="0"/>
              <a:t>Proposed Readiness Dashboard</a:t>
            </a:r>
          </a:p>
          <a:p>
            <a:pPr lvl="1"/>
            <a:r>
              <a:rPr lang="en-GB" dirty="0"/>
              <a:t>establishing / developing / ready</a:t>
            </a:r>
          </a:p>
          <a:p>
            <a:r>
              <a:rPr lang="en-GB" dirty="0"/>
              <a:t>SRP Situational Awareness – ACC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037B1-B964-4BEF-A86E-A5F671371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95900" cy="4667250"/>
          </a:xfrm>
        </p:spPr>
        <p:txBody>
          <a:bodyPr>
            <a:normAutofit/>
          </a:bodyPr>
          <a:lstStyle/>
          <a:p>
            <a:r>
              <a:rPr lang="en-GB" dirty="0"/>
              <a:t>Finalising BREXIT Contingency Plan - “</a:t>
            </a:r>
            <a:r>
              <a:rPr lang="en-GB" i="1" dirty="0"/>
              <a:t>subsidiarity</a:t>
            </a:r>
            <a:r>
              <a:rPr lang="en-GB" dirty="0"/>
              <a:t>” &gt; 4 graduated levels</a:t>
            </a:r>
          </a:p>
          <a:p>
            <a:r>
              <a:rPr lang="en-GB" dirty="0"/>
              <a:t>MACC at Bilston Glen</a:t>
            </a:r>
          </a:p>
          <a:p>
            <a:r>
              <a:rPr lang="en-GB" dirty="0"/>
              <a:t>Resilience Direct – training needs</a:t>
            </a:r>
          </a:p>
          <a:p>
            <a:r>
              <a:rPr lang="en-GB" dirty="0"/>
              <a:t>Sub-</a:t>
            </a:r>
            <a:r>
              <a:rPr lang="en-GB" dirty="0" err="1"/>
              <a:t>Gp</a:t>
            </a:r>
            <a:r>
              <a:rPr lang="en-GB" dirty="0"/>
              <a:t> needs extra LA capacity – longer term (beyond YELLOWHAMMER)</a:t>
            </a:r>
          </a:p>
          <a:p>
            <a:r>
              <a:rPr lang="en-GB" dirty="0"/>
              <a:t>Maintain Sectoral Situational Awareness </a:t>
            </a:r>
          </a:p>
        </p:txBody>
      </p:sp>
    </p:spTree>
    <p:extLst>
      <p:ext uri="{BB962C8B-B14F-4D97-AF65-F5344CB8AC3E}">
        <p14:creationId xmlns:p14="http://schemas.microsoft.com/office/powerpoint/2010/main" val="275043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C3FA-5053-4486-BFE9-2F4B7D40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78076"/>
          </a:xfrm>
        </p:spPr>
        <p:txBody>
          <a:bodyPr>
            <a:normAutofit/>
          </a:bodyPr>
          <a:lstStyle/>
          <a:p>
            <a:r>
              <a:rPr lang="en-GB" dirty="0"/>
              <a:t>Contingency planning and mitigation comes at a financial and opportunity cost to our Authorities.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B583-858F-4B28-BDD9-F3742F44E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38329"/>
            <a:ext cx="10515600" cy="2638633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" i="1" dirty="0">
                <a:latin typeface="Arial" panose="020B0604020202020204" pitchFamily="34" charset="0"/>
                <a:cs typeface="Arial" panose="020B0604020202020204" pitchFamily="34" charset="0"/>
              </a:rPr>
              <a:t>“The only thing harder than contingency planning for a no-deal exit would be having to explain why we didn’t”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463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10340</TotalTime>
  <Words>178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UK &amp; Scottish Planning Assumptions, Strategic Threat &amp; Risk Assessment and SRP EU-exit contingency planning: “the golden-thread”</vt:lpstr>
      <vt:lpstr>SRP Sub Group and LA influence</vt:lpstr>
      <vt:lpstr>Contingency planning and mitigation comes at a financial and opportunity cost to our Authorities.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Ogilvie, Martin</dc:creator>
  <cp:lastModifiedBy>Ogilvie, Martin</cp:lastModifiedBy>
  <cp:revision>28</cp:revision>
  <cp:lastPrinted>2019-01-21T14:50:29Z</cp:lastPrinted>
  <dcterms:created xsi:type="dcterms:W3CDTF">2018-12-22T10:16:56Z</dcterms:created>
  <dcterms:modified xsi:type="dcterms:W3CDTF">2019-02-11T13:15:06Z</dcterms:modified>
</cp:coreProperties>
</file>