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sldIdLst>
    <p:sldId id="257" r:id="rId6"/>
    <p:sldId id="269" r:id="rId7"/>
    <p:sldId id="265" r:id="rId8"/>
    <p:sldId id="267" r:id="rId9"/>
    <p:sldId id="266" r:id="rId10"/>
    <p:sldId id="268"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C057DE-AAD7-4D52-9DFB-A80486CAA17D}" v="3" dt="2020-02-14T10:40:22.2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2077" autoAdjust="0"/>
  </p:normalViewPr>
  <p:slideViewPr>
    <p:cSldViewPr snapToGrid="0">
      <p:cViewPr varScale="1">
        <p:scale>
          <a:sx n="66" d="100"/>
          <a:sy n="66" d="100"/>
        </p:scale>
        <p:origin x="4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C481B62-E317-4339-A137-8D469C1DA2DA}" type="datetimeFigureOut">
              <a:rPr lang="en-GB" smtClean="0"/>
              <a:t>02/03/2020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9BCEA79-0081-4E74-9179-BADEDD482893}" type="slidenum">
              <a:rPr lang="en-GB" smtClean="0"/>
              <a:t>‹#›</a:t>
            </a:fld>
            <a:endParaRPr lang="en-GB"/>
          </a:p>
        </p:txBody>
      </p:sp>
    </p:spTree>
    <p:extLst>
      <p:ext uri="{BB962C8B-B14F-4D97-AF65-F5344CB8AC3E}">
        <p14:creationId xmlns:p14="http://schemas.microsoft.com/office/powerpoint/2010/main" val="41735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moving to the next slide ask the group what they think a Local Authority is. For politically engaged groups set them a challenge and see how many they can name in pairs.</a:t>
            </a:r>
          </a:p>
        </p:txBody>
      </p:sp>
      <p:sp>
        <p:nvSpPr>
          <p:cNvPr id="4" name="Slide Number Placeholder 3"/>
          <p:cNvSpPr>
            <a:spLocks noGrp="1"/>
          </p:cNvSpPr>
          <p:nvPr>
            <p:ph type="sldNum" sz="quarter" idx="5"/>
          </p:nvPr>
        </p:nvSpPr>
        <p:spPr/>
        <p:txBody>
          <a:bodyPr/>
          <a:lstStyle/>
          <a:p>
            <a:fld id="{69BCEA79-0081-4E74-9179-BADEDD482893}" type="slidenum">
              <a:rPr lang="en-GB" smtClean="0"/>
              <a:t>1</a:t>
            </a:fld>
            <a:endParaRPr lang="en-GB"/>
          </a:p>
        </p:txBody>
      </p:sp>
    </p:spTree>
    <p:extLst>
      <p:ext uri="{BB962C8B-B14F-4D97-AF65-F5344CB8AC3E}">
        <p14:creationId xmlns:p14="http://schemas.microsoft.com/office/powerpoint/2010/main" val="3281565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Work through the points. </a:t>
            </a:r>
          </a:p>
          <a:p>
            <a:endParaRPr lang="en-GB" dirty="0"/>
          </a:p>
          <a:p>
            <a:r>
              <a:rPr lang="en-GB" dirty="0"/>
              <a:t>Ask the group to imagine they have to plan education provision for Glasgow and for the Western Isles. What might be the different things they need to think about? E.g. number of pupils, teacher availability , different languages and cultures.  Differences between areas are the reason why different Local Authorities often make different decisions , ensuring that the needs of their local people are met.</a:t>
            </a:r>
          </a:p>
        </p:txBody>
      </p:sp>
      <p:sp>
        <p:nvSpPr>
          <p:cNvPr id="4" name="Slide Number Placeholder 3"/>
          <p:cNvSpPr>
            <a:spLocks noGrp="1"/>
          </p:cNvSpPr>
          <p:nvPr>
            <p:ph type="sldNum" sz="quarter" idx="5"/>
          </p:nvPr>
        </p:nvSpPr>
        <p:spPr/>
        <p:txBody>
          <a:bodyPr/>
          <a:lstStyle/>
          <a:p>
            <a:fld id="{69BCEA79-0081-4E74-9179-BADEDD482893}" type="slidenum">
              <a:rPr lang="en-GB" smtClean="0"/>
              <a:t>2</a:t>
            </a:fld>
            <a:endParaRPr lang="en-GB"/>
          </a:p>
        </p:txBody>
      </p:sp>
    </p:spTree>
    <p:extLst>
      <p:ext uri="{BB962C8B-B14F-4D97-AF65-F5344CB8AC3E}">
        <p14:creationId xmlns:p14="http://schemas.microsoft.com/office/powerpoint/2010/main" val="1756605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Ensure the group understands that there is a difference between elected members of the Council who are elected by local communities to make decisions on their behalf and council officers who are employed to carry out it’s functions.</a:t>
            </a:r>
          </a:p>
        </p:txBody>
      </p:sp>
      <p:sp>
        <p:nvSpPr>
          <p:cNvPr id="4" name="Slide Number Placeholder 3"/>
          <p:cNvSpPr>
            <a:spLocks noGrp="1"/>
          </p:cNvSpPr>
          <p:nvPr>
            <p:ph type="sldNum" sz="quarter" idx="5"/>
          </p:nvPr>
        </p:nvSpPr>
        <p:spPr/>
        <p:txBody>
          <a:bodyPr/>
          <a:lstStyle/>
          <a:p>
            <a:fld id="{69BCEA79-0081-4E74-9179-BADEDD482893}" type="slidenum">
              <a:rPr lang="en-GB" smtClean="0"/>
              <a:t>3</a:t>
            </a:fld>
            <a:endParaRPr lang="en-GB"/>
          </a:p>
        </p:txBody>
      </p:sp>
    </p:spTree>
    <p:extLst>
      <p:ext uri="{BB962C8B-B14F-4D97-AF65-F5344CB8AC3E}">
        <p14:creationId xmlns:p14="http://schemas.microsoft.com/office/powerpoint/2010/main" val="796964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learning – your Council is responsible for managing significant budgets on your behalf and in doing so provide a large number of jobs and contribute to economic growth. Even though this is a large sum of money, the services communities require are often costly and Councils have to make difficult decisions about how this money is spent.</a:t>
            </a:r>
          </a:p>
        </p:txBody>
      </p:sp>
      <p:sp>
        <p:nvSpPr>
          <p:cNvPr id="4" name="Slide Number Placeholder 3"/>
          <p:cNvSpPr>
            <a:spLocks noGrp="1"/>
          </p:cNvSpPr>
          <p:nvPr>
            <p:ph type="sldNum" sz="quarter" idx="5"/>
          </p:nvPr>
        </p:nvSpPr>
        <p:spPr/>
        <p:txBody>
          <a:bodyPr/>
          <a:lstStyle/>
          <a:p>
            <a:fld id="{69BCEA79-0081-4E74-9179-BADEDD482893}" type="slidenum">
              <a:rPr lang="en-GB" smtClean="0"/>
              <a:t>4</a:t>
            </a:fld>
            <a:endParaRPr lang="en-GB"/>
          </a:p>
        </p:txBody>
      </p:sp>
    </p:spTree>
    <p:extLst>
      <p:ext uri="{BB962C8B-B14F-4D97-AF65-F5344CB8AC3E}">
        <p14:creationId xmlns:p14="http://schemas.microsoft.com/office/powerpoint/2010/main" val="1330283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Having finished the presentation move on to the film within the toolkit or begin the exercises to </a:t>
            </a:r>
            <a:r>
              <a:rPr lang="en-GB"/>
              <a:t>answer the </a:t>
            </a:r>
            <a:r>
              <a:rPr lang="en-GB" dirty="0"/>
              <a:t>‘ how does your Council work for you</a:t>
            </a:r>
            <a:r>
              <a:rPr lang="en-GB"/>
              <a:t>?’ question</a:t>
            </a:r>
            <a:r>
              <a:rPr lang="en-GB" dirty="0"/>
              <a:t>.</a:t>
            </a:r>
          </a:p>
        </p:txBody>
      </p:sp>
      <p:sp>
        <p:nvSpPr>
          <p:cNvPr id="4" name="Slide Number Placeholder 3"/>
          <p:cNvSpPr>
            <a:spLocks noGrp="1"/>
          </p:cNvSpPr>
          <p:nvPr>
            <p:ph type="sldNum" sz="quarter" idx="5"/>
          </p:nvPr>
        </p:nvSpPr>
        <p:spPr/>
        <p:txBody>
          <a:bodyPr/>
          <a:lstStyle/>
          <a:p>
            <a:fld id="{69BCEA79-0081-4E74-9179-BADEDD482893}" type="slidenum">
              <a:rPr lang="en-GB" smtClean="0"/>
              <a:t>6</a:t>
            </a:fld>
            <a:endParaRPr lang="en-GB"/>
          </a:p>
        </p:txBody>
      </p:sp>
    </p:spTree>
    <p:extLst>
      <p:ext uri="{BB962C8B-B14F-4D97-AF65-F5344CB8AC3E}">
        <p14:creationId xmlns:p14="http://schemas.microsoft.com/office/powerpoint/2010/main" val="918606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7276D-3FEB-4AF2-A299-D2EDD789EF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827751-B2B3-4F0D-ADFC-AD72E8851D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84B121-221E-484F-BA84-4EED51C32408}"/>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5" name="Footer Placeholder 4">
            <a:extLst>
              <a:ext uri="{FF2B5EF4-FFF2-40B4-BE49-F238E27FC236}">
                <a16:creationId xmlns:a16="http://schemas.microsoft.com/office/drawing/2014/main" id="{60E2D228-B8F3-4D1C-9509-EFEF689CB4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57DDC3-7F42-44F9-AB87-8D01E629AD15}"/>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3993690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2BD22-FCEA-4806-908D-56DFE3F033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4240E9-D6AD-47F4-96E8-5685BC9A65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820DC7-0CEF-4298-AAC6-F95B15991A05}"/>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5" name="Footer Placeholder 4">
            <a:extLst>
              <a:ext uri="{FF2B5EF4-FFF2-40B4-BE49-F238E27FC236}">
                <a16:creationId xmlns:a16="http://schemas.microsoft.com/office/drawing/2014/main" id="{9BAC6F4B-5BA8-4473-B69C-1CAAC0F7FF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F406FA-84F1-44C9-A9FA-48B81C5AC5F1}"/>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409866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676C48-CA0F-44FF-88A0-E9D6847A2F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838FB7-53C9-4749-9009-EB33AD4A6A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869500-B40C-4B6B-BD00-19DE5F40C554}"/>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5" name="Footer Placeholder 4">
            <a:extLst>
              <a:ext uri="{FF2B5EF4-FFF2-40B4-BE49-F238E27FC236}">
                <a16:creationId xmlns:a16="http://schemas.microsoft.com/office/drawing/2014/main" id="{5ED04C57-204E-46A4-B9FA-E146337FF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08802-D883-48A0-B932-E25F0E994A3C}"/>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414169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C7A7C-C9F7-4933-B867-F84A0F4518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B382E8-F8E1-4EC6-A6DD-6E579622A7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D5E936-E76D-4EA2-8474-429BC5E56EE1}"/>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5" name="Footer Placeholder 4">
            <a:extLst>
              <a:ext uri="{FF2B5EF4-FFF2-40B4-BE49-F238E27FC236}">
                <a16:creationId xmlns:a16="http://schemas.microsoft.com/office/drawing/2014/main" id="{6A47938A-EE2B-4E13-BA57-93C4EBFC20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D88546-1432-4219-935F-5D3F77C9D824}"/>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3389492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9B4D2-7180-4FC2-A847-1F10D39D83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E736DF-8018-4612-B3E7-BED05A855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9D9DF1-0721-4A89-9F23-4488953152E9}"/>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5" name="Footer Placeholder 4">
            <a:extLst>
              <a:ext uri="{FF2B5EF4-FFF2-40B4-BE49-F238E27FC236}">
                <a16:creationId xmlns:a16="http://schemas.microsoft.com/office/drawing/2014/main" id="{81640E4C-DCAC-40E2-98F9-2E42C1A52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865291-92F9-440E-8AB5-63A0590BDDE1}"/>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1244957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8D4F3-417B-4A7F-8133-32FC393D00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78737B-3E34-42A0-9DE8-A15F2BCB29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53A7A2-D8A1-4039-AF04-9980C02066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7CE1CF-1CAB-4BFE-A9C0-FF27EAF75958}"/>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6" name="Footer Placeholder 5">
            <a:extLst>
              <a:ext uri="{FF2B5EF4-FFF2-40B4-BE49-F238E27FC236}">
                <a16:creationId xmlns:a16="http://schemas.microsoft.com/office/drawing/2014/main" id="{A62124F1-A6E7-406F-9FB7-B7CF1B685B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32F9DC-296D-4B7B-8900-A4E1AE11C0D3}"/>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301910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BE61E-D8E0-46F8-89B6-9CE75E01981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179188-10CE-42D9-8016-8772914782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0DD28D-5F0F-4844-A41D-2F0C1893FE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058D4A-B40D-43B2-8540-D437027E90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A4B1E7-D382-4137-808B-31958A9185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D4E093-4C91-44D8-9F7C-800B59E6CF2D}"/>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8" name="Footer Placeholder 7">
            <a:extLst>
              <a:ext uri="{FF2B5EF4-FFF2-40B4-BE49-F238E27FC236}">
                <a16:creationId xmlns:a16="http://schemas.microsoft.com/office/drawing/2014/main" id="{24FEAE79-6AFF-43B8-95F3-22B50F68AC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C1F691-68BD-4997-8734-A1E61B1475E4}"/>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2978996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30C94-A09A-4BA8-9085-7C82CC23A7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FDE8A5-860B-4681-AD57-02C2BE5C8CC3}"/>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4" name="Footer Placeholder 3">
            <a:extLst>
              <a:ext uri="{FF2B5EF4-FFF2-40B4-BE49-F238E27FC236}">
                <a16:creationId xmlns:a16="http://schemas.microsoft.com/office/drawing/2014/main" id="{EE73437A-593D-4003-AC0F-49AD518BB0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DA781C-B26A-45C6-8FAE-BEC45E0DDCC3}"/>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111539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53014B-CA5A-43D9-BC80-FC1DCDF7A57A}"/>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3" name="Footer Placeholder 2">
            <a:extLst>
              <a:ext uri="{FF2B5EF4-FFF2-40B4-BE49-F238E27FC236}">
                <a16:creationId xmlns:a16="http://schemas.microsoft.com/office/drawing/2014/main" id="{868FCD9E-BCA6-4E4A-94EC-8DDC888ECD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63BB27-14C9-486A-A77F-A9A63C049D90}"/>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111789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AB362-C999-4467-A8A0-79DD23F50D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7E4A45-4702-4E38-A313-6A4AF80634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27FDAF-1FFA-4DE5-AC81-3F0246D737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4C0C90-C7F7-498F-B052-C746F05B0B55}"/>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6" name="Footer Placeholder 5">
            <a:extLst>
              <a:ext uri="{FF2B5EF4-FFF2-40B4-BE49-F238E27FC236}">
                <a16:creationId xmlns:a16="http://schemas.microsoft.com/office/drawing/2014/main" id="{571A330F-7182-43C5-AA46-2B4791FBAE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85F0A5-2EAC-46FC-8409-A2219195713A}"/>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3345206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53B2A-4323-439E-B708-37709F1A86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737C0F-3571-47D8-AF59-81E6D3FE2F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5E4213-7478-4CB2-B939-6314207199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C076BE-E2FF-4DB5-AF12-362A978558D3}"/>
              </a:ext>
            </a:extLst>
          </p:cNvPr>
          <p:cNvSpPr>
            <a:spLocks noGrp="1"/>
          </p:cNvSpPr>
          <p:nvPr>
            <p:ph type="dt" sz="half" idx="10"/>
          </p:nvPr>
        </p:nvSpPr>
        <p:spPr/>
        <p:txBody>
          <a:bodyPr/>
          <a:lstStyle/>
          <a:p>
            <a:fld id="{CEEAE875-6C8A-4463-BECA-A332D00B7AC5}" type="datetimeFigureOut">
              <a:rPr lang="en-US" smtClean="0"/>
              <a:t>3/2/2020</a:t>
            </a:fld>
            <a:endParaRPr lang="en-US"/>
          </a:p>
        </p:txBody>
      </p:sp>
      <p:sp>
        <p:nvSpPr>
          <p:cNvPr id="6" name="Footer Placeholder 5">
            <a:extLst>
              <a:ext uri="{FF2B5EF4-FFF2-40B4-BE49-F238E27FC236}">
                <a16:creationId xmlns:a16="http://schemas.microsoft.com/office/drawing/2014/main" id="{033E1FAD-B7A1-4B03-B1D1-C098C45A05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66FBFE-6621-4558-A86C-2B40C6F7244B}"/>
              </a:ext>
            </a:extLst>
          </p:cNvPr>
          <p:cNvSpPr>
            <a:spLocks noGrp="1"/>
          </p:cNvSpPr>
          <p:nvPr>
            <p:ph type="sldNum" sz="quarter" idx="12"/>
          </p:nvPr>
        </p:nvSpPr>
        <p:spPr/>
        <p:txBody>
          <a:bodyPr/>
          <a:lstStyle/>
          <a:p>
            <a:fld id="{827A0A2C-A5F1-4B50-9210-762228BCC1CA}" type="slidenum">
              <a:rPr lang="en-US" smtClean="0"/>
              <a:t>‹#›</a:t>
            </a:fld>
            <a:endParaRPr lang="en-US"/>
          </a:p>
        </p:txBody>
      </p:sp>
    </p:spTree>
    <p:extLst>
      <p:ext uri="{BB962C8B-B14F-4D97-AF65-F5344CB8AC3E}">
        <p14:creationId xmlns:p14="http://schemas.microsoft.com/office/powerpoint/2010/main" val="63997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C58F47-006A-4337-A291-5D9F1EE080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71DA70-34C2-4243-86FC-4D17265D33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21F82D-B11B-4B3B-B5C0-A0932C9684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AE875-6C8A-4463-BECA-A332D00B7AC5}" type="datetimeFigureOut">
              <a:rPr lang="en-US" smtClean="0"/>
              <a:t>3/2/2020</a:t>
            </a:fld>
            <a:endParaRPr lang="en-US"/>
          </a:p>
        </p:txBody>
      </p:sp>
      <p:sp>
        <p:nvSpPr>
          <p:cNvPr id="5" name="Footer Placeholder 4">
            <a:extLst>
              <a:ext uri="{FF2B5EF4-FFF2-40B4-BE49-F238E27FC236}">
                <a16:creationId xmlns:a16="http://schemas.microsoft.com/office/drawing/2014/main" id="{B60C5D55-E455-481A-B205-A63B7E0164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8C00DE-56FF-433C-B1C4-1E0562B592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A0A2C-A5F1-4B50-9210-762228BCC1CA}" type="slidenum">
              <a:rPr lang="en-US" smtClean="0"/>
              <a:t>‹#›</a:t>
            </a:fld>
            <a:endParaRPr lang="en-US"/>
          </a:p>
        </p:txBody>
      </p:sp>
    </p:spTree>
    <p:extLst>
      <p:ext uri="{BB962C8B-B14F-4D97-AF65-F5344CB8AC3E}">
        <p14:creationId xmlns:p14="http://schemas.microsoft.com/office/powerpoint/2010/main" val="4003665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 y="1"/>
            <a:ext cx="12192000" cy="4140200"/>
          </a:xfrm>
          <a:prstGeom prst="rect">
            <a:avLst/>
          </a:prstGeom>
          <a:solidFill>
            <a:srgbClr val="5E0478">
              <a:alpha val="74901"/>
            </a:srgbClr>
          </a:solidFill>
        </p:spPr>
        <p:txBody>
          <a:bodyPr/>
          <a:lstStyle/>
          <a:p>
            <a:endParaRPr lang="en-GB" dirty="0"/>
          </a:p>
          <a:p>
            <a:endParaRPr lang="en-GB" dirty="0"/>
          </a:p>
          <a:p>
            <a:endParaRPr lang="en-GB" dirty="0"/>
          </a:p>
          <a:p>
            <a:endParaRPr lang="en-GB" dirty="0"/>
          </a:p>
          <a:p>
            <a:endParaRPr lang="en-GB" dirty="0"/>
          </a:p>
          <a:p>
            <a:endParaRPr lang="en-GB" dirty="0"/>
          </a:p>
          <a:p>
            <a:pPr algn="ctr"/>
            <a:endParaRPr lang="en-GB" sz="4400" dirty="0"/>
          </a:p>
          <a:p>
            <a:pPr algn="ctr"/>
            <a:r>
              <a:rPr lang="en-GB" sz="4400" dirty="0"/>
              <a:t>Local Government in Scotland</a:t>
            </a:r>
            <a:endParaRPr lang="en-US" sz="4400" dirty="0"/>
          </a:p>
        </p:txBody>
      </p:sp>
      <p:sp>
        <p:nvSpPr>
          <p:cNvPr id="4" name="TextBox 4"/>
          <p:cNvSpPr txBox="1"/>
          <p:nvPr/>
        </p:nvSpPr>
        <p:spPr>
          <a:xfrm>
            <a:off x="656772" y="584200"/>
            <a:ext cx="11793431" cy="1000274"/>
          </a:xfrm>
          <a:prstGeom prst="rect">
            <a:avLst/>
          </a:prstGeom>
        </p:spPr>
        <p:txBody>
          <a:bodyPr lIns="0" tIns="0" rIns="0" bIns="0" rtlCol="0" anchor="t">
            <a:spAutoFit/>
          </a:bodyPr>
          <a:lstStyle/>
          <a:p>
            <a:pPr>
              <a:lnSpc>
                <a:spcPts val="7834"/>
              </a:lnSpc>
            </a:pPr>
            <a:endParaRPr lang="en-US" sz="6934" b="1" dirty="0">
              <a:solidFill>
                <a:schemeClr val="bg1">
                  <a:lumMod val="95000"/>
                </a:schemeClr>
              </a:solidFill>
              <a:latin typeface="Glacial Indifference"/>
            </a:endParaRPr>
          </a:p>
        </p:txBody>
      </p:sp>
      <p:sp>
        <p:nvSpPr>
          <p:cNvPr id="5" name="TextBox 5"/>
          <p:cNvSpPr txBox="1"/>
          <p:nvPr/>
        </p:nvSpPr>
        <p:spPr>
          <a:xfrm>
            <a:off x="762000" y="3292563"/>
            <a:ext cx="9792699" cy="437043"/>
          </a:xfrm>
          <a:prstGeom prst="rect">
            <a:avLst/>
          </a:prstGeom>
        </p:spPr>
        <p:txBody>
          <a:bodyPr lIns="0" tIns="0" rIns="0" bIns="0" rtlCol="0" anchor="t">
            <a:spAutoFit/>
          </a:bodyPr>
          <a:lstStyle/>
          <a:p>
            <a:pPr>
              <a:lnSpc>
                <a:spcPts val="2613"/>
              </a:lnSpc>
            </a:pPr>
            <a:endParaRPr lang="en-US" sz="6400" spc="93" dirty="0">
              <a:solidFill>
                <a:schemeClr val="bg1">
                  <a:lumMod val="95000"/>
                </a:schemeClr>
              </a:solidFill>
              <a:latin typeface="Raleway"/>
            </a:endParaRPr>
          </a:p>
        </p:txBody>
      </p:sp>
      <p:pic>
        <p:nvPicPr>
          <p:cNvPr id="6" name="Picture 6"/>
          <p:cNvPicPr>
            <a:picLocks noChangeAspect="1"/>
          </p:cNvPicPr>
          <p:nvPr/>
        </p:nvPicPr>
        <p:blipFill>
          <a:blip r:embed="rId3"/>
          <a:srcRect/>
          <a:stretch>
            <a:fillRect/>
          </a:stretch>
        </p:blipFill>
        <p:spPr>
          <a:xfrm>
            <a:off x="656772" y="5372683"/>
            <a:ext cx="1537789" cy="10731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p:cNvSpPr txBox="1"/>
          <p:nvPr/>
        </p:nvSpPr>
        <p:spPr>
          <a:xfrm>
            <a:off x="908271" y="355600"/>
            <a:ext cx="4730927" cy="572273"/>
          </a:xfrm>
          <a:prstGeom prst="rect">
            <a:avLst/>
          </a:prstGeom>
        </p:spPr>
        <p:txBody>
          <a:bodyPr wrap="square" lIns="0" tIns="0" rIns="0" bIns="0" rtlCol="0" anchor="t">
            <a:spAutoFit/>
          </a:bodyPr>
          <a:lstStyle/>
          <a:p>
            <a:pPr>
              <a:lnSpc>
                <a:spcPts val="5120"/>
              </a:lnSpc>
            </a:pPr>
            <a:r>
              <a:rPr lang="en-GB" sz="2800" spc="43" dirty="0">
                <a:solidFill>
                  <a:srgbClr val="7030A0"/>
                </a:solidFill>
                <a:latin typeface="Glacial Indifference"/>
              </a:rPr>
              <a:t>What is a Local Authority?</a:t>
            </a:r>
            <a:endParaRPr lang="en-US" sz="2800" spc="43" dirty="0">
              <a:solidFill>
                <a:srgbClr val="7030A0"/>
              </a:solidFill>
              <a:latin typeface="Glacial Indifference"/>
            </a:endParaRPr>
          </a:p>
        </p:txBody>
      </p:sp>
      <p:sp>
        <p:nvSpPr>
          <p:cNvPr id="10" name="AutoShape 2">
            <a:extLst>
              <a:ext uri="{FF2B5EF4-FFF2-40B4-BE49-F238E27FC236}">
                <a16:creationId xmlns:a16="http://schemas.microsoft.com/office/drawing/2014/main" id="{98F8B6AC-D632-5347-B730-7590DA9B54DE}"/>
              </a:ext>
            </a:extLst>
          </p:cNvPr>
          <p:cNvSpPr/>
          <p:nvPr/>
        </p:nvSpPr>
        <p:spPr>
          <a:xfrm>
            <a:off x="4837695" y="423345"/>
            <a:ext cx="101600" cy="5984217"/>
          </a:xfrm>
          <a:prstGeom prst="rect">
            <a:avLst/>
          </a:prstGeom>
          <a:solidFill>
            <a:srgbClr val="5E0478">
              <a:alpha val="74901"/>
            </a:srgbClr>
          </a:solidFill>
        </p:spPr>
      </p:sp>
      <p:sp>
        <p:nvSpPr>
          <p:cNvPr id="9" name="TextBox 8">
            <a:extLst>
              <a:ext uri="{FF2B5EF4-FFF2-40B4-BE49-F238E27FC236}">
                <a16:creationId xmlns:a16="http://schemas.microsoft.com/office/drawing/2014/main" id="{6EF3A3E6-7153-4D25-8D58-B084936969F9}"/>
              </a:ext>
            </a:extLst>
          </p:cNvPr>
          <p:cNvSpPr txBox="1"/>
          <p:nvPr/>
        </p:nvSpPr>
        <p:spPr>
          <a:xfrm>
            <a:off x="6096000" y="1166842"/>
            <a:ext cx="5222790" cy="4524315"/>
          </a:xfrm>
          <a:prstGeom prst="rect">
            <a:avLst/>
          </a:prstGeom>
          <a:noFill/>
        </p:spPr>
        <p:txBody>
          <a:bodyPr wrap="square" rtlCol="0">
            <a:spAutoFit/>
          </a:bodyPr>
          <a:lstStyle/>
          <a:p>
            <a:endParaRPr lang="en-GB" dirty="0"/>
          </a:p>
          <a:p>
            <a:r>
              <a:rPr lang="en-US" dirty="0"/>
              <a:t>There are 32 Local Authorities in Scotland with identical functions and powers.</a:t>
            </a:r>
          </a:p>
          <a:p>
            <a:endParaRPr lang="en-US" dirty="0"/>
          </a:p>
          <a:p>
            <a:r>
              <a:rPr lang="en-US" dirty="0"/>
              <a:t>Each Local Authority </a:t>
            </a:r>
            <a:r>
              <a:rPr lang="en-GB" dirty="0"/>
              <a:t>provides public services, including education, social care, waste management, libraries and planning.</a:t>
            </a:r>
          </a:p>
          <a:p>
            <a:endParaRPr lang="en-GB" dirty="0"/>
          </a:p>
          <a:p>
            <a:r>
              <a:rPr lang="en-US" dirty="0"/>
              <a:t>Each Local Authority is different in size and population and may have different needs.</a:t>
            </a:r>
          </a:p>
          <a:p>
            <a:endParaRPr lang="en-GB" dirty="0"/>
          </a:p>
          <a:p>
            <a:r>
              <a:rPr lang="en-GB" dirty="0"/>
              <a:t>Councils operate independently of central government and are accountable to local people for the services they provide.</a:t>
            </a:r>
          </a:p>
          <a:p>
            <a:endParaRPr lang="en-GB" dirty="0"/>
          </a:p>
          <a:p>
            <a:endParaRPr lang="en-US" dirty="0"/>
          </a:p>
        </p:txBody>
      </p:sp>
      <p:pic>
        <p:nvPicPr>
          <p:cNvPr id="12" name="Picture 11" descr="A close up of a map&#10;&#10;Description automatically generated">
            <a:extLst>
              <a:ext uri="{FF2B5EF4-FFF2-40B4-BE49-F238E27FC236}">
                <a16:creationId xmlns:a16="http://schemas.microsoft.com/office/drawing/2014/main" id="{B0FF5DBA-A1A6-4797-8E2F-DA903ADB2B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077" y="1099232"/>
            <a:ext cx="2957659" cy="4070645"/>
          </a:xfrm>
          <a:prstGeom prst="rect">
            <a:avLst/>
          </a:prstGeom>
        </p:spPr>
      </p:pic>
      <p:pic>
        <p:nvPicPr>
          <p:cNvPr id="3" name="Picture 2">
            <a:extLst>
              <a:ext uri="{FF2B5EF4-FFF2-40B4-BE49-F238E27FC236}">
                <a16:creationId xmlns:a16="http://schemas.microsoft.com/office/drawing/2014/main" id="{22706FA8-FF95-47F1-A16B-BF783C04DF18}"/>
              </a:ext>
            </a:extLst>
          </p:cNvPr>
          <p:cNvPicPr>
            <a:picLocks noChangeAspect="1"/>
          </p:cNvPicPr>
          <p:nvPr/>
        </p:nvPicPr>
        <p:blipFill>
          <a:blip r:embed="rId4"/>
          <a:stretch>
            <a:fillRect/>
          </a:stretch>
        </p:blipFill>
        <p:spPr>
          <a:xfrm>
            <a:off x="0" y="-13546"/>
            <a:ext cx="4868283"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p:cNvSpPr txBox="1"/>
          <p:nvPr/>
        </p:nvSpPr>
        <p:spPr>
          <a:xfrm>
            <a:off x="351693" y="355600"/>
            <a:ext cx="5287506" cy="572273"/>
          </a:xfrm>
          <a:prstGeom prst="rect">
            <a:avLst/>
          </a:prstGeom>
        </p:spPr>
        <p:txBody>
          <a:bodyPr wrap="square" lIns="0" tIns="0" rIns="0" bIns="0" rtlCol="0" anchor="t">
            <a:spAutoFit/>
          </a:bodyPr>
          <a:lstStyle/>
          <a:p>
            <a:pPr algn="ctr">
              <a:lnSpc>
                <a:spcPts val="5120"/>
              </a:lnSpc>
            </a:pPr>
            <a:r>
              <a:rPr lang="en-GB" sz="2800" spc="43" dirty="0">
                <a:solidFill>
                  <a:srgbClr val="7030A0"/>
                </a:solidFill>
                <a:latin typeface="Glacial Indifference"/>
              </a:rPr>
              <a:t>Key People</a:t>
            </a:r>
          </a:p>
        </p:txBody>
      </p:sp>
      <p:sp>
        <p:nvSpPr>
          <p:cNvPr id="10" name="AutoShape 2">
            <a:extLst>
              <a:ext uri="{FF2B5EF4-FFF2-40B4-BE49-F238E27FC236}">
                <a16:creationId xmlns:a16="http://schemas.microsoft.com/office/drawing/2014/main" id="{98F8B6AC-D632-5347-B730-7590DA9B54DE}"/>
              </a:ext>
            </a:extLst>
          </p:cNvPr>
          <p:cNvSpPr/>
          <p:nvPr/>
        </p:nvSpPr>
        <p:spPr>
          <a:xfrm>
            <a:off x="5892800" y="355600"/>
            <a:ext cx="101600" cy="5984217"/>
          </a:xfrm>
          <a:prstGeom prst="rect">
            <a:avLst/>
          </a:prstGeom>
          <a:solidFill>
            <a:srgbClr val="5E0478">
              <a:alpha val="74901"/>
            </a:srgbClr>
          </a:solidFill>
        </p:spPr>
      </p:sp>
      <p:sp>
        <p:nvSpPr>
          <p:cNvPr id="9" name="TextBox 8">
            <a:extLst>
              <a:ext uri="{FF2B5EF4-FFF2-40B4-BE49-F238E27FC236}">
                <a16:creationId xmlns:a16="http://schemas.microsoft.com/office/drawing/2014/main" id="{6EF3A3E6-7153-4D25-8D58-B084936969F9}"/>
              </a:ext>
            </a:extLst>
          </p:cNvPr>
          <p:cNvSpPr txBox="1"/>
          <p:nvPr/>
        </p:nvSpPr>
        <p:spPr>
          <a:xfrm>
            <a:off x="6433751" y="1153297"/>
            <a:ext cx="5222790" cy="646331"/>
          </a:xfrm>
          <a:prstGeom prst="rect">
            <a:avLst/>
          </a:prstGeom>
          <a:noFill/>
        </p:spPr>
        <p:txBody>
          <a:bodyPr wrap="square" rtlCol="0">
            <a:spAutoFit/>
          </a:bodyPr>
          <a:lstStyle/>
          <a:p>
            <a:endParaRPr lang="en-GB" dirty="0"/>
          </a:p>
          <a:p>
            <a:endParaRPr lang="en-US" dirty="0"/>
          </a:p>
        </p:txBody>
      </p:sp>
      <p:sp>
        <p:nvSpPr>
          <p:cNvPr id="3" name="TextBox 2">
            <a:extLst>
              <a:ext uri="{FF2B5EF4-FFF2-40B4-BE49-F238E27FC236}">
                <a16:creationId xmlns:a16="http://schemas.microsoft.com/office/drawing/2014/main" id="{04680086-B37D-4FA1-9747-577AEBE16493}"/>
              </a:ext>
            </a:extLst>
          </p:cNvPr>
          <p:cNvSpPr txBox="1"/>
          <p:nvPr/>
        </p:nvSpPr>
        <p:spPr>
          <a:xfrm>
            <a:off x="701830" y="1347898"/>
            <a:ext cx="4917990" cy="5078313"/>
          </a:xfrm>
          <a:prstGeom prst="rect">
            <a:avLst/>
          </a:prstGeom>
          <a:noFill/>
        </p:spPr>
        <p:txBody>
          <a:bodyPr wrap="square" rtlCol="0">
            <a:spAutoFit/>
          </a:bodyPr>
          <a:lstStyle/>
          <a:p>
            <a:r>
              <a:rPr lang="en-GB" b="1" dirty="0"/>
              <a:t>Elected Members</a:t>
            </a:r>
          </a:p>
          <a:p>
            <a:endParaRPr lang="en-GB" b="1" dirty="0"/>
          </a:p>
          <a:p>
            <a:r>
              <a:rPr lang="en-GB" b="1" dirty="0"/>
              <a:t>Councillors </a:t>
            </a:r>
            <a:r>
              <a:rPr lang="en-GB" dirty="0"/>
              <a:t>are elected by their communities to represent them and make decisions on their behalf.</a:t>
            </a:r>
            <a:endParaRPr lang="en-GB" b="1" dirty="0"/>
          </a:p>
          <a:p>
            <a:endParaRPr lang="en-GB" dirty="0"/>
          </a:p>
          <a:p>
            <a:r>
              <a:rPr lang="en-US" b="1" dirty="0"/>
              <a:t>Administration </a:t>
            </a:r>
            <a:r>
              <a:rPr lang="en-US" dirty="0"/>
              <a:t>is the group of elected Councillors that represent the majority and control the running of the Council. </a:t>
            </a:r>
          </a:p>
          <a:p>
            <a:endParaRPr lang="en-US" dirty="0"/>
          </a:p>
          <a:p>
            <a:r>
              <a:rPr lang="en-US" b="1" dirty="0"/>
              <a:t>Council Leader</a:t>
            </a:r>
            <a:r>
              <a:rPr lang="en-US" dirty="0"/>
              <a:t>: A Council Leader is elected by the party that forms the administration. Some Councils decide to have Co-Leaders who share this responsibility.</a:t>
            </a:r>
          </a:p>
          <a:p>
            <a:endParaRPr lang="en-US" dirty="0"/>
          </a:p>
          <a:p>
            <a:r>
              <a:rPr lang="en-US" b="1" dirty="0"/>
              <a:t>Civic Head</a:t>
            </a:r>
            <a:r>
              <a:rPr lang="en-US" dirty="0"/>
              <a:t>: the Council will also elect a civic head that will represent them at events. This person is a Lord Provost or Provost.</a:t>
            </a:r>
          </a:p>
        </p:txBody>
      </p:sp>
      <p:sp>
        <p:nvSpPr>
          <p:cNvPr id="11" name="TextBox 10">
            <a:extLst>
              <a:ext uri="{FF2B5EF4-FFF2-40B4-BE49-F238E27FC236}">
                <a16:creationId xmlns:a16="http://schemas.microsoft.com/office/drawing/2014/main" id="{3A81B045-6FC4-412E-9CFC-6747A351195A}"/>
              </a:ext>
            </a:extLst>
          </p:cNvPr>
          <p:cNvSpPr txBox="1"/>
          <p:nvPr/>
        </p:nvSpPr>
        <p:spPr>
          <a:xfrm>
            <a:off x="6735780" y="1347898"/>
            <a:ext cx="4920761" cy="3970318"/>
          </a:xfrm>
          <a:prstGeom prst="rect">
            <a:avLst/>
          </a:prstGeom>
          <a:noFill/>
        </p:spPr>
        <p:txBody>
          <a:bodyPr wrap="square" rtlCol="0">
            <a:spAutoFit/>
          </a:bodyPr>
          <a:lstStyle/>
          <a:p>
            <a:r>
              <a:rPr lang="en-GB" b="1" dirty="0"/>
              <a:t>Non Elected Members</a:t>
            </a:r>
          </a:p>
          <a:p>
            <a:endParaRPr lang="en-GB" b="1" dirty="0"/>
          </a:p>
          <a:p>
            <a:r>
              <a:rPr lang="en-US" b="1" dirty="0"/>
              <a:t>Chief Executive: </a:t>
            </a:r>
            <a:r>
              <a:rPr lang="en-US" dirty="0"/>
              <a:t>the Chief Executive is normally the head of paid staff and is employed by the Council.</a:t>
            </a:r>
          </a:p>
          <a:p>
            <a:endParaRPr lang="en-US" dirty="0"/>
          </a:p>
          <a:p>
            <a:r>
              <a:rPr lang="en-US" b="1" dirty="0"/>
              <a:t>Officers: </a:t>
            </a:r>
            <a:r>
              <a:rPr lang="en-US" dirty="0"/>
              <a:t>officers are employed by the Council to carry out its functions.</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9929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p:cNvSpPr txBox="1"/>
          <p:nvPr/>
        </p:nvSpPr>
        <p:spPr>
          <a:xfrm>
            <a:off x="351693" y="355600"/>
            <a:ext cx="5287506" cy="572273"/>
          </a:xfrm>
          <a:prstGeom prst="rect">
            <a:avLst/>
          </a:prstGeom>
        </p:spPr>
        <p:txBody>
          <a:bodyPr wrap="square" lIns="0" tIns="0" rIns="0" bIns="0" rtlCol="0" anchor="t">
            <a:spAutoFit/>
          </a:bodyPr>
          <a:lstStyle/>
          <a:p>
            <a:pPr algn="ctr">
              <a:lnSpc>
                <a:spcPts val="5120"/>
              </a:lnSpc>
            </a:pPr>
            <a:r>
              <a:rPr lang="en-GB" sz="2800" spc="43" dirty="0">
                <a:solidFill>
                  <a:srgbClr val="7030A0"/>
                </a:solidFill>
                <a:latin typeface="Glacial Indifference"/>
              </a:rPr>
              <a:t>Funding</a:t>
            </a:r>
          </a:p>
        </p:txBody>
      </p:sp>
      <p:sp>
        <p:nvSpPr>
          <p:cNvPr id="10" name="AutoShape 2">
            <a:extLst>
              <a:ext uri="{FF2B5EF4-FFF2-40B4-BE49-F238E27FC236}">
                <a16:creationId xmlns:a16="http://schemas.microsoft.com/office/drawing/2014/main" id="{98F8B6AC-D632-5347-B730-7590DA9B54DE}"/>
              </a:ext>
            </a:extLst>
          </p:cNvPr>
          <p:cNvSpPr/>
          <p:nvPr/>
        </p:nvSpPr>
        <p:spPr>
          <a:xfrm>
            <a:off x="5892800" y="355600"/>
            <a:ext cx="101600" cy="5984217"/>
          </a:xfrm>
          <a:prstGeom prst="rect">
            <a:avLst/>
          </a:prstGeom>
          <a:solidFill>
            <a:srgbClr val="5E0478">
              <a:alpha val="74901"/>
            </a:srgbClr>
          </a:solidFill>
        </p:spPr>
      </p:sp>
      <p:sp>
        <p:nvSpPr>
          <p:cNvPr id="9" name="TextBox 8">
            <a:extLst>
              <a:ext uri="{FF2B5EF4-FFF2-40B4-BE49-F238E27FC236}">
                <a16:creationId xmlns:a16="http://schemas.microsoft.com/office/drawing/2014/main" id="{6EF3A3E6-7153-4D25-8D58-B084936969F9}"/>
              </a:ext>
            </a:extLst>
          </p:cNvPr>
          <p:cNvSpPr txBox="1"/>
          <p:nvPr/>
        </p:nvSpPr>
        <p:spPr>
          <a:xfrm>
            <a:off x="6433751" y="1153297"/>
            <a:ext cx="5222790" cy="646331"/>
          </a:xfrm>
          <a:prstGeom prst="rect">
            <a:avLst/>
          </a:prstGeom>
          <a:noFill/>
        </p:spPr>
        <p:txBody>
          <a:bodyPr wrap="square" rtlCol="0">
            <a:spAutoFit/>
          </a:bodyPr>
          <a:lstStyle/>
          <a:p>
            <a:endParaRPr lang="en-GB" dirty="0"/>
          </a:p>
          <a:p>
            <a:endParaRPr lang="en-US" dirty="0"/>
          </a:p>
        </p:txBody>
      </p:sp>
      <p:sp>
        <p:nvSpPr>
          <p:cNvPr id="3" name="TextBox 2">
            <a:extLst>
              <a:ext uri="{FF2B5EF4-FFF2-40B4-BE49-F238E27FC236}">
                <a16:creationId xmlns:a16="http://schemas.microsoft.com/office/drawing/2014/main" id="{04680086-B37D-4FA1-9747-577AEBE16493}"/>
              </a:ext>
            </a:extLst>
          </p:cNvPr>
          <p:cNvSpPr txBox="1"/>
          <p:nvPr/>
        </p:nvSpPr>
        <p:spPr>
          <a:xfrm>
            <a:off x="848010" y="1347898"/>
            <a:ext cx="4917990" cy="3693319"/>
          </a:xfrm>
          <a:prstGeom prst="rect">
            <a:avLst/>
          </a:prstGeom>
          <a:noFill/>
        </p:spPr>
        <p:txBody>
          <a:bodyPr wrap="square" rtlCol="0">
            <a:spAutoFit/>
          </a:bodyPr>
          <a:lstStyle/>
          <a:p>
            <a:endParaRPr lang="en-GB" dirty="0"/>
          </a:p>
          <a:p>
            <a:pPr marL="285750" indent="-285750">
              <a:buFontTx/>
              <a:buChar char="-"/>
            </a:pPr>
            <a:r>
              <a:rPr lang="en-GB" dirty="0"/>
              <a:t>Local Authorities receive funding from Scottish Government. </a:t>
            </a:r>
          </a:p>
          <a:p>
            <a:endParaRPr lang="en-GB" dirty="0"/>
          </a:p>
          <a:p>
            <a:pPr marL="285750" indent="-285750">
              <a:buFontTx/>
              <a:buChar char="-"/>
            </a:pPr>
            <a:r>
              <a:rPr lang="en-GB" dirty="0"/>
              <a:t>They generate their own income through Council Tax and other agreed taxes.</a:t>
            </a:r>
          </a:p>
          <a:p>
            <a:pPr marL="285750" indent="-285750">
              <a:buFontTx/>
              <a:buChar char="-"/>
            </a:pPr>
            <a:endParaRPr lang="en-GB" dirty="0"/>
          </a:p>
          <a:p>
            <a:pPr marL="285750" indent="-285750">
              <a:buFontTx/>
              <a:buChar char="-"/>
            </a:pPr>
            <a:r>
              <a:rPr lang="en-GB" dirty="0"/>
              <a:t>Councils may generate income by charging for some local services.</a:t>
            </a:r>
          </a:p>
          <a:p>
            <a:endParaRPr lang="en-GB" dirty="0"/>
          </a:p>
          <a:p>
            <a:pPr marL="285750" indent="-285750">
              <a:buFontTx/>
              <a:buChar char="-"/>
            </a:pPr>
            <a:r>
              <a:rPr lang="en-GB" dirty="0"/>
              <a:t>This funding is used to fund all Council services and staff.</a:t>
            </a:r>
          </a:p>
          <a:p>
            <a:endParaRPr lang="en-GB" dirty="0"/>
          </a:p>
        </p:txBody>
      </p:sp>
      <p:sp>
        <p:nvSpPr>
          <p:cNvPr id="11" name="TextBox 10">
            <a:extLst>
              <a:ext uri="{FF2B5EF4-FFF2-40B4-BE49-F238E27FC236}">
                <a16:creationId xmlns:a16="http://schemas.microsoft.com/office/drawing/2014/main" id="{3A81B045-6FC4-412E-9CFC-6747A351195A}"/>
              </a:ext>
            </a:extLst>
          </p:cNvPr>
          <p:cNvSpPr txBox="1"/>
          <p:nvPr/>
        </p:nvSpPr>
        <p:spPr>
          <a:xfrm>
            <a:off x="7175131" y="1536283"/>
            <a:ext cx="4920761" cy="3227935"/>
          </a:xfrm>
          <a:prstGeom prst="rect">
            <a:avLst/>
          </a:prstGeom>
          <a:noFill/>
        </p:spPr>
        <p:txBody>
          <a:bodyPr wrap="square" rtlCol="0">
            <a:spAutoFit/>
          </a:bodyPr>
          <a:lstStyle/>
          <a:p>
            <a:r>
              <a:rPr lang="en-GB" dirty="0"/>
              <a:t>Together Councils had £15.2bn total income in 2016/17  (£2bn local tax revenue)  </a:t>
            </a:r>
          </a:p>
          <a:p>
            <a:endParaRPr lang="en-GB" dirty="0"/>
          </a:p>
          <a:p>
            <a:pPr>
              <a:lnSpc>
                <a:spcPct val="120000"/>
              </a:lnSpc>
            </a:pPr>
            <a:r>
              <a:rPr lang="en-GB" dirty="0"/>
              <a:t>Across Scotland, Local Authorities impact in every community:</a:t>
            </a:r>
          </a:p>
          <a:p>
            <a:pPr lvl="1">
              <a:lnSpc>
                <a:spcPct val="120000"/>
              </a:lnSpc>
            </a:pPr>
            <a:r>
              <a:rPr lang="en-GB" dirty="0"/>
              <a:t>244,000 staff – 10% of working population </a:t>
            </a:r>
          </a:p>
          <a:p>
            <a:pPr lvl="1">
              <a:lnSpc>
                <a:spcPct val="120000"/>
              </a:lnSpc>
            </a:pPr>
            <a:r>
              <a:rPr lang="en-GB" dirty="0"/>
              <a:t>£6.3bn annual procurement</a:t>
            </a:r>
          </a:p>
          <a:p>
            <a:pPr lvl="1">
              <a:lnSpc>
                <a:spcPct val="120000"/>
              </a:lnSpc>
            </a:pPr>
            <a:r>
              <a:rPr lang="en-GB" dirty="0"/>
              <a:t>£250m annual investment in local economic growth</a:t>
            </a:r>
          </a:p>
          <a:p>
            <a:pPr lvl="1">
              <a:lnSpc>
                <a:spcPct val="120000"/>
              </a:lnSpc>
            </a:pPr>
            <a:r>
              <a:rPr lang="en-GB" dirty="0"/>
              <a:t>£787m Capital Budget</a:t>
            </a:r>
          </a:p>
        </p:txBody>
      </p:sp>
      <p:pic>
        <p:nvPicPr>
          <p:cNvPr id="5" name="Picture 4" descr="A close up of a logo&#10;&#10;Description automatically generated">
            <a:extLst>
              <a:ext uri="{FF2B5EF4-FFF2-40B4-BE49-F238E27FC236}">
                <a16:creationId xmlns:a16="http://schemas.microsoft.com/office/drawing/2014/main" id="{8B660FB8-AD51-40C4-8439-CBC92EE9D3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07229" y="4892692"/>
            <a:ext cx="1646220" cy="1646220"/>
          </a:xfrm>
          <a:prstGeom prst="rect">
            <a:avLst/>
          </a:prstGeom>
        </p:spPr>
      </p:pic>
    </p:spTree>
    <p:extLst>
      <p:ext uri="{BB962C8B-B14F-4D97-AF65-F5344CB8AC3E}">
        <p14:creationId xmlns:p14="http://schemas.microsoft.com/office/powerpoint/2010/main" val="3294925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p:cNvSpPr txBox="1"/>
          <p:nvPr/>
        </p:nvSpPr>
        <p:spPr>
          <a:xfrm>
            <a:off x="342901" y="404242"/>
            <a:ext cx="5287506" cy="572273"/>
          </a:xfrm>
          <a:prstGeom prst="rect">
            <a:avLst/>
          </a:prstGeom>
        </p:spPr>
        <p:txBody>
          <a:bodyPr wrap="square" lIns="0" tIns="0" rIns="0" bIns="0" rtlCol="0" anchor="t">
            <a:spAutoFit/>
          </a:bodyPr>
          <a:lstStyle/>
          <a:p>
            <a:pPr algn="ctr">
              <a:lnSpc>
                <a:spcPts val="5120"/>
              </a:lnSpc>
            </a:pPr>
            <a:r>
              <a:rPr lang="en-GB" sz="2800" spc="43" dirty="0">
                <a:solidFill>
                  <a:srgbClr val="7030A0"/>
                </a:solidFill>
                <a:latin typeface="Glacial Indifference"/>
              </a:rPr>
              <a:t>Decision Making</a:t>
            </a:r>
          </a:p>
        </p:txBody>
      </p:sp>
      <p:sp>
        <p:nvSpPr>
          <p:cNvPr id="10" name="AutoShape 2">
            <a:extLst>
              <a:ext uri="{FF2B5EF4-FFF2-40B4-BE49-F238E27FC236}">
                <a16:creationId xmlns:a16="http://schemas.microsoft.com/office/drawing/2014/main" id="{98F8B6AC-D632-5347-B730-7590DA9B54DE}"/>
              </a:ext>
            </a:extLst>
          </p:cNvPr>
          <p:cNvSpPr/>
          <p:nvPr/>
        </p:nvSpPr>
        <p:spPr>
          <a:xfrm>
            <a:off x="5892800" y="355600"/>
            <a:ext cx="101600" cy="5984217"/>
          </a:xfrm>
          <a:prstGeom prst="rect">
            <a:avLst/>
          </a:prstGeom>
          <a:solidFill>
            <a:srgbClr val="5E0478">
              <a:alpha val="74901"/>
            </a:srgbClr>
          </a:solidFill>
        </p:spPr>
      </p:sp>
      <p:sp>
        <p:nvSpPr>
          <p:cNvPr id="9" name="TextBox 8">
            <a:extLst>
              <a:ext uri="{FF2B5EF4-FFF2-40B4-BE49-F238E27FC236}">
                <a16:creationId xmlns:a16="http://schemas.microsoft.com/office/drawing/2014/main" id="{6EF3A3E6-7153-4D25-8D58-B084936969F9}"/>
              </a:ext>
            </a:extLst>
          </p:cNvPr>
          <p:cNvSpPr txBox="1"/>
          <p:nvPr/>
        </p:nvSpPr>
        <p:spPr>
          <a:xfrm>
            <a:off x="6433751" y="1153297"/>
            <a:ext cx="5222790" cy="646331"/>
          </a:xfrm>
          <a:prstGeom prst="rect">
            <a:avLst/>
          </a:prstGeom>
          <a:noFill/>
        </p:spPr>
        <p:txBody>
          <a:bodyPr wrap="square" rtlCol="0">
            <a:spAutoFit/>
          </a:bodyPr>
          <a:lstStyle/>
          <a:p>
            <a:endParaRPr lang="en-GB" dirty="0"/>
          </a:p>
          <a:p>
            <a:endParaRPr lang="en-US" dirty="0"/>
          </a:p>
        </p:txBody>
      </p:sp>
      <p:sp>
        <p:nvSpPr>
          <p:cNvPr id="11" name="TextBox 10">
            <a:extLst>
              <a:ext uri="{FF2B5EF4-FFF2-40B4-BE49-F238E27FC236}">
                <a16:creationId xmlns:a16="http://schemas.microsoft.com/office/drawing/2014/main" id="{3A81B045-6FC4-412E-9CFC-6747A351195A}"/>
              </a:ext>
            </a:extLst>
          </p:cNvPr>
          <p:cNvSpPr txBox="1"/>
          <p:nvPr/>
        </p:nvSpPr>
        <p:spPr>
          <a:xfrm>
            <a:off x="6735780" y="1347898"/>
            <a:ext cx="4920761" cy="4247317"/>
          </a:xfrm>
          <a:prstGeom prst="rect">
            <a:avLst/>
          </a:prstGeom>
          <a:noFill/>
        </p:spPr>
        <p:txBody>
          <a:bodyPr wrap="square" rtlCol="0">
            <a:spAutoFit/>
          </a:bodyPr>
          <a:lstStyle/>
          <a:p>
            <a:r>
              <a:rPr lang="en-US" b="1" dirty="0"/>
              <a:t>Full Council Meetings</a:t>
            </a:r>
          </a:p>
          <a:p>
            <a:endParaRPr lang="en-US" dirty="0"/>
          </a:p>
          <a:p>
            <a:r>
              <a:rPr lang="en-US" dirty="0"/>
              <a:t>At full Council meetings Councillors meet to debate key issues and take decisions on behalf of their communities. Setting the annual Council Budget and  the rate of Council Tax are always decided by full Council.</a:t>
            </a:r>
          </a:p>
          <a:p>
            <a:endParaRPr lang="en-US" dirty="0"/>
          </a:p>
          <a:p>
            <a:r>
              <a:rPr lang="en-US" b="1" dirty="0"/>
              <a:t>Committee</a:t>
            </a:r>
          </a:p>
          <a:p>
            <a:r>
              <a:rPr lang="en-US" dirty="0"/>
              <a:t>The Council might decide that decisions on other issues can be taken by committees or sub committees, for example decisions on youth services or the environment.</a:t>
            </a:r>
          </a:p>
          <a:p>
            <a:endParaRPr lang="en-US" dirty="0"/>
          </a:p>
          <a:p>
            <a:endParaRPr lang="en-US" dirty="0"/>
          </a:p>
        </p:txBody>
      </p:sp>
      <p:pic>
        <p:nvPicPr>
          <p:cNvPr id="12" name="8FE73014-C05A-4529-88FD-5F6051FF13C1" descr="Image">
            <a:extLst>
              <a:ext uri="{FF2B5EF4-FFF2-40B4-BE49-F238E27FC236}">
                <a16:creationId xmlns:a16="http://schemas.microsoft.com/office/drawing/2014/main" id="{1F60FE03-1AF3-4712-A786-CF92A5838B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242" r="13393" b="-1"/>
          <a:stretch/>
        </p:blipFill>
        <p:spPr bwMode="auto">
          <a:xfrm>
            <a:off x="732038" y="2494018"/>
            <a:ext cx="2125462" cy="179146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descr="A group of people in a room&#10;&#10;Description generated with very high confidence">
            <a:extLst>
              <a:ext uri="{FF2B5EF4-FFF2-40B4-BE49-F238E27FC236}">
                <a16:creationId xmlns:a16="http://schemas.microsoft.com/office/drawing/2014/main" id="{BEC6105C-B4CA-4D2B-8216-82AE40A3A1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1637539"/>
            <a:ext cx="2627941" cy="3504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5194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p:cNvSpPr txBox="1"/>
          <p:nvPr/>
        </p:nvSpPr>
        <p:spPr>
          <a:xfrm>
            <a:off x="721208" y="319088"/>
            <a:ext cx="6212991" cy="585288"/>
          </a:xfrm>
          <a:prstGeom prst="rect">
            <a:avLst/>
          </a:prstGeom>
        </p:spPr>
        <p:txBody>
          <a:bodyPr wrap="square" lIns="0" tIns="0" rIns="0" bIns="0" rtlCol="0" anchor="t">
            <a:spAutoFit/>
          </a:bodyPr>
          <a:lstStyle/>
          <a:p>
            <a:pPr algn="ctr">
              <a:lnSpc>
                <a:spcPts val="5120"/>
              </a:lnSpc>
            </a:pPr>
            <a:r>
              <a:rPr lang="en-GB" sz="2800" spc="43" dirty="0">
                <a:solidFill>
                  <a:srgbClr val="7030A0"/>
                </a:solidFill>
                <a:latin typeface="Glacial Indifference"/>
              </a:rPr>
              <a:t>Why is Local Government Important?</a:t>
            </a:r>
          </a:p>
        </p:txBody>
      </p:sp>
      <p:sp>
        <p:nvSpPr>
          <p:cNvPr id="9" name="TextBox 8">
            <a:extLst>
              <a:ext uri="{FF2B5EF4-FFF2-40B4-BE49-F238E27FC236}">
                <a16:creationId xmlns:a16="http://schemas.microsoft.com/office/drawing/2014/main" id="{6EF3A3E6-7153-4D25-8D58-B084936969F9}"/>
              </a:ext>
            </a:extLst>
          </p:cNvPr>
          <p:cNvSpPr txBox="1"/>
          <p:nvPr/>
        </p:nvSpPr>
        <p:spPr>
          <a:xfrm>
            <a:off x="6433751" y="1153297"/>
            <a:ext cx="5222790" cy="646331"/>
          </a:xfrm>
          <a:prstGeom prst="rect">
            <a:avLst/>
          </a:prstGeom>
          <a:noFill/>
        </p:spPr>
        <p:txBody>
          <a:bodyPr wrap="square" rtlCol="0">
            <a:spAutoFit/>
          </a:bodyPr>
          <a:lstStyle/>
          <a:p>
            <a:endParaRPr lang="en-GB" dirty="0"/>
          </a:p>
          <a:p>
            <a:endParaRPr lang="en-US" dirty="0"/>
          </a:p>
        </p:txBody>
      </p:sp>
      <p:sp>
        <p:nvSpPr>
          <p:cNvPr id="12" name="Content Placeholder 2">
            <a:extLst>
              <a:ext uri="{FF2B5EF4-FFF2-40B4-BE49-F238E27FC236}">
                <a16:creationId xmlns:a16="http://schemas.microsoft.com/office/drawing/2014/main" id="{D8FC08DD-B6DD-4636-99E9-E7578ECB0B41}"/>
              </a:ext>
            </a:extLst>
          </p:cNvPr>
          <p:cNvSpPr txBox="1">
            <a:spLocks/>
          </p:cNvSpPr>
          <p:nvPr/>
        </p:nvSpPr>
        <p:spPr>
          <a:xfrm>
            <a:off x="721208" y="1665437"/>
            <a:ext cx="10583174" cy="3663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2000" dirty="0"/>
              <a:t>Councils  put communities and their people first in the design of local services</a:t>
            </a:r>
          </a:p>
          <a:p>
            <a:endParaRPr lang="en-GB" altLang="en-US" sz="2000" dirty="0"/>
          </a:p>
          <a:p>
            <a:r>
              <a:rPr lang="en-GB" altLang="en-US" sz="2000" dirty="0"/>
              <a:t>They provides  community leadership</a:t>
            </a:r>
          </a:p>
          <a:p>
            <a:pPr marL="0" indent="0">
              <a:buNone/>
            </a:pPr>
            <a:endParaRPr lang="en-GB" altLang="en-US" sz="2000" dirty="0"/>
          </a:p>
          <a:p>
            <a:r>
              <a:rPr lang="en-GB" altLang="en-US" sz="2000" dirty="0"/>
              <a:t>They deliver the vast majority of public services in local areas, impacting the lives of everyone.</a:t>
            </a:r>
          </a:p>
          <a:p>
            <a:endParaRPr lang="en-GB" altLang="en-US" sz="2000" dirty="0"/>
          </a:p>
          <a:p>
            <a:r>
              <a:rPr lang="en-GB" altLang="en-US" sz="2000" dirty="0"/>
              <a:t>How does your Council work for you? </a:t>
            </a:r>
          </a:p>
        </p:txBody>
      </p:sp>
    </p:spTree>
    <p:extLst>
      <p:ext uri="{BB962C8B-B14F-4D97-AF65-F5344CB8AC3E}">
        <p14:creationId xmlns:p14="http://schemas.microsoft.com/office/powerpoint/2010/main" val="2206807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Document_x0020_TYpe xmlns="DC1B2DFB-4066-48D2-9C62-ADFF6D5B2B21">General Document</Document_x0020_TYpe>
    <Owner xmlns="DC1B2DFB-4066-48D2-9C62-ADFF6D5B2B21" xsi:nil="true"/>
    <_ip_UnifiedCompliancePolicyProperties xmlns="http://schemas.microsoft.com/sharepoint/v3" xsi:nil="true"/>
    <SharedWithUsers xmlns="ed5a4896-2da6-4469-a7e1-3f6eab57a1f0">
      <UserInfo>
        <DisplayName>James Fowlie</DisplayName>
        <AccountId>40</AccountId>
        <AccountType/>
      </UserInfo>
      <UserInfo>
        <DisplayName>Angus Watt</DisplayName>
        <AccountId>329</AccountId>
        <AccountType/>
      </UserInfo>
      <UserInfo>
        <DisplayName>Tom Clive</DisplayName>
        <AccountId>53</AccountId>
        <AccountType/>
      </UserInfo>
      <UserInfo>
        <DisplayName>Sally Loudon</DisplayName>
        <AccountId>160</AccountId>
        <AccountType/>
      </UserInfo>
      <UserInfo>
        <DisplayName>Jane O'Donnell</DisplayName>
        <AccountId>93</AccountId>
        <AccountType/>
      </UserInfo>
      <UserInfo>
        <DisplayName>Vicki Bibby</DisplayName>
        <AccountId>70</AccountId>
        <AccountType/>
      </UserInfo>
      <UserInfo>
        <DisplayName>Vivienne Shaw</DisplayName>
        <AccountId>2866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0D5AC0D237EDA42A1B0961F8A3A3FAD" ma:contentTypeVersion="" ma:contentTypeDescription="Create a new document." ma:contentTypeScope="" ma:versionID="e136d033bf19a512342b871cb4709b45">
  <xsd:schema xmlns:xsd="http://www.w3.org/2001/XMLSchema" xmlns:xs="http://www.w3.org/2001/XMLSchema" xmlns:p="http://schemas.microsoft.com/office/2006/metadata/properties" xmlns:ns1="http://schemas.microsoft.com/sharepoint/v3" xmlns:ns2="DC1B2DFB-4066-48D2-9C62-ADFF6D5B2B21" xmlns:ns3="ed5a4896-2da6-4469-a7e1-3f6eab57a1f0" xmlns:ns4="dc1b2dfb-4066-48d2-9c62-adff6d5b2b21" targetNamespace="http://schemas.microsoft.com/office/2006/metadata/properties" ma:root="true" ma:fieldsID="c0c19516f021cf941c0a329ae73e93ef" ns1:_="" ns2:_="" ns3:_="" ns4:_="">
    <xsd:import namespace="http://schemas.microsoft.com/sharepoint/v3"/>
    <xsd:import namespace="DC1B2DFB-4066-48D2-9C62-ADFF6D5B2B21"/>
    <xsd:import namespace="ed5a4896-2da6-4469-a7e1-3f6eab57a1f0"/>
    <xsd:import namespace="dc1b2dfb-4066-48d2-9c62-adff6d5b2b21"/>
    <xsd:element name="properties">
      <xsd:complexType>
        <xsd:sequence>
          <xsd:element name="documentManagement">
            <xsd:complexType>
              <xsd:all>
                <xsd:element ref="ns2:Owner" minOccurs="0"/>
                <xsd:element ref="ns2:Document_x0020_TYpe"/>
                <xsd:element ref="ns3:SharedWithUsers" minOccurs="0"/>
                <xsd:element ref="ns3:SharingHintHash" minOccurs="0"/>
                <xsd:element ref="ns3:SharedWithDetails"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Location" minOccurs="0"/>
                <xsd:element ref="ns1:_ip_UnifiedCompliancePolicyProperties" minOccurs="0"/>
                <xsd:element ref="ns1:_ip_UnifiedCompliancePolicyUIAction"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1B2DFB-4066-48D2-9C62-ADFF6D5B2B21" elementFormDefault="qualified">
    <xsd:import namespace="http://schemas.microsoft.com/office/2006/documentManagement/types"/>
    <xsd:import namespace="http://schemas.microsoft.com/office/infopath/2007/PartnerControls"/>
    <xsd:element name="Owner" ma:index="8" nillable="true" ma:displayName="Owner" ma:internalName="Owner">
      <xsd:simpleType>
        <xsd:restriction base="dms:Text">
          <xsd:maxLength value="255"/>
        </xsd:restriction>
      </xsd:simpleType>
    </xsd:element>
    <xsd:element name="Document_x0020_TYpe" ma:index="9" ma:displayName="Document Type" ma:default="General Document" ma:format="Dropdown" ma:internalName="Document_x0020_TYpe">
      <xsd:simpleType>
        <xsd:union memberTypes="dms:Text">
          <xsd:simpleType>
            <xsd:restriction base="dms:Choice">
              <xsd:enumeration value="Agenda"/>
              <xsd:enumeration value="Appendix"/>
              <xsd:enumeration value="Briefing"/>
              <xsd:enumeration value="Business Planning"/>
              <xsd:enumeration value="Feedback"/>
              <xsd:enumeration value="Form"/>
              <xsd:enumeration value="General Document"/>
              <xsd:enumeration value="Letter"/>
              <xsd:enumeration value="Meeting Note"/>
              <xsd:enumeration value="Meeting Papers"/>
              <xsd:enumeration value="Message Sent"/>
              <xsd:enumeration value="Message Received"/>
              <xsd:enumeration value="Minutes"/>
              <xsd:enumeration value="News Release"/>
              <xsd:enumeration value="Presentation"/>
              <xsd:enumeration value="Proposal"/>
              <xsd:enumeration value="Report"/>
              <xsd:enumeration value="Response"/>
              <xsd:enumeration value="Speech"/>
              <xsd:enumeration value="Spreadsheet Information"/>
              <xsd:enumeration value="Spreadsheet Analysis"/>
              <xsd:enumeration value="Submission/Bi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ed5a4896-2da6-4469-a7e1-3f6eab57a1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1" nillable="true" ma:displayName="Sharing Hint Hash" ma:internalName="SharingHintHash" ma:readOnly="true">
      <xsd:simpleType>
        <xsd:restriction base="dms:Text"/>
      </xsd:simple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c1b2dfb-4066-48d2-9c62-adff6d5b2b21"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MediaServiceAutoTags" ma:internalName="MediaServiceAutoTags" ma:readOnly="true">
      <xsd:simpleType>
        <xsd:restriction base="dms:Text"/>
      </xsd:simpleType>
    </xsd:element>
    <xsd:element name="MediaServiceLocation" ma:index="19" nillable="true" ma:displayName="MediaServiceLocation" ma:internalName="MediaServiceLocation"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BA6CD5B8-ECE7-416C-9E57-CB68016C06DF}">
  <ds:schemaRefs>
    <ds:schemaRef ds:uri="http://schemas.microsoft.com/sharepoint/v3/contenttype/forms"/>
  </ds:schemaRefs>
</ds:datastoreItem>
</file>

<file path=customXml/itemProps2.xml><?xml version="1.0" encoding="utf-8"?>
<ds:datastoreItem xmlns:ds="http://schemas.openxmlformats.org/officeDocument/2006/customXml" ds:itemID="{461FF619-37A7-4DC2-BDD5-68BC642F00F3}">
  <ds:schemaRefs>
    <ds:schemaRef ds:uri="http://schemas.microsoft.com/sharepoint/v3"/>
    <ds:schemaRef ds:uri="http://purl.org/dc/elements/1.1/"/>
    <ds:schemaRef ds:uri="http://schemas.microsoft.com/office/2006/documentManagement/types"/>
    <ds:schemaRef ds:uri="http://purl.org/dc/terms/"/>
    <ds:schemaRef ds:uri="DC1B2DFB-4066-48D2-9C62-ADFF6D5B2B21"/>
    <ds:schemaRef ds:uri="http://schemas.microsoft.com/office/2006/metadata/properties"/>
    <ds:schemaRef ds:uri="http://www.w3.org/XML/1998/namespace"/>
    <ds:schemaRef ds:uri="http://purl.org/dc/dcmitype/"/>
    <ds:schemaRef ds:uri="http://schemas.microsoft.com/office/infopath/2007/PartnerControls"/>
    <ds:schemaRef ds:uri="http://schemas.openxmlformats.org/package/2006/metadata/core-properties"/>
    <ds:schemaRef ds:uri="dc1b2dfb-4066-48d2-9c62-adff6d5b2b21"/>
    <ds:schemaRef ds:uri="ed5a4896-2da6-4469-a7e1-3f6eab57a1f0"/>
  </ds:schemaRefs>
</ds:datastoreItem>
</file>

<file path=customXml/itemProps3.xml><?xml version="1.0" encoding="utf-8"?>
<ds:datastoreItem xmlns:ds="http://schemas.openxmlformats.org/officeDocument/2006/customXml" ds:itemID="{FAAA204D-C8F3-4CCA-B6A6-D29898ABBE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C1B2DFB-4066-48D2-9C62-ADFF6D5B2B21"/>
    <ds:schemaRef ds:uri="ed5a4896-2da6-4469-a7e1-3f6eab57a1f0"/>
    <ds:schemaRef ds:uri="dc1b2dfb-4066-48d2-9c62-adff6d5b2b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3D9AEA1-9526-450C-ABE3-F1E69E8C1515}">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otalTime>18</TotalTime>
  <Words>668</Words>
  <Application>Microsoft Office PowerPoint</Application>
  <PresentationFormat>Widescreen</PresentationFormat>
  <Paragraphs>79</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Glacial Indifference</vt:lpstr>
      <vt:lpstr>Raleway</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Axon</dc:creator>
  <cp:lastModifiedBy>Hannah Axon</cp:lastModifiedBy>
  <cp:revision>28</cp:revision>
  <cp:lastPrinted>2019-12-06T12:51:00Z</cp:lastPrinted>
  <dcterms:created xsi:type="dcterms:W3CDTF">2019-12-05T14:35:31Z</dcterms:created>
  <dcterms:modified xsi:type="dcterms:W3CDTF">2020-03-02T14:07:55Z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0x01010030D5AC0D237EDA42A1B0961F8A3A3FAD</vt:lpwstr>
  </property>
</Properties>
</file>