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46" r:id="rId5"/>
  </p:sldMasterIdLst>
  <p:notesMasterIdLst>
    <p:notesMasterId r:id="rId16"/>
  </p:notesMasterIdLst>
  <p:sldIdLst>
    <p:sldId id="424" r:id="rId6"/>
    <p:sldId id="427" r:id="rId7"/>
    <p:sldId id="423" r:id="rId8"/>
    <p:sldId id="257" r:id="rId9"/>
    <p:sldId id="274" r:id="rId10"/>
    <p:sldId id="420" r:id="rId11"/>
    <p:sldId id="421" r:id="rId12"/>
    <p:sldId id="422" r:id="rId13"/>
    <p:sldId id="285" r:id="rId14"/>
    <p:sldId id="425" r:id="rId15"/>
  </p:sldIdLst>
  <p:sldSz cx="12190413" cy="6859588"/>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544216" algn="l" rtl="0" eaLnBrk="0" fontAlgn="base" hangingPunct="0">
      <a:spcBef>
        <a:spcPct val="0"/>
      </a:spcBef>
      <a:spcAft>
        <a:spcPct val="0"/>
      </a:spcAft>
      <a:defRPr kern="1200">
        <a:solidFill>
          <a:schemeClr val="tx1"/>
        </a:solidFill>
        <a:latin typeface="Arial" charset="0"/>
        <a:ea typeface="+mn-ea"/>
        <a:cs typeface="Arial" charset="0"/>
      </a:defRPr>
    </a:lvl2pPr>
    <a:lvl3pPr marL="1088433" algn="l" rtl="0" eaLnBrk="0" fontAlgn="base" hangingPunct="0">
      <a:spcBef>
        <a:spcPct val="0"/>
      </a:spcBef>
      <a:spcAft>
        <a:spcPct val="0"/>
      </a:spcAft>
      <a:defRPr kern="1200">
        <a:solidFill>
          <a:schemeClr val="tx1"/>
        </a:solidFill>
        <a:latin typeface="Arial" charset="0"/>
        <a:ea typeface="+mn-ea"/>
        <a:cs typeface="Arial" charset="0"/>
      </a:defRPr>
    </a:lvl3pPr>
    <a:lvl4pPr marL="1632649" algn="l" rtl="0" eaLnBrk="0" fontAlgn="base" hangingPunct="0">
      <a:spcBef>
        <a:spcPct val="0"/>
      </a:spcBef>
      <a:spcAft>
        <a:spcPct val="0"/>
      </a:spcAft>
      <a:defRPr kern="1200">
        <a:solidFill>
          <a:schemeClr val="tx1"/>
        </a:solidFill>
        <a:latin typeface="Arial" charset="0"/>
        <a:ea typeface="+mn-ea"/>
        <a:cs typeface="Arial" charset="0"/>
      </a:defRPr>
    </a:lvl4pPr>
    <a:lvl5pPr marL="2176864" algn="l" rtl="0" eaLnBrk="0" fontAlgn="base" hangingPunct="0">
      <a:spcBef>
        <a:spcPct val="0"/>
      </a:spcBef>
      <a:spcAft>
        <a:spcPct val="0"/>
      </a:spcAft>
      <a:defRPr kern="1200">
        <a:solidFill>
          <a:schemeClr val="tx1"/>
        </a:solidFill>
        <a:latin typeface="Arial" charset="0"/>
        <a:ea typeface="+mn-ea"/>
        <a:cs typeface="Arial" charset="0"/>
      </a:defRPr>
    </a:lvl5pPr>
    <a:lvl6pPr marL="2721079" algn="l" defTabSz="1088433" rtl="0" eaLnBrk="1" latinLnBrk="0" hangingPunct="1">
      <a:defRPr kern="1200">
        <a:solidFill>
          <a:schemeClr val="tx1"/>
        </a:solidFill>
        <a:latin typeface="Arial" charset="0"/>
        <a:ea typeface="+mn-ea"/>
        <a:cs typeface="Arial" charset="0"/>
      </a:defRPr>
    </a:lvl6pPr>
    <a:lvl7pPr marL="3265296" algn="l" defTabSz="1088433" rtl="0" eaLnBrk="1" latinLnBrk="0" hangingPunct="1">
      <a:defRPr kern="1200">
        <a:solidFill>
          <a:schemeClr val="tx1"/>
        </a:solidFill>
        <a:latin typeface="Arial" charset="0"/>
        <a:ea typeface="+mn-ea"/>
        <a:cs typeface="Arial" charset="0"/>
      </a:defRPr>
    </a:lvl7pPr>
    <a:lvl8pPr marL="3809512" algn="l" defTabSz="1088433" rtl="0" eaLnBrk="1" latinLnBrk="0" hangingPunct="1">
      <a:defRPr kern="1200">
        <a:solidFill>
          <a:schemeClr val="tx1"/>
        </a:solidFill>
        <a:latin typeface="Arial" charset="0"/>
        <a:ea typeface="+mn-ea"/>
        <a:cs typeface="Arial" charset="0"/>
      </a:defRPr>
    </a:lvl8pPr>
    <a:lvl9pPr marL="4353728" algn="l" defTabSz="1088433"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1E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FE4418-E5A8-4EE8-A007-0261313BCFA6}" v="2" dt="2023-01-19T12:59:50.4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11"/>
    <p:restoredTop sz="94156"/>
  </p:normalViewPr>
  <p:slideViewPr>
    <p:cSldViewPr>
      <p:cViewPr varScale="1">
        <p:scale>
          <a:sx n="62" d="100"/>
          <a:sy n="62" d="100"/>
        </p:scale>
        <p:origin x="976" y="56"/>
      </p:cViewPr>
      <p:guideLst>
        <p:guide orient="horz" pos="2161"/>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vin Henderson" userId="85891efc-2fc0-409b-babe-ff9bc7fb4db3" providerId="ADAL" clId="{76FE4418-E5A8-4EE8-A007-0261313BCFA6}"/>
    <pc:docChg chg="undo custSel addSld delSld modSld sldOrd">
      <pc:chgData name="Gavin Henderson" userId="85891efc-2fc0-409b-babe-ff9bc7fb4db3" providerId="ADAL" clId="{76FE4418-E5A8-4EE8-A007-0261313BCFA6}" dt="2023-01-20T08:39:16.919" v="2460" actId="1076"/>
      <pc:docMkLst>
        <pc:docMk/>
      </pc:docMkLst>
      <pc:sldChg chg="modSp mod">
        <pc:chgData name="Gavin Henderson" userId="85891efc-2fc0-409b-babe-ff9bc7fb4db3" providerId="ADAL" clId="{76FE4418-E5A8-4EE8-A007-0261313BCFA6}" dt="2023-01-19T12:23:54.149" v="1" actId="20577"/>
        <pc:sldMkLst>
          <pc:docMk/>
          <pc:sldMk cId="227756373" sldId="257"/>
        </pc:sldMkLst>
        <pc:spChg chg="mod">
          <ac:chgData name="Gavin Henderson" userId="85891efc-2fc0-409b-babe-ff9bc7fb4db3" providerId="ADAL" clId="{76FE4418-E5A8-4EE8-A007-0261313BCFA6}" dt="2023-01-19T12:23:54.149" v="1" actId="20577"/>
          <ac:spMkLst>
            <pc:docMk/>
            <pc:sldMk cId="227756373" sldId="257"/>
            <ac:spMk id="3" creationId="{00000000-0000-0000-0000-000000000000}"/>
          </ac:spMkLst>
        </pc:spChg>
      </pc:sldChg>
      <pc:sldChg chg="modSp mod">
        <pc:chgData name="Gavin Henderson" userId="85891efc-2fc0-409b-babe-ff9bc7fb4db3" providerId="ADAL" clId="{76FE4418-E5A8-4EE8-A007-0261313BCFA6}" dt="2023-01-19T12:44:52.138" v="2038" actId="5793"/>
        <pc:sldMkLst>
          <pc:docMk/>
          <pc:sldMk cId="3627831748" sldId="274"/>
        </pc:sldMkLst>
        <pc:spChg chg="mod">
          <ac:chgData name="Gavin Henderson" userId="85891efc-2fc0-409b-babe-ff9bc7fb4db3" providerId="ADAL" clId="{76FE4418-E5A8-4EE8-A007-0261313BCFA6}" dt="2023-01-19T12:44:52.138" v="2038" actId="5793"/>
          <ac:spMkLst>
            <pc:docMk/>
            <pc:sldMk cId="3627831748" sldId="274"/>
            <ac:spMk id="9" creationId="{00000000-0000-0000-0000-000000000000}"/>
          </ac:spMkLst>
        </pc:spChg>
      </pc:sldChg>
      <pc:sldChg chg="modSp mod">
        <pc:chgData name="Gavin Henderson" userId="85891efc-2fc0-409b-babe-ff9bc7fb4db3" providerId="ADAL" clId="{76FE4418-E5A8-4EE8-A007-0261313BCFA6}" dt="2023-01-19T12:32:08.232" v="930" actId="1076"/>
        <pc:sldMkLst>
          <pc:docMk/>
          <pc:sldMk cId="3426753456" sldId="420"/>
        </pc:sldMkLst>
        <pc:spChg chg="mod">
          <ac:chgData name="Gavin Henderson" userId="85891efc-2fc0-409b-babe-ff9bc7fb4db3" providerId="ADAL" clId="{76FE4418-E5A8-4EE8-A007-0261313BCFA6}" dt="2023-01-19T12:32:08.232" v="930" actId="1076"/>
          <ac:spMkLst>
            <pc:docMk/>
            <pc:sldMk cId="3426753456" sldId="420"/>
            <ac:spMk id="7" creationId="{00000000-0000-0000-0000-000000000000}"/>
          </ac:spMkLst>
        </pc:spChg>
        <pc:spChg chg="mod">
          <ac:chgData name="Gavin Henderson" userId="85891efc-2fc0-409b-babe-ff9bc7fb4db3" providerId="ADAL" clId="{76FE4418-E5A8-4EE8-A007-0261313BCFA6}" dt="2023-01-19T12:31:15.520" v="925" actId="1076"/>
          <ac:spMkLst>
            <pc:docMk/>
            <pc:sldMk cId="3426753456" sldId="420"/>
            <ac:spMk id="10" creationId="{00000000-0000-0000-0000-000000000000}"/>
          </ac:spMkLst>
        </pc:spChg>
        <pc:spChg chg="mod">
          <ac:chgData name="Gavin Henderson" userId="85891efc-2fc0-409b-babe-ff9bc7fb4db3" providerId="ADAL" clId="{76FE4418-E5A8-4EE8-A007-0261313BCFA6}" dt="2023-01-19T12:31:11.707" v="924" actId="1076"/>
          <ac:spMkLst>
            <pc:docMk/>
            <pc:sldMk cId="3426753456" sldId="420"/>
            <ac:spMk id="11" creationId="{00000000-0000-0000-0000-000000000000}"/>
          </ac:spMkLst>
        </pc:spChg>
      </pc:sldChg>
      <pc:sldChg chg="modSp mod">
        <pc:chgData name="Gavin Henderson" userId="85891efc-2fc0-409b-babe-ff9bc7fb4db3" providerId="ADAL" clId="{76FE4418-E5A8-4EE8-A007-0261313BCFA6}" dt="2023-01-19T12:46:05.191" v="2060" actId="20577"/>
        <pc:sldMkLst>
          <pc:docMk/>
          <pc:sldMk cId="3832962272" sldId="421"/>
        </pc:sldMkLst>
        <pc:spChg chg="mod">
          <ac:chgData name="Gavin Henderson" userId="85891efc-2fc0-409b-babe-ff9bc7fb4db3" providerId="ADAL" clId="{76FE4418-E5A8-4EE8-A007-0261313BCFA6}" dt="2023-01-19T12:46:05.191" v="2060" actId="20577"/>
          <ac:spMkLst>
            <pc:docMk/>
            <pc:sldMk cId="3832962272" sldId="421"/>
            <ac:spMk id="9" creationId="{00000000-0000-0000-0000-000000000000}"/>
          </ac:spMkLst>
        </pc:spChg>
      </pc:sldChg>
      <pc:sldChg chg="modSp mod">
        <pc:chgData name="Gavin Henderson" userId="85891efc-2fc0-409b-babe-ff9bc7fb4db3" providerId="ADAL" clId="{76FE4418-E5A8-4EE8-A007-0261313BCFA6}" dt="2023-01-19T12:32:31.188" v="931" actId="1076"/>
        <pc:sldMkLst>
          <pc:docMk/>
          <pc:sldMk cId="618234962" sldId="422"/>
        </pc:sldMkLst>
        <pc:spChg chg="mod">
          <ac:chgData name="Gavin Henderson" userId="85891efc-2fc0-409b-babe-ff9bc7fb4db3" providerId="ADAL" clId="{76FE4418-E5A8-4EE8-A007-0261313BCFA6}" dt="2023-01-19T12:32:31.188" v="931" actId="1076"/>
          <ac:spMkLst>
            <pc:docMk/>
            <pc:sldMk cId="618234962" sldId="422"/>
            <ac:spMk id="8" creationId="{00000000-0000-0000-0000-000000000000}"/>
          </ac:spMkLst>
        </pc:spChg>
      </pc:sldChg>
      <pc:sldChg chg="modSp mod ord">
        <pc:chgData name="Gavin Henderson" userId="85891efc-2fc0-409b-babe-ff9bc7fb4db3" providerId="ADAL" clId="{76FE4418-E5A8-4EE8-A007-0261313BCFA6}" dt="2023-01-19T12:44:23.397" v="2015" actId="255"/>
        <pc:sldMkLst>
          <pc:docMk/>
          <pc:sldMk cId="1138323501" sldId="423"/>
        </pc:sldMkLst>
        <pc:spChg chg="mod">
          <ac:chgData name="Gavin Henderson" userId="85891efc-2fc0-409b-babe-ff9bc7fb4db3" providerId="ADAL" clId="{76FE4418-E5A8-4EE8-A007-0261313BCFA6}" dt="2023-01-19T12:44:23.397" v="2015" actId="255"/>
          <ac:spMkLst>
            <pc:docMk/>
            <pc:sldMk cId="1138323501" sldId="423"/>
            <ac:spMk id="6" creationId="{00000000-0000-0000-0000-000000000000}"/>
          </ac:spMkLst>
        </pc:spChg>
      </pc:sldChg>
      <pc:sldChg chg="modSp mod">
        <pc:chgData name="Gavin Henderson" userId="85891efc-2fc0-409b-babe-ff9bc7fb4db3" providerId="ADAL" clId="{76FE4418-E5A8-4EE8-A007-0261313BCFA6}" dt="2023-01-19T12:46:31.418" v="2063" actId="14100"/>
        <pc:sldMkLst>
          <pc:docMk/>
          <pc:sldMk cId="551585108" sldId="424"/>
        </pc:sldMkLst>
        <pc:spChg chg="mod">
          <ac:chgData name="Gavin Henderson" userId="85891efc-2fc0-409b-babe-ff9bc7fb4db3" providerId="ADAL" clId="{76FE4418-E5A8-4EE8-A007-0261313BCFA6}" dt="2023-01-19T12:46:31.418" v="2063" actId="14100"/>
          <ac:spMkLst>
            <pc:docMk/>
            <pc:sldMk cId="551585108" sldId="424"/>
            <ac:spMk id="3" creationId="{00000000-0000-0000-0000-000000000000}"/>
          </ac:spMkLst>
        </pc:spChg>
      </pc:sldChg>
      <pc:sldChg chg="modSp mod">
        <pc:chgData name="Gavin Henderson" userId="85891efc-2fc0-409b-babe-ff9bc7fb4db3" providerId="ADAL" clId="{76FE4418-E5A8-4EE8-A007-0261313BCFA6}" dt="2023-01-20T08:39:16.919" v="2460" actId="1076"/>
        <pc:sldMkLst>
          <pc:docMk/>
          <pc:sldMk cId="3052907966" sldId="425"/>
        </pc:sldMkLst>
        <pc:spChg chg="mod">
          <ac:chgData name="Gavin Henderson" userId="85891efc-2fc0-409b-babe-ff9bc7fb4db3" providerId="ADAL" clId="{76FE4418-E5A8-4EE8-A007-0261313BCFA6}" dt="2023-01-20T08:39:16.919" v="2460" actId="1076"/>
          <ac:spMkLst>
            <pc:docMk/>
            <pc:sldMk cId="3052907966" sldId="425"/>
            <ac:spMk id="6" creationId="{00000000-0000-0000-0000-000000000000}"/>
          </ac:spMkLst>
        </pc:spChg>
        <pc:spChg chg="mod">
          <ac:chgData name="Gavin Henderson" userId="85891efc-2fc0-409b-babe-ff9bc7fb4db3" providerId="ADAL" clId="{76FE4418-E5A8-4EE8-A007-0261313BCFA6}" dt="2023-01-19T12:42:10.241" v="1974" actId="20577"/>
          <ac:spMkLst>
            <pc:docMk/>
            <pc:sldMk cId="3052907966" sldId="425"/>
            <ac:spMk id="8" creationId="{00000000-0000-0000-0000-000000000000}"/>
          </ac:spMkLst>
        </pc:spChg>
      </pc:sldChg>
      <pc:sldChg chg="new del">
        <pc:chgData name="Gavin Henderson" userId="85891efc-2fc0-409b-babe-ff9bc7fb4db3" providerId="ADAL" clId="{76FE4418-E5A8-4EE8-A007-0261313BCFA6}" dt="2023-01-19T12:24:30.405" v="4" actId="2696"/>
        <pc:sldMkLst>
          <pc:docMk/>
          <pc:sldMk cId="3425913983" sldId="426"/>
        </pc:sldMkLst>
      </pc:sldChg>
      <pc:sldChg chg="addSp modSp add mod ord">
        <pc:chgData name="Gavin Henderson" userId="85891efc-2fc0-409b-babe-ff9bc7fb4db3" providerId="ADAL" clId="{76FE4418-E5A8-4EE8-A007-0261313BCFA6}" dt="2023-01-19T13:00:44.994" v="2291" actId="1076"/>
        <pc:sldMkLst>
          <pc:docMk/>
          <pc:sldMk cId="3062564581" sldId="427"/>
        </pc:sldMkLst>
        <pc:spChg chg="add mod">
          <ac:chgData name="Gavin Henderson" userId="85891efc-2fc0-409b-babe-ff9bc7fb4db3" providerId="ADAL" clId="{76FE4418-E5A8-4EE8-A007-0261313BCFA6}" dt="2023-01-19T13:00:44.994" v="2291" actId="1076"/>
          <ac:spMkLst>
            <pc:docMk/>
            <pc:sldMk cId="3062564581" sldId="427"/>
            <ac:spMk id="3" creationId="{074ECF1D-5D68-0910-6ED1-EB8AFFAB2D7C}"/>
          </ac:spMkLst>
        </pc:spChg>
        <pc:spChg chg="mod">
          <ac:chgData name="Gavin Henderson" userId="85891efc-2fc0-409b-babe-ff9bc7fb4db3" providerId="ADAL" clId="{76FE4418-E5A8-4EE8-A007-0261313BCFA6}" dt="2023-01-19T12:59:42.517" v="2147" actId="1076"/>
          <ac:spMkLst>
            <pc:docMk/>
            <pc:sldMk cId="3062564581" sldId="427"/>
            <ac:spMk id="9" creationId="{00000000-0000-0000-0000-000000000000}"/>
          </ac:spMkLst>
        </pc:spChg>
      </pc:sldChg>
      <pc:sldChg chg="new del">
        <pc:chgData name="Gavin Henderson" userId="85891efc-2fc0-409b-babe-ff9bc7fb4db3" providerId="ADAL" clId="{76FE4418-E5A8-4EE8-A007-0261313BCFA6}" dt="2023-01-19T13:44:04.992" v="2293" actId="680"/>
        <pc:sldMkLst>
          <pc:docMk/>
          <pc:sldMk cId="1618617718" sldId="42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4B79E69C-3647-4BA0-8CDC-1FA2C3BC11FF}" type="datetimeFigureOut">
              <a:rPr lang="en-GB"/>
              <a:pPr>
                <a:defRPr/>
              </a:pPr>
              <a:t>19/01/2023</a:t>
            </a:fld>
            <a:endParaRPr lang="en-GB"/>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666B58C2-BEDE-45DD-82DD-F781FF7A9752}" type="slidenum">
              <a:rPr lang="en-GB" altLang="en-US"/>
              <a:pPr>
                <a:defRPr/>
              </a:pPr>
              <a:t>‹#›</a:t>
            </a:fld>
            <a:endParaRPr lang="en-GB" altLang="en-US"/>
          </a:p>
        </p:txBody>
      </p:sp>
    </p:spTree>
    <p:extLst>
      <p:ext uri="{BB962C8B-B14F-4D97-AF65-F5344CB8AC3E}">
        <p14:creationId xmlns:p14="http://schemas.microsoft.com/office/powerpoint/2010/main" val="36688755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mn-lt"/>
        <a:ea typeface="+mn-ea"/>
        <a:cs typeface="+mn-cs"/>
      </a:defRPr>
    </a:lvl1pPr>
    <a:lvl2pPr marL="544216" algn="l" rtl="0" eaLnBrk="0" fontAlgn="base" hangingPunct="0">
      <a:spcBef>
        <a:spcPct val="30000"/>
      </a:spcBef>
      <a:spcAft>
        <a:spcPct val="0"/>
      </a:spcAft>
      <a:defRPr sz="1400" kern="1200">
        <a:solidFill>
          <a:schemeClr val="tx1"/>
        </a:solidFill>
        <a:latin typeface="+mn-lt"/>
        <a:ea typeface="+mn-ea"/>
        <a:cs typeface="+mn-cs"/>
      </a:defRPr>
    </a:lvl2pPr>
    <a:lvl3pPr marL="1088433" algn="l" rtl="0" eaLnBrk="0" fontAlgn="base" hangingPunct="0">
      <a:spcBef>
        <a:spcPct val="30000"/>
      </a:spcBef>
      <a:spcAft>
        <a:spcPct val="0"/>
      </a:spcAft>
      <a:defRPr sz="1400" kern="1200">
        <a:solidFill>
          <a:schemeClr val="tx1"/>
        </a:solidFill>
        <a:latin typeface="+mn-lt"/>
        <a:ea typeface="+mn-ea"/>
        <a:cs typeface="+mn-cs"/>
      </a:defRPr>
    </a:lvl3pPr>
    <a:lvl4pPr marL="1632649" algn="l" rtl="0" eaLnBrk="0" fontAlgn="base" hangingPunct="0">
      <a:spcBef>
        <a:spcPct val="30000"/>
      </a:spcBef>
      <a:spcAft>
        <a:spcPct val="0"/>
      </a:spcAft>
      <a:defRPr sz="1400" kern="1200">
        <a:solidFill>
          <a:schemeClr val="tx1"/>
        </a:solidFill>
        <a:latin typeface="+mn-lt"/>
        <a:ea typeface="+mn-ea"/>
        <a:cs typeface="+mn-cs"/>
      </a:defRPr>
    </a:lvl4pPr>
    <a:lvl5pPr marL="2176864" algn="l" rtl="0" eaLnBrk="0" fontAlgn="base" hangingPunct="0">
      <a:spcBef>
        <a:spcPct val="30000"/>
      </a:spcBef>
      <a:spcAft>
        <a:spcPct val="0"/>
      </a:spcAft>
      <a:defRPr sz="1400" kern="1200">
        <a:solidFill>
          <a:schemeClr val="tx1"/>
        </a:solidFill>
        <a:latin typeface="+mn-lt"/>
        <a:ea typeface="+mn-ea"/>
        <a:cs typeface="+mn-cs"/>
      </a:defRPr>
    </a:lvl5pPr>
    <a:lvl6pPr marL="2721079" algn="l" defTabSz="1088433" rtl="0" eaLnBrk="1" latinLnBrk="0" hangingPunct="1">
      <a:defRPr sz="1400" kern="1200">
        <a:solidFill>
          <a:schemeClr val="tx1"/>
        </a:solidFill>
        <a:latin typeface="+mn-lt"/>
        <a:ea typeface="+mn-ea"/>
        <a:cs typeface="+mn-cs"/>
      </a:defRPr>
    </a:lvl6pPr>
    <a:lvl7pPr marL="3265296" algn="l" defTabSz="1088433" rtl="0" eaLnBrk="1" latinLnBrk="0" hangingPunct="1">
      <a:defRPr sz="1400" kern="1200">
        <a:solidFill>
          <a:schemeClr val="tx1"/>
        </a:solidFill>
        <a:latin typeface="+mn-lt"/>
        <a:ea typeface="+mn-ea"/>
        <a:cs typeface="+mn-cs"/>
      </a:defRPr>
    </a:lvl7pPr>
    <a:lvl8pPr marL="3809512" algn="l" defTabSz="1088433" rtl="0" eaLnBrk="1" latinLnBrk="0" hangingPunct="1">
      <a:defRPr sz="1400" kern="1200">
        <a:solidFill>
          <a:schemeClr val="tx1"/>
        </a:solidFill>
        <a:latin typeface="+mn-lt"/>
        <a:ea typeface="+mn-ea"/>
        <a:cs typeface="+mn-cs"/>
      </a:defRPr>
    </a:lvl8pPr>
    <a:lvl9pPr marL="4353728" algn="l" defTabSz="1088433"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3440DB6-BE0A-43C0-BE1E-42D8662F7589}" type="slidenum">
              <a:rPr lang="en-GB" smtClean="0"/>
              <a:t>2</a:t>
            </a:fld>
            <a:endParaRPr lang="en-GB"/>
          </a:p>
        </p:txBody>
      </p:sp>
    </p:spTree>
    <p:extLst>
      <p:ext uri="{BB962C8B-B14F-4D97-AF65-F5344CB8AC3E}">
        <p14:creationId xmlns:p14="http://schemas.microsoft.com/office/powerpoint/2010/main" val="40943464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3440DB6-BE0A-43C0-BE1E-42D8662F7589}" type="slidenum">
              <a:rPr lang="en-GB" smtClean="0"/>
              <a:t>5</a:t>
            </a:fld>
            <a:endParaRPr lang="en-GB"/>
          </a:p>
        </p:txBody>
      </p:sp>
    </p:spTree>
    <p:extLst>
      <p:ext uri="{BB962C8B-B14F-4D97-AF65-F5344CB8AC3E}">
        <p14:creationId xmlns:p14="http://schemas.microsoft.com/office/powerpoint/2010/main" val="4278208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3802" y="1122623"/>
            <a:ext cx="9142810" cy="2388153"/>
          </a:xfrm>
        </p:spPr>
        <p:txBody>
          <a:bodyPr anchor="b"/>
          <a:lstStyle>
            <a:lvl1pPr algn="ctr">
              <a:defRPr sz="5999"/>
            </a:lvl1pPr>
          </a:lstStyle>
          <a:p>
            <a:r>
              <a:rPr lang="en-US"/>
              <a:t>Click to edit Master title style</a:t>
            </a:r>
            <a:endParaRPr lang="en-GB"/>
          </a:p>
        </p:txBody>
      </p:sp>
      <p:sp>
        <p:nvSpPr>
          <p:cNvPr id="3" name="Subtitle 2"/>
          <p:cNvSpPr>
            <a:spLocks noGrp="1"/>
          </p:cNvSpPr>
          <p:nvPr>
            <p:ph type="subTitle" idx="1"/>
          </p:nvPr>
        </p:nvSpPr>
        <p:spPr>
          <a:xfrm>
            <a:off x="1523802" y="3602872"/>
            <a:ext cx="9142810" cy="1656145"/>
          </a:xfrm>
        </p:spPr>
        <p:txBody>
          <a:bodyPr/>
          <a:lstStyle>
            <a:lvl1pPr marL="0" indent="0" algn="ctr">
              <a:buNone/>
              <a:defRPr sz="2400"/>
            </a:lvl1pPr>
            <a:lvl2pPr marL="457154" indent="0" algn="ctr">
              <a:buNone/>
              <a:defRPr sz="2000"/>
            </a:lvl2pPr>
            <a:lvl3pPr marL="914309" indent="0" algn="ctr">
              <a:buNone/>
              <a:defRPr sz="1800"/>
            </a:lvl3pPr>
            <a:lvl4pPr marL="1371463" indent="0" algn="ctr">
              <a:buNone/>
              <a:defRPr sz="1600"/>
            </a:lvl4pPr>
            <a:lvl5pPr marL="1828617" indent="0" algn="ctr">
              <a:buNone/>
              <a:defRPr sz="1600"/>
            </a:lvl5pPr>
            <a:lvl6pPr marL="2285771" indent="0" algn="ctr">
              <a:buNone/>
              <a:defRPr sz="1600"/>
            </a:lvl6pPr>
            <a:lvl7pPr marL="2742926" indent="0" algn="ctr">
              <a:buNone/>
              <a:defRPr sz="1600"/>
            </a:lvl7pPr>
            <a:lvl8pPr marL="3200080" indent="0" algn="ctr">
              <a:buNone/>
              <a:defRPr sz="1600"/>
            </a:lvl8pPr>
            <a:lvl9pPr marL="3657234"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8C7D08E-C5E5-4EB5-898C-A79A2BF438D9}" type="datetimeFigureOut">
              <a:rPr lang="en-GB" smtClean="0"/>
              <a:t>19/01/2023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BC04FC-B783-4051-8A64-1D559AE49744}" type="slidenum">
              <a:rPr lang="en-GB" smtClean="0"/>
              <a:t>‹#›</a:t>
            </a:fld>
            <a:endParaRPr lang="en-GB"/>
          </a:p>
        </p:txBody>
      </p:sp>
    </p:spTree>
    <p:extLst>
      <p:ext uri="{BB962C8B-B14F-4D97-AF65-F5344CB8AC3E}">
        <p14:creationId xmlns:p14="http://schemas.microsoft.com/office/powerpoint/2010/main" val="1842740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8C7D08E-C5E5-4EB5-898C-A79A2BF438D9}" type="datetimeFigureOut">
              <a:rPr lang="en-GB" smtClean="0"/>
              <a:t>19/01/2023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BC04FC-B783-4051-8A64-1D559AE49744}" type="slidenum">
              <a:rPr lang="en-GB" smtClean="0"/>
              <a:t>‹#›</a:t>
            </a:fld>
            <a:endParaRPr lang="en-GB"/>
          </a:p>
        </p:txBody>
      </p:sp>
    </p:spTree>
    <p:extLst>
      <p:ext uri="{BB962C8B-B14F-4D97-AF65-F5344CB8AC3E}">
        <p14:creationId xmlns:p14="http://schemas.microsoft.com/office/powerpoint/2010/main" val="275778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3764" y="365209"/>
            <a:ext cx="2628558" cy="581318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091" y="365209"/>
            <a:ext cx="7733293" cy="581318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8C7D08E-C5E5-4EB5-898C-A79A2BF438D9}" type="datetimeFigureOut">
              <a:rPr lang="en-GB" smtClean="0"/>
              <a:t>19/01/2023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BC04FC-B783-4051-8A64-1D559AE49744}" type="slidenum">
              <a:rPr lang="en-GB" smtClean="0"/>
              <a:t>‹#›</a:t>
            </a:fld>
            <a:endParaRPr lang="en-GB"/>
          </a:p>
        </p:txBody>
      </p:sp>
    </p:spTree>
    <p:extLst>
      <p:ext uri="{BB962C8B-B14F-4D97-AF65-F5344CB8AC3E}">
        <p14:creationId xmlns:p14="http://schemas.microsoft.com/office/powerpoint/2010/main" val="1886766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8C7D08E-C5E5-4EB5-898C-A79A2BF438D9}" type="datetimeFigureOut">
              <a:rPr lang="en-GB" smtClean="0"/>
              <a:t>19/01/2023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BC04FC-B783-4051-8A64-1D559AE49744}" type="slidenum">
              <a:rPr lang="en-GB" smtClean="0"/>
              <a:t>‹#›</a:t>
            </a:fld>
            <a:endParaRPr lang="en-GB"/>
          </a:p>
        </p:txBody>
      </p:sp>
    </p:spTree>
    <p:extLst>
      <p:ext uri="{BB962C8B-B14F-4D97-AF65-F5344CB8AC3E}">
        <p14:creationId xmlns:p14="http://schemas.microsoft.com/office/powerpoint/2010/main" val="337051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742" y="1710134"/>
            <a:ext cx="10514231" cy="2853398"/>
          </a:xfrm>
        </p:spPr>
        <p:txBody>
          <a:bodyPr anchor="b"/>
          <a:lstStyle>
            <a:lvl1pPr>
              <a:defRPr sz="5999"/>
            </a:lvl1pPr>
          </a:lstStyle>
          <a:p>
            <a:r>
              <a:rPr lang="en-US"/>
              <a:t>Click to edit Master title style</a:t>
            </a:r>
            <a:endParaRPr lang="en-GB"/>
          </a:p>
        </p:txBody>
      </p:sp>
      <p:sp>
        <p:nvSpPr>
          <p:cNvPr id="3" name="Text Placeholder 2"/>
          <p:cNvSpPr>
            <a:spLocks noGrp="1"/>
          </p:cNvSpPr>
          <p:nvPr>
            <p:ph type="body" idx="1"/>
          </p:nvPr>
        </p:nvSpPr>
        <p:spPr>
          <a:xfrm>
            <a:off x="831742" y="4590526"/>
            <a:ext cx="10514231" cy="1500534"/>
          </a:xfrm>
        </p:spPr>
        <p:txBody>
          <a:bodyPr/>
          <a:lstStyle>
            <a:lvl1pPr marL="0" indent="0">
              <a:buNone/>
              <a:defRPr sz="2400">
                <a:solidFill>
                  <a:schemeClr val="tx1">
                    <a:tint val="75000"/>
                  </a:schemeClr>
                </a:solidFill>
              </a:defRPr>
            </a:lvl1pPr>
            <a:lvl2pPr marL="457154" indent="0">
              <a:buNone/>
              <a:defRPr sz="2000">
                <a:solidFill>
                  <a:schemeClr val="tx1">
                    <a:tint val="75000"/>
                  </a:schemeClr>
                </a:solidFill>
              </a:defRPr>
            </a:lvl2pPr>
            <a:lvl3pPr marL="914309" indent="0">
              <a:buNone/>
              <a:defRPr sz="1800">
                <a:solidFill>
                  <a:schemeClr val="tx1">
                    <a:tint val="75000"/>
                  </a:schemeClr>
                </a:solidFill>
              </a:defRPr>
            </a:lvl3pPr>
            <a:lvl4pPr marL="1371463" indent="0">
              <a:buNone/>
              <a:defRPr sz="1600">
                <a:solidFill>
                  <a:schemeClr val="tx1">
                    <a:tint val="75000"/>
                  </a:schemeClr>
                </a:solidFill>
              </a:defRPr>
            </a:lvl4pPr>
            <a:lvl5pPr marL="1828617" indent="0">
              <a:buNone/>
              <a:defRPr sz="1600">
                <a:solidFill>
                  <a:schemeClr val="tx1">
                    <a:tint val="75000"/>
                  </a:schemeClr>
                </a:solidFill>
              </a:defRPr>
            </a:lvl5pPr>
            <a:lvl6pPr marL="2285771" indent="0">
              <a:buNone/>
              <a:defRPr sz="1600">
                <a:solidFill>
                  <a:schemeClr val="tx1">
                    <a:tint val="75000"/>
                  </a:schemeClr>
                </a:solidFill>
              </a:defRPr>
            </a:lvl6pPr>
            <a:lvl7pPr marL="2742926" indent="0">
              <a:buNone/>
              <a:defRPr sz="1600">
                <a:solidFill>
                  <a:schemeClr val="tx1">
                    <a:tint val="75000"/>
                  </a:schemeClr>
                </a:solidFill>
              </a:defRPr>
            </a:lvl7pPr>
            <a:lvl8pPr marL="3200080" indent="0">
              <a:buNone/>
              <a:defRPr sz="1600">
                <a:solidFill>
                  <a:schemeClr val="tx1">
                    <a:tint val="75000"/>
                  </a:schemeClr>
                </a:solidFill>
              </a:defRPr>
            </a:lvl8pPr>
            <a:lvl9pPr marL="3657234"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8C7D08E-C5E5-4EB5-898C-A79A2BF438D9}" type="datetimeFigureOut">
              <a:rPr lang="en-GB" smtClean="0"/>
              <a:t>19/01/2023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BC04FC-B783-4051-8A64-1D559AE49744}" type="slidenum">
              <a:rPr lang="en-GB" smtClean="0"/>
              <a:t>‹#›</a:t>
            </a:fld>
            <a:endParaRPr lang="en-GB"/>
          </a:p>
        </p:txBody>
      </p:sp>
    </p:spTree>
    <p:extLst>
      <p:ext uri="{BB962C8B-B14F-4D97-AF65-F5344CB8AC3E}">
        <p14:creationId xmlns:p14="http://schemas.microsoft.com/office/powerpoint/2010/main" val="3664338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091" y="1826048"/>
            <a:ext cx="5180926" cy="435234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1396" y="1826048"/>
            <a:ext cx="5180926" cy="435234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8C7D08E-C5E5-4EB5-898C-A79A2BF438D9}" type="datetimeFigureOut">
              <a:rPr lang="en-GB" smtClean="0"/>
              <a:t>19/01/2023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BC04FC-B783-4051-8A64-1D559AE49744}" type="slidenum">
              <a:rPr lang="en-GB" smtClean="0"/>
              <a:t>‹#›</a:t>
            </a:fld>
            <a:endParaRPr lang="en-GB"/>
          </a:p>
        </p:txBody>
      </p:sp>
    </p:spTree>
    <p:extLst>
      <p:ext uri="{BB962C8B-B14F-4D97-AF65-F5344CB8AC3E}">
        <p14:creationId xmlns:p14="http://schemas.microsoft.com/office/powerpoint/2010/main" val="2807726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679" y="365210"/>
            <a:ext cx="10514231" cy="1325870"/>
          </a:xfrm>
        </p:spPr>
        <p:txBody>
          <a:bodyPr/>
          <a:lstStyle/>
          <a:p>
            <a:r>
              <a:rPr lang="en-US"/>
              <a:t>Click to edit Master title style</a:t>
            </a:r>
            <a:endParaRPr lang="en-GB"/>
          </a:p>
        </p:txBody>
      </p:sp>
      <p:sp>
        <p:nvSpPr>
          <p:cNvPr id="3" name="Text Placeholder 2"/>
          <p:cNvSpPr>
            <a:spLocks noGrp="1"/>
          </p:cNvSpPr>
          <p:nvPr>
            <p:ph type="body" idx="1"/>
          </p:nvPr>
        </p:nvSpPr>
        <p:spPr>
          <a:xfrm>
            <a:off x="839679" y="1681552"/>
            <a:ext cx="5157116" cy="824103"/>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en-US"/>
              <a:t>Edit Master text styles</a:t>
            </a:r>
          </a:p>
        </p:txBody>
      </p:sp>
      <p:sp>
        <p:nvSpPr>
          <p:cNvPr id="4" name="Content Placeholder 3"/>
          <p:cNvSpPr>
            <a:spLocks noGrp="1"/>
          </p:cNvSpPr>
          <p:nvPr>
            <p:ph sz="half" idx="2"/>
          </p:nvPr>
        </p:nvSpPr>
        <p:spPr>
          <a:xfrm>
            <a:off x="839679" y="2505655"/>
            <a:ext cx="5157116" cy="36854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1397" y="1681552"/>
            <a:ext cx="5182513" cy="824103"/>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en-US"/>
              <a:t>Edit Master text styles</a:t>
            </a:r>
          </a:p>
        </p:txBody>
      </p:sp>
      <p:sp>
        <p:nvSpPr>
          <p:cNvPr id="6" name="Content Placeholder 5"/>
          <p:cNvSpPr>
            <a:spLocks noGrp="1"/>
          </p:cNvSpPr>
          <p:nvPr>
            <p:ph sz="quarter" idx="4"/>
          </p:nvPr>
        </p:nvSpPr>
        <p:spPr>
          <a:xfrm>
            <a:off x="6171397" y="2505655"/>
            <a:ext cx="5182513" cy="36854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8C7D08E-C5E5-4EB5-898C-A79A2BF438D9}" type="datetimeFigureOut">
              <a:rPr lang="en-GB" smtClean="0"/>
              <a:t>19/01/2023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5BC04FC-B783-4051-8A64-1D559AE49744}" type="slidenum">
              <a:rPr lang="en-GB" smtClean="0"/>
              <a:t>‹#›</a:t>
            </a:fld>
            <a:endParaRPr lang="en-GB"/>
          </a:p>
        </p:txBody>
      </p:sp>
    </p:spTree>
    <p:extLst>
      <p:ext uri="{BB962C8B-B14F-4D97-AF65-F5344CB8AC3E}">
        <p14:creationId xmlns:p14="http://schemas.microsoft.com/office/powerpoint/2010/main" val="564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8C7D08E-C5E5-4EB5-898C-A79A2BF438D9}" type="datetimeFigureOut">
              <a:rPr lang="en-GB" smtClean="0"/>
              <a:t>19/01/2023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5BC04FC-B783-4051-8A64-1D559AE49744}" type="slidenum">
              <a:rPr lang="en-GB" smtClean="0"/>
              <a:t>‹#›</a:t>
            </a:fld>
            <a:endParaRPr lang="en-GB"/>
          </a:p>
        </p:txBody>
      </p:sp>
    </p:spTree>
    <p:extLst>
      <p:ext uri="{BB962C8B-B14F-4D97-AF65-F5344CB8AC3E}">
        <p14:creationId xmlns:p14="http://schemas.microsoft.com/office/powerpoint/2010/main" val="3500075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C7D08E-C5E5-4EB5-898C-A79A2BF438D9}" type="datetimeFigureOut">
              <a:rPr lang="en-GB" smtClean="0"/>
              <a:t>19/01/2023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5BC04FC-B783-4051-8A64-1D559AE49744}" type="slidenum">
              <a:rPr lang="en-GB" smtClean="0"/>
              <a:t>‹#›</a:t>
            </a:fld>
            <a:endParaRPr lang="en-GB"/>
          </a:p>
        </p:txBody>
      </p:sp>
    </p:spTree>
    <p:extLst>
      <p:ext uri="{BB962C8B-B14F-4D97-AF65-F5344CB8AC3E}">
        <p14:creationId xmlns:p14="http://schemas.microsoft.com/office/powerpoint/2010/main" val="3082116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679" y="457306"/>
            <a:ext cx="3931725" cy="1600571"/>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2513" y="987654"/>
            <a:ext cx="6171397" cy="48747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679" y="2057876"/>
            <a:ext cx="3931725" cy="3812471"/>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8C7D08E-C5E5-4EB5-898C-A79A2BF438D9}" type="datetimeFigureOut">
              <a:rPr lang="en-GB" smtClean="0"/>
              <a:t>19/01/2023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BC04FC-B783-4051-8A64-1D559AE49744}" type="slidenum">
              <a:rPr lang="en-GB" smtClean="0"/>
              <a:t>‹#›</a:t>
            </a:fld>
            <a:endParaRPr lang="en-GB"/>
          </a:p>
        </p:txBody>
      </p:sp>
    </p:spTree>
    <p:extLst>
      <p:ext uri="{BB962C8B-B14F-4D97-AF65-F5344CB8AC3E}">
        <p14:creationId xmlns:p14="http://schemas.microsoft.com/office/powerpoint/2010/main" val="2034223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679" y="457306"/>
            <a:ext cx="3931725" cy="1600571"/>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2513" y="987654"/>
            <a:ext cx="6171397" cy="4874754"/>
          </a:xfrm>
        </p:spPr>
        <p:txBody>
          <a:bodyPr/>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endParaRPr lang="en-GB"/>
          </a:p>
        </p:txBody>
      </p:sp>
      <p:sp>
        <p:nvSpPr>
          <p:cNvPr id="4" name="Text Placeholder 3"/>
          <p:cNvSpPr>
            <a:spLocks noGrp="1"/>
          </p:cNvSpPr>
          <p:nvPr>
            <p:ph type="body" sz="half" idx="2"/>
          </p:nvPr>
        </p:nvSpPr>
        <p:spPr>
          <a:xfrm>
            <a:off x="839679" y="2057876"/>
            <a:ext cx="3931725" cy="3812471"/>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8C7D08E-C5E5-4EB5-898C-A79A2BF438D9}" type="datetimeFigureOut">
              <a:rPr lang="en-GB" smtClean="0"/>
              <a:t>19/01/2023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BC04FC-B783-4051-8A64-1D559AE49744}" type="slidenum">
              <a:rPr lang="en-GB" smtClean="0"/>
              <a:t>‹#›</a:t>
            </a:fld>
            <a:endParaRPr lang="en-GB"/>
          </a:p>
        </p:txBody>
      </p:sp>
    </p:spTree>
    <p:extLst>
      <p:ext uri="{BB962C8B-B14F-4D97-AF65-F5344CB8AC3E}">
        <p14:creationId xmlns:p14="http://schemas.microsoft.com/office/powerpoint/2010/main" val="2691463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091" y="365210"/>
            <a:ext cx="10514231" cy="132587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091" y="1826048"/>
            <a:ext cx="10514231" cy="435234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091" y="6357822"/>
            <a:ext cx="2742843" cy="365210"/>
          </a:xfrm>
          <a:prstGeom prst="rect">
            <a:avLst/>
          </a:prstGeom>
        </p:spPr>
        <p:txBody>
          <a:bodyPr vert="horz" lIns="91440" tIns="45720" rIns="91440" bIns="45720" rtlCol="0" anchor="ctr"/>
          <a:lstStyle>
            <a:lvl1pPr algn="l">
              <a:defRPr sz="1200">
                <a:solidFill>
                  <a:schemeClr val="tx1">
                    <a:tint val="75000"/>
                  </a:schemeClr>
                </a:solidFill>
              </a:defRPr>
            </a:lvl1pPr>
          </a:lstStyle>
          <a:p>
            <a:fld id="{B8C7D08E-C5E5-4EB5-898C-A79A2BF438D9}" type="datetimeFigureOut">
              <a:rPr lang="en-GB" smtClean="0"/>
              <a:t>19/01/2023</a:t>
            </a:fld>
            <a:endParaRPr lang="en-GB"/>
          </a:p>
        </p:txBody>
      </p:sp>
      <p:sp>
        <p:nvSpPr>
          <p:cNvPr id="5" name="Footer Placeholder 4"/>
          <p:cNvSpPr>
            <a:spLocks noGrp="1"/>
          </p:cNvSpPr>
          <p:nvPr>
            <p:ph type="ftr" sz="quarter" idx="3"/>
          </p:nvPr>
        </p:nvSpPr>
        <p:spPr>
          <a:xfrm>
            <a:off x="4038075" y="6357822"/>
            <a:ext cx="4114264" cy="36521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09479" y="6357822"/>
            <a:ext cx="2742843" cy="365210"/>
          </a:xfrm>
          <a:prstGeom prst="rect">
            <a:avLst/>
          </a:prstGeom>
        </p:spPr>
        <p:txBody>
          <a:bodyPr vert="horz" lIns="91440" tIns="45720" rIns="91440" bIns="45720" rtlCol="0" anchor="ctr"/>
          <a:lstStyle>
            <a:lvl1pPr algn="r">
              <a:defRPr sz="1200">
                <a:solidFill>
                  <a:schemeClr val="tx1">
                    <a:tint val="75000"/>
                  </a:schemeClr>
                </a:solidFill>
              </a:defRPr>
            </a:lvl1pPr>
          </a:lstStyle>
          <a:p>
            <a:fld id="{35BC04FC-B783-4051-8A64-1D559AE49744}" type="slidenum">
              <a:rPr lang="en-GB" smtClean="0"/>
              <a:t>‹#›</a:t>
            </a:fld>
            <a:endParaRPr lang="en-GB"/>
          </a:p>
        </p:txBody>
      </p:sp>
    </p:spTree>
    <p:extLst>
      <p:ext uri="{BB962C8B-B14F-4D97-AF65-F5344CB8AC3E}">
        <p14:creationId xmlns:p14="http://schemas.microsoft.com/office/powerpoint/2010/main" val="2592248822"/>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p:txStyles>
    <p:titleStyle>
      <a:lvl1pPr algn="l" defTabSz="914309"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77" indent="-228577" algn="l" defTabSz="914309"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31" indent="-228577" algn="l" defTabSz="914309"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86" indent="-228577" algn="l" defTabSz="914309"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40"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194"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49"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03"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57"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811"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0550" y="117426"/>
            <a:ext cx="11737304" cy="65527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694605" y="2184344"/>
            <a:ext cx="10514231" cy="3765730"/>
          </a:xfrm>
        </p:spPr>
        <p:txBody>
          <a:bodyPr/>
          <a:lstStyle/>
          <a:p>
            <a:pPr marL="0" indent="0" algn="ctr">
              <a:buNone/>
            </a:pPr>
            <a:endParaRPr lang="en-GB" dirty="0"/>
          </a:p>
          <a:p>
            <a:pPr marL="0" indent="0" algn="ctr">
              <a:buNone/>
            </a:pPr>
            <a:endParaRPr lang="en-GB" dirty="0"/>
          </a:p>
          <a:p>
            <a:pPr marL="0" indent="0" algn="ctr">
              <a:buNone/>
            </a:pPr>
            <a:r>
              <a:rPr lang="en-GB" b="1" dirty="0">
                <a:solidFill>
                  <a:srgbClr val="002060"/>
                </a:solidFill>
              </a:rPr>
              <a:t>Gavin Henderson</a:t>
            </a:r>
          </a:p>
          <a:p>
            <a:pPr marL="0" indent="0" algn="ctr">
              <a:buNone/>
            </a:pPr>
            <a:r>
              <a:rPr lang="en-GB" dirty="0"/>
              <a:t>Deputy Director Keeping The Promise</a:t>
            </a:r>
          </a:p>
          <a:p>
            <a:pPr marL="0" indent="0" algn="ctr">
              <a:buNone/>
            </a:pPr>
            <a:r>
              <a:rPr lang="en-GB" dirty="0"/>
              <a:t>Scottish Government</a:t>
            </a:r>
          </a:p>
        </p:txBody>
      </p:sp>
      <p:pic>
        <p:nvPicPr>
          <p:cNvPr id="4" name="Picture 3" descr="The Promise Scotland"/>
          <p:cNvPicPr/>
          <p:nvPr/>
        </p:nvPicPr>
        <p:blipFill>
          <a:blip r:embed="rId2">
            <a:extLst>
              <a:ext uri="{28A0092B-C50C-407E-A947-70E740481C1C}">
                <a14:useLocalDpi xmlns:a14="http://schemas.microsoft.com/office/drawing/2010/main" val="0"/>
              </a:ext>
            </a:extLst>
          </a:blip>
          <a:srcRect/>
          <a:stretch>
            <a:fillRect/>
          </a:stretch>
        </p:blipFill>
        <p:spPr bwMode="auto">
          <a:xfrm>
            <a:off x="10487694" y="169982"/>
            <a:ext cx="1345192" cy="1387604"/>
          </a:xfrm>
          <a:prstGeom prst="rect">
            <a:avLst/>
          </a:prstGeom>
          <a:noFill/>
          <a:ln>
            <a:noFill/>
          </a:ln>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558" y="169982"/>
            <a:ext cx="1299410" cy="1299410"/>
          </a:xfrm>
          <a:prstGeom prst="rect">
            <a:avLst/>
          </a:prstGeom>
        </p:spPr>
      </p:pic>
      <p:sp>
        <p:nvSpPr>
          <p:cNvPr id="6" name="TextBox 5"/>
          <p:cNvSpPr txBox="1"/>
          <p:nvPr/>
        </p:nvSpPr>
        <p:spPr>
          <a:xfrm>
            <a:off x="3467445" y="303128"/>
            <a:ext cx="4968552" cy="584775"/>
          </a:xfrm>
          <a:prstGeom prst="rect">
            <a:avLst/>
          </a:prstGeom>
          <a:noFill/>
        </p:spPr>
        <p:txBody>
          <a:bodyPr wrap="square" rtlCol="0">
            <a:spAutoFit/>
          </a:bodyPr>
          <a:lstStyle/>
          <a:p>
            <a:pPr defTabSz="914309" eaLnBrk="1" fontAlgn="auto" hangingPunct="1">
              <a:spcBef>
                <a:spcPts val="0"/>
              </a:spcBef>
              <a:spcAft>
                <a:spcPts val="0"/>
              </a:spcAft>
              <a:defRPr/>
            </a:pPr>
            <a:r>
              <a:rPr lang="en-GB" sz="3200" b="1" dirty="0">
                <a:solidFill>
                  <a:srgbClr val="0070C0"/>
                </a:solidFill>
                <a:latin typeface="Arial" panose="020B0604020202020204" pitchFamily="34" charset="0"/>
                <a:ea typeface="Times New Roman" panose="02020603050405020304" pitchFamily="18" charset="0"/>
                <a:cs typeface="+mn-cs"/>
              </a:rPr>
              <a:t>KEEP</a:t>
            </a:r>
            <a:r>
              <a:rPr lang="en-GB" sz="3200" b="1" dirty="0">
                <a:solidFill>
                  <a:srgbClr val="F5F027"/>
                </a:solidFill>
                <a:latin typeface="Arial" panose="020B0604020202020204" pitchFamily="34" charset="0"/>
                <a:ea typeface="Times New Roman" panose="02020603050405020304" pitchFamily="18" charset="0"/>
                <a:cs typeface="+mn-cs"/>
              </a:rPr>
              <a:t>ING </a:t>
            </a:r>
            <a:r>
              <a:rPr lang="en-GB" sz="3200" b="1" dirty="0">
                <a:solidFill>
                  <a:srgbClr val="009999"/>
                </a:solidFill>
                <a:latin typeface="Arial" panose="020B0604020202020204" pitchFamily="34" charset="0"/>
                <a:ea typeface="Times New Roman" panose="02020603050405020304" pitchFamily="18" charset="0"/>
                <a:cs typeface="+mn-cs"/>
              </a:rPr>
              <a:t>THE </a:t>
            </a:r>
            <a:r>
              <a:rPr lang="en-GB" sz="3200" b="1" dirty="0">
                <a:solidFill>
                  <a:srgbClr val="D61475"/>
                </a:solidFill>
                <a:latin typeface="Arial" panose="020B0604020202020204" pitchFamily="34" charset="0"/>
                <a:ea typeface="Times New Roman" panose="02020603050405020304" pitchFamily="18" charset="0"/>
                <a:cs typeface="+mn-cs"/>
              </a:rPr>
              <a:t>PROMISE</a:t>
            </a:r>
            <a:endParaRPr lang="en-GB" sz="3200" dirty="0">
              <a:solidFill>
                <a:prstClr val="black"/>
              </a:solidFill>
              <a:latin typeface="Calibri" panose="020F0502020204030204"/>
              <a:cs typeface="+mn-cs"/>
            </a:endParaRPr>
          </a:p>
        </p:txBody>
      </p:sp>
    </p:spTree>
    <p:extLst>
      <p:ext uri="{BB962C8B-B14F-4D97-AF65-F5344CB8AC3E}">
        <p14:creationId xmlns:p14="http://schemas.microsoft.com/office/powerpoint/2010/main" val="551585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he Promise Scotland"/>
          <p:cNvPicPr/>
          <p:nvPr/>
        </p:nvPicPr>
        <p:blipFill>
          <a:blip r:embed="rId2">
            <a:extLst>
              <a:ext uri="{28A0092B-C50C-407E-A947-70E740481C1C}">
                <a14:useLocalDpi xmlns:a14="http://schemas.microsoft.com/office/drawing/2010/main" val="0"/>
              </a:ext>
            </a:extLst>
          </a:blip>
          <a:srcRect/>
          <a:stretch>
            <a:fillRect/>
          </a:stretch>
        </p:blipFill>
        <p:spPr bwMode="auto">
          <a:xfrm>
            <a:off x="11034425" y="108377"/>
            <a:ext cx="1061407" cy="1079505"/>
          </a:xfrm>
          <a:prstGeom prst="rect">
            <a:avLst/>
          </a:prstGeom>
          <a:noFill/>
          <a:ln>
            <a:noFill/>
          </a:ln>
        </p:spPr>
      </p:pic>
      <p:sp>
        <p:nvSpPr>
          <p:cNvPr id="12" name="TextBox 11"/>
          <p:cNvSpPr txBox="1"/>
          <p:nvPr/>
        </p:nvSpPr>
        <p:spPr>
          <a:xfrm>
            <a:off x="3269783" y="39324"/>
            <a:ext cx="7167122" cy="584699"/>
          </a:xfrm>
          <a:prstGeom prst="rect">
            <a:avLst/>
          </a:prstGeom>
          <a:noFill/>
        </p:spPr>
        <p:txBody>
          <a:bodyPr wrap="square" rtlCol="0">
            <a:spAutoFit/>
          </a:bodyPr>
          <a:lstStyle/>
          <a:p>
            <a:pPr defTabSz="914309" eaLnBrk="1" fontAlgn="auto" hangingPunct="1">
              <a:spcBef>
                <a:spcPts val="0"/>
              </a:spcBef>
              <a:spcAft>
                <a:spcPts val="0"/>
              </a:spcAft>
              <a:defRPr/>
            </a:pPr>
            <a:r>
              <a:rPr lang="en-GB" sz="3200" b="1" dirty="0">
                <a:solidFill>
                  <a:srgbClr val="0070C0"/>
                </a:solidFill>
                <a:latin typeface="Arial" panose="020B0604020202020204" pitchFamily="34" charset="0"/>
                <a:ea typeface="Times New Roman" panose="02020603050405020304" pitchFamily="18" charset="0"/>
                <a:cs typeface="+mn-cs"/>
              </a:rPr>
              <a:t>KEEP</a:t>
            </a:r>
            <a:r>
              <a:rPr lang="en-GB" sz="3200" b="1" dirty="0">
                <a:solidFill>
                  <a:srgbClr val="F5F027"/>
                </a:solidFill>
                <a:latin typeface="Arial" panose="020B0604020202020204" pitchFamily="34" charset="0"/>
                <a:ea typeface="Times New Roman" panose="02020603050405020304" pitchFamily="18" charset="0"/>
                <a:cs typeface="+mn-cs"/>
              </a:rPr>
              <a:t>ING </a:t>
            </a:r>
            <a:r>
              <a:rPr lang="en-GB" sz="3200" b="1" dirty="0">
                <a:solidFill>
                  <a:srgbClr val="009999"/>
                </a:solidFill>
                <a:latin typeface="Arial" panose="020B0604020202020204" pitchFamily="34" charset="0"/>
                <a:ea typeface="Times New Roman" panose="02020603050405020304" pitchFamily="18" charset="0"/>
                <a:cs typeface="+mn-cs"/>
              </a:rPr>
              <a:t>THE </a:t>
            </a:r>
            <a:r>
              <a:rPr lang="en-GB" sz="3200" b="1" dirty="0">
                <a:solidFill>
                  <a:srgbClr val="D61475"/>
                </a:solidFill>
                <a:latin typeface="Arial" panose="020B0604020202020204" pitchFamily="34" charset="0"/>
                <a:ea typeface="Times New Roman" panose="02020603050405020304" pitchFamily="18" charset="0"/>
                <a:cs typeface="+mn-cs"/>
              </a:rPr>
              <a:t>PROMISE</a:t>
            </a:r>
            <a:endParaRPr lang="en-GB" sz="3200" dirty="0">
              <a:solidFill>
                <a:prstClr val="black"/>
              </a:solidFill>
              <a:latin typeface="Calibri" panose="020F0502020204030204"/>
              <a:cs typeface="+mn-cs"/>
            </a:endParaRPr>
          </a:p>
        </p:txBody>
      </p:sp>
      <p:sp>
        <p:nvSpPr>
          <p:cNvPr id="13" name="TextBox 12"/>
          <p:cNvSpPr txBox="1"/>
          <p:nvPr/>
        </p:nvSpPr>
        <p:spPr>
          <a:xfrm>
            <a:off x="10155945" y="6555130"/>
            <a:ext cx="1938227" cy="276963"/>
          </a:xfrm>
          <a:prstGeom prst="rect">
            <a:avLst/>
          </a:prstGeom>
          <a:noFill/>
        </p:spPr>
        <p:txBody>
          <a:bodyPr wrap="none" rtlCol="0">
            <a:spAutoFit/>
          </a:bodyPr>
          <a:lstStyle/>
          <a:p>
            <a:pPr defTabSz="914309" eaLnBrk="1" fontAlgn="auto" hangingPunct="1">
              <a:spcBef>
                <a:spcPts val="0"/>
              </a:spcBef>
              <a:spcAft>
                <a:spcPts val="0"/>
              </a:spcAft>
            </a:pPr>
            <a:r>
              <a:rPr lang="en-GB" sz="1200" b="1" dirty="0" err="1">
                <a:solidFill>
                  <a:prstClr val="black"/>
                </a:solidFill>
                <a:latin typeface="Calibri" panose="020F0502020204030204"/>
                <a:cs typeface="+mn-cs"/>
              </a:rPr>
              <a:t>ThePromiseTeam@gov.scot</a:t>
            </a:r>
            <a:endParaRPr lang="en-GB" sz="1200" b="1" dirty="0">
              <a:solidFill>
                <a:prstClr val="black"/>
              </a:solidFill>
              <a:latin typeface="Calibri" panose="020F0502020204030204"/>
              <a:cs typeface="+mn-cs"/>
            </a:endParaRPr>
          </a:p>
        </p:txBody>
      </p:sp>
      <p:sp>
        <p:nvSpPr>
          <p:cNvPr id="6" name="Content Placeholder 2"/>
          <p:cNvSpPr>
            <a:spLocks noGrp="1"/>
          </p:cNvSpPr>
          <p:nvPr>
            <p:ph idx="1"/>
          </p:nvPr>
        </p:nvSpPr>
        <p:spPr>
          <a:xfrm>
            <a:off x="367854" y="1451205"/>
            <a:ext cx="11454703" cy="5067597"/>
          </a:xfrm>
          <a:solidFill>
            <a:schemeClr val="accent1">
              <a:lumMod val="20000"/>
              <a:lumOff val="80000"/>
            </a:schemeClr>
          </a:solidFill>
        </p:spPr>
        <p:txBody>
          <a:bodyPr>
            <a:noAutofit/>
          </a:bodyPr>
          <a:lstStyle/>
          <a:p>
            <a:r>
              <a:rPr lang="en-GB" sz="2000" dirty="0"/>
              <a:t>The Promise and Plan 21-24 set out the aims for this programme very clearly. </a:t>
            </a:r>
          </a:p>
          <a:p>
            <a:endParaRPr lang="en-GB" sz="2000" dirty="0"/>
          </a:p>
          <a:p>
            <a:r>
              <a:rPr lang="en-GB" sz="2000" dirty="0"/>
              <a:t>They identify the solutions in some cases, and in others it identifies lead organisations to take forward work.</a:t>
            </a:r>
          </a:p>
          <a:p>
            <a:endParaRPr lang="en-GB" sz="2000" dirty="0"/>
          </a:p>
          <a:p>
            <a:r>
              <a:rPr lang="en-GB" sz="2000" dirty="0"/>
              <a:t>Scottish Government, Local Authorities and The Promise Scotland must work together to build a cohesive response to the requirement of The Promise. We must be one team.</a:t>
            </a:r>
          </a:p>
          <a:p>
            <a:endParaRPr lang="en-GB" sz="2000" dirty="0"/>
          </a:p>
          <a:p>
            <a:r>
              <a:rPr lang="en-GB" sz="2000" dirty="0"/>
              <a:t>We know we are all being asked for data – sometimes multiple times. The time is now to agree the data and information we will use to measure how we are keeping The Promise and how that will be regularly collected (and collected once). </a:t>
            </a:r>
          </a:p>
          <a:p>
            <a:endParaRPr lang="en-GB" sz="2000" dirty="0"/>
          </a:p>
          <a:p>
            <a:r>
              <a:rPr lang="en-GB" sz="2000" dirty="0"/>
              <a:t>User voice must be part of the process for agreeing a framework for measuring whether we are keeping The Promise</a:t>
            </a:r>
          </a:p>
          <a:p>
            <a:endParaRPr lang="en-GB" sz="2000" dirty="0"/>
          </a:p>
          <a:p>
            <a:endParaRPr lang="en-GB" sz="2000" dirty="0"/>
          </a:p>
          <a:p>
            <a:pPr marL="0" indent="0">
              <a:buNone/>
            </a:pPr>
            <a:endParaRPr lang="en-GB" sz="1800" b="1" dirty="0"/>
          </a:p>
          <a:p>
            <a:pPr marL="0" indent="0">
              <a:buNone/>
            </a:pPr>
            <a:endParaRPr lang="en-GB" sz="2000" dirty="0"/>
          </a:p>
          <a:p>
            <a:endParaRPr lang="en-GB" sz="2000" dirty="0"/>
          </a:p>
        </p:txBody>
      </p:sp>
      <p:sp>
        <p:nvSpPr>
          <p:cNvPr id="8" name="Title 1"/>
          <p:cNvSpPr>
            <a:spLocks noGrp="1"/>
          </p:cNvSpPr>
          <p:nvPr>
            <p:ph type="title"/>
          </p:nvPr>
        </p:nvSpPr>
        <p:spPr>
          <a:xfrm>
            <a:off x="438521" y="609712"/>
            <a:ext cx="10297144" cy="856209"/>
          </a:xfrm>
        </p:spPr>
        <p:txBody>
          <a:bodyPr>
            <a:normAutofit/>
          </a:bodyPr>
          <a:lstStyle/>
          <a:p>
            <a:r>
              <a:rPr lang="en-GB" sz="2400" b="1" dirty="0">
                <a:solidFill>
                  <a:srgbClr val="002060"/>
                </a:solidFill>
              </a:rPr>
              <a:t>Next steps: an agreed theory of change, set of data and Monitoring Progress</a:t>
            </a:r>
          </a:p>
        </p:txBody>
      </p:sp>
    </p:spTree>
    <p:extLst>
      <p:ext uri="{BB962C8B-B14F-4D97-AF65-F5344CB8AC3E}">
        <p14:creationId xmlns:p14="http://schemas.microsoft.com/office/powerpoint/2010/main" val="3052907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135047" y="86742"/>
            <a:ext cx="7167122" cy="584699"/>
          </a:xfrm>
          <a:prstGeom prst="rect">
            <a:avLst/>
          </a:prstGeom>
          <a:noFill/>
        </p:spPr>
        <p:txBody>
          <a:bodyPr wrap="square" rtlCol="0">
            <a:spAutoFit/>
          </a:bodyPr>
          <a:lstStyle/>
          <a:p>
            <a:pPr lvl="0"/>
            <a:r>
              <a:rPr lang="en-GB" sz="3200" b="1" dirty="0">
                <a:solidFill>
                  <a:srgbClr val="0070C0"/>
                </a:solidFill>
                <a:latin typeface="Arial" panose="020B0604020202020204" pitchFamily="34" charset="0"/>
                <a:ea typeface="Times New Roman" panose="02020603050405020304" pitchFamily="18" charset="0"/>
              </a:rPr>
              <a:t>KEEP</a:t>
            </a:r>
            <a:r>
              <a:rPr lang="en-GB" sz="3200" b="1" dirty="0">
                <a:solidFill>
                  <a:srgbClr val="F5F027"/>
                </a:solidFill>
                <a:latin typeface="Arial" panose="020B0604020202020204" pitchFamily="34" charset="0"/>
                <a:ea typeface="Times New Roman" panose="02020603050405020304" pitchFamily="18" charset="0"/>
              </a:rPr>
              <a:t>ING </a:t>
            </a:r>
            <a:r>
              <a:rPr lang="en-GB" sz="3200" b="1" dirty="0">
                <a:solidFill>
                  <a:srgbClr val="009999"/>
                </a:solidFill>
                <a:latin typeface="Arial" panose="020B0604020202020204" pitchFamily="34" charset="0"/>
                <a:ea typeface="Times New Roman" panose="02020603050405020304" pitchFamily="18" charset="0"/>
              </a:rPr>
              <a:t>THE </a:t>
            </a:r>
            <a:r>
              <a:rPr lang="en-GB" sz="3200" b="1" dirty="0">
                <a:solidFill>
                  <a:srgbClr val="D61475"/>
                </a:solidFill>
                <a:latin typeface="Arial" panose="020B0604020202020204" pitchFamily="34" charset="0"/>
                <a:ea typeface="Times New Roman" panose="02020603050405020304" pitchFamily="18" charset="0"/>
              </a:rPr>
              <a:t>PROMISE</a:t>
            </a:r>
            <a:endParaRPr lang="en-GB" sz="3200" dirty="0">
              <a:solidFill>
                <a:prstClr val="black"/>
              </a:solidFill>
              <a:latin typeface="Calibri" panose="020F0502020204030204"/>
            </a:endParaRPr>
          </a:p>
        </p:txBody>
      </p:sp>
      <p:sp>
        <p:nvSpPr>
          <p:cNvPr id="9" name="TextBox 8"/>
          <p:cNvSpPr txBox="1"/>
          <p:nvPr/>
        </p:nvSpPr>
        <p:spPr>
          <a:xfrm>
            <a:off x="682526" y="837506"/>
            <a:ext cx="10825359" cy="4401205"/>
          </a:xfrm>
          <a:prstGeom prst="rect">
            <a:avLst/>
          </a:prstGeom>
          <a:solidFill>
            <a:schemeClr val="accent1">
              <a:lumMod val="20000"/>
              <a:lumOff val="80000"/>
            </a:schemeClr>
          </a:solidFill>
        </p:spPr>
        <p:txBody>
          <a:bodyPr wrap="square" rtlCol="0">
            <a:spAutoFit/>
          </a:bodyPr>
          <a:lstStyle/>
          <a:p>
            <a:pPr lvl="0"/>
            <a:r>
              <a:rPr lang="en-GB" sz="2000" b="1" dirty="0"/>
              <a:t>Who are we Keeping The Promise to:</a:t>
            </a:r>
          </a:p>
          <a:p>
            <a:pPr lvl="0"/>
            <a:endParaRPr lang="en-GB" sz="2000" dirty="0"/>
          </a:p>
          <a:p>
            <a:pPr lvl="0"/>
            <a:endParaRPr lang="en-GB" sz="2000" b="1" dirty="0"/>
          </a:p>
          <a:p>
            <a:pPr marL="285721" indent="-285721">
              <a:buFontTx/>
              <a:buChar char="-"/>
            </a:pPr>
            <a:r>
              <a:rPr lang="en-GB" sz="2000" dirty="0"/>
              <a:t>Children and their families at the edges of the care system who we want to support to avoid compulsory supervision away from home. We want to keep children at home where that is safe.</a:t>
            </a:r>
          </a:p>
          <a:p>
            <a:endParaRPr lang="en-GB" sz="2000" dirty="0"/>
          </a:p>
          <a:p>
            <a:pPr marL="285721" indent="-285721">
              <a:buFontTx/>
              <a:buChar char="-"/>
            </a:pPr>
            <a:r>
              <a:rPr lang="en-GB" sz="2000" dirty="0"/>
              <a:t> There will be children who require to be in the care system living away from home for their safety – they should have a childhood in care which is loving, caring and compassionate.</a:t>
            </a:r>
          </a:p>
          <a:p>
            <a:pPr marL="285721" indent="-285721">
              <a:buFontTx/>
              <a:buChar char="-"/>
            </a:pPr>
            <a:endParaRPr lang="en-GB" sz="2000" dirty="0"/>
          </a:p>
          <a:p>
            <a:pPr marL="285721" indent="-285721">
              <a:buFontTx/>
              <a:buChar char="-"/>
            </a:pPr>
            <a:r>
              <a:rPr lang="en-GB" sz="2000" dirty="0"/>
              <a:t>Children in care should be supported to successfully transition to the adult world.</a:t>
            </a:r>
          </a:p>
          <a:p>
            <a:endParaRPr lang="en-GB" sz="2000" dirty="0"/>
          </a:p>
          <a:p>
            <a:pPr marL="285721" indent="-285721">
              <a:buFontTx/>
              <a:buChar char="-"/>
            </a:pPr>
            <a:r>
              <a:rPr lang="en-GB" sz="2000" dirty="0"/>
              <a:t>Society in Scotland should recognise and take account of the experience of adults with Care Experience </a:t>
            </a:r>
          </a:p>
        </p:txBody>
      </p:sp>
      <p:sp>
        <p:nvSpPr>
          <p:cNvPr id="2" name="TextBox 1"/>
          <p:cNvSpPr txBox="1"/>
          <p:nvPr/>
        </p:nvSpPr>
        <p:spPr>
          <a:xfrm>
            <a:off x="9964196" y="6519058"/>
            <a:ext cx="2226217" cy="276963"/>
          </a:xfrm>
          <a:prstGeom prst="rect">
            <a:avLst/>
          </a:prstGeom>
          <a:noFill/>
        </p:spPr>
        <p:txBody>
          <a:bodyPr wrap="none" rtlCol="0">
            <a:spAutoFit/>
          </a:bodyPr>
          <a:lstStyle/>
          <a:p>
            <a:r>
              <a:rPr lang="en-GB" sz="1200" b="1" dirty="0" err="1"/>
              <a:t>ThePromiseTeam@gov.scot</a:t>
            </a:r>
            <a:endParaRPr lang="en-GB" sz="1200" b="1" dirty="0"/>
          </a:p>
        </p:txBody>
      </p:sp>
      <p:pic>
        <p:nvPicPr>
          <p:cNvPr id="4" name="Picture 3" descr="The Promise Scotland"/>
          <p:cNvPicPr/>
          <p:nvPr/>
        </p:nvPicPr>
        <p:blipFill>
          <a:blip r:embed="rId3">
            <a:extLst>
              <a:ext uri="{28A0092B-C50C-407E-A947-70E740481C1C}">
                <a14:useLocalDpi xmlns:a14="http://schemas.microsoft.com/office/drawing/2010/main" val="0"/>
              </a:ext>
            </a:extLst>
          </a:blip>
          <a:srcRect/>
          <a:stretch>
            <a:fillRect/>
          </a:stretch>
        </p:blipFill>
        <p:spPr bwMode="auto">
          <a:xfrm>
            <a:off x="10838192" y="43595"/>
            <a:ext cx="1257537" cy="1329229"/>
          </a:xfrm>
          <a:prstGeom prst="rect">
            <a:avLst/>
          </a:prstGeom>
          <a:noFill/>
          <a:ln>
            <a:noFill/>
          </a:ln>
        </p:spPr>
      </p:pic>
      <p:sp>
        <p:nvSpPr>
          <p:cNvPr id="3" name="TextBox 2">
            <a:extLst>
              <a:ext uri="{FF2B5EF4-FFF2-40B4-BE49-F238E27FC236}">
                <a16:creationId xmlns:a16="http://schemas.microsoft.com/office/drawing/2014/main" id="{074ECF1D-5D68-0910-6ED1-EB8AFFAB2D7C}"/>
              </a:ext>
            </a:extLst>
          </p:cNvPr>
          <p:cNvSpPr txBox="1"/>
          <p:nvPr/>
        </p:nvSpPr>
        <p:spPr>
          <a:xfrm>
            <a:off x="682526" y="5524941"/>
            <a:ext cx="10825359" cy="707886"/>
          </a:xfrm>
          <a:prstGeom prst="rect">
            <a:avLst/>
          </a:prstGeom>
          <a:solidFill>
            <a:schemeClr val="accent1">
              <a:lumMod val="20000"/>
              <a:lumOff val="80000"/>
            </a:schemeClr>
          </a:solidFill>
        </p:spPr>
        <p:txBody>
          <a:bodyPr wrap="square" rtlCol="0">
            <a:spAutoFit/>
          </a:bodyPr>
          <a:lstStyle/>
          <a:p>
            <a:pPr lvl="0"/>
            <a:r>
              <a:rPr lang="en-GB" sz="2000" b="1" dirty="0"/>
              <a:t>We recognise the context for children and their families continues to evolve – especially in relation to poverty</a:t>
            </a:r>
            <a:endParaRPr lang="en-GB" sz="2000" dirty="0"/>
          </a:p>
        </p:txBody>
      </p:sp>
    </p:spTree>
    <p:extLst>
      <p:ext uri="{BB962C8B-B14F-4D97-AF65-F5344CB8AC3E}">
        <p14:creationId xmlns:p14="http://schemas.microsoft.com/office/powerpoint/2010/main" val="3062564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he Promise Scotland"/>
          <p:cNvPicPr/>
          <p:nvPr/>
        </p:nvPicPr>
        <p:blipFill>
          <a:blip r:embed="rId2">
            <a:extLst>
              <a:ext uri="{28A0092B-C50C-407E-A947-70E740481C1C}">
                <a14:useLocalDpi xmlns:a14="http://schemas.microsoft.com/office/drawing/2010/main" val="0"/>
              </a:ext>
            </a:extLst>
          </a:blip>
          <a:srcRect/>
          <a:stretch>
            <a:fillRect/>
          </a:stretch>
        </p:blipFill>
        <p:spPr bwMode="auto">
          <a:xfrm>
            <a:off x="11034425" y="108377"/>
            <a:ext cx="1061407" cy="1079505"/>
          </a:xfrm>
          <a:prstGeom prst="rect">
            <a:avLst/>
          </a:prstGeom>
          <a:noFill/>
          <a:ln>
            <a:noFill/>
          </a:ln>
        </p:spPr>
      </p:pic>
      <p:sp>
        <p:nvSpPr>
          <p:cNvPr id="12" name="TextBox 11"/>
          <p:cNvSpPr txBox="1"/>
          <p:nvPr/>
        </p:nvSpPr>
        <p:spPr>
          <a:xfrm>
            <a:off x="3269783" y="39324"/>
            <a:ext cx="7167122" cy="584699"/>
          </a:xfrm>
          <a:prstGeom prst="rect">
            <a:avLst/>
          </a:prstGeom>
          <a:noFill/>
        </p:spPr>
        <p:txBody>
          <a:bodyPr wrap="square" rtlCol="0">
            <a:spAutoFit/>
          </a:bodyPr>
          <a:lstStyle/>
          <a:p>
            <a:pPr defTabSz="914309" eaLnBrk="1" fontAlgn="auto" hangingPunct="1">
              <a:spcBef>
                <a:spcPts val="0"/>
              </a:spcBef>
              <a:spcAft>
                <a:spcPts val="0"/>
              </a:spcAft>
              <a:defRPr/>
            </a:pPr>
            <a:r>
              <a:rPr lang="en-GB" sz="3200" b="1" dirty="0">
                <a:solidFill>
                  <a:srgbClr val="0070C0"/>
                </a:solidFill>
                <a:latin typeface="Arial" panose="020B0604020202020204" pitchFamily="34" charset="0"/>
                <a:ea typeface="Times New Roman" panose="02020603050405020304" pitchFamily="18" charset="0"/>
                <a:cs typeface="+mn-cs"/>
              </a:rPr>
              <a:t>KEEP</a:t>
            </a:r>
            <a:r>
              <a:rPr lang="en-GB" sz="3200" b="1" dirty="0">
                <a:solidFill>
                  <a:srgbClr val="F5F027"/>
                </a:solidFill>
                <a:latin typeface="Arial" panose="020B0604020202020204" pitchFamily="34" charset="0"/>
                <a:ea typeface="Times New Roman" panose="02020603050405020304" pitchFamily="18" charset="0"/>
                <a:cs typeface="+mn-cs"/>
              </a:rPr>
              <a:t>ING </a:t>
            </a:r>
            <a:r>
              <a:rPr lang="en-GB" sz="3200" b="1" dirty="0">
                <a:solidFill>
                  <a:srgbClr val="009999"/>
                </a:solidFill>
                <a:latin typeface="Arial" panose="020B0604020202020204" pitchFamily="34" charset="0"/>
                <a:ea typeface="Times New Roman" panose="02020603050405020304" pitchFamily="18" charset="0"/>
                <a:cs typeface="+mn-cs"/>
              </a:rPr>
              <a:t>THE </a:t>
            </a:r>
            <a:r>
              <a:rPr lang="en-GB" sz="3200" b="1" dirty="0">
                <a:solidFill>
                  <a:srgbClr val="D61475"/>
                </a:solidFill>
                <a:latin typeface="Arial" panose="020B0604020202020204" pitchFamily="34" charset="0"/>
                <a:ea typeface="Times New Roman" panose="02020603050405020304" pitchFamily="18" charset="0"/>
                <a:cs typeface="+mn-cs"/>
              </a:rPr>
              <a:t>PROMISE</a:t>
            </a:r>
            <a:endParaRPr lang="en-GB" sz="3200" dirty="0">
              <a:solidFill>
                <a:prstClr val="black"/>
              </a:solidFill>
              <a:latin typeface="Calibri" panose="020F0502020204030204"/>
              <a:cs typeface="+mn-cs"/>
            </a:endParaRPr>
          </a:p>
        </p:txBody>
      </p:sp>
      <p:sp>
        <p:nvSpPr>
          <p:cNvPr id="13" name="TextBox 12"/>
          <p:cNvSpPr txBox="1"/>
          <p:nvPr/>
        </p:nvSpPr>
        <p:spPr>
          <a:xfrm>
            <a:off x="10155945" y="6555130"/>
            <a:ext cx="1938227" cy="276963"/>
          </a:xfrm>
          <a:prstGeom prst="rect">
            <a:avLst/>
          </a:prstGeom>
          <a:noFill/>
        </p:spPr>
        <p:txBody>
          <a:bodyPr wrap="none" rtlCol="0">
            <a:spAutoFit/>
          </a:bodyPr>
          <a:lstStyle/>
          <a:p>
            <a:pPr defTabSz="914309" eaLnBrk="1" fontAlgn="auto" hangingPunct="1">
              <a:spcBef>
                <a:spcPts val="0"/>
              </a:spcBef>
              <a:spcAft>
                <a:spcPts val="0"/>
              </a:spcAft>
            </a:pPr>
            <a:r>
              <a:rPr lang="en-GB" sz="1200" b="1" dirty="0" err="1">
                <a:solidFill>
                  <a:prstClr val="black"/>
                </a:solidFill>
                <a:latin typeface="Calibri" panose="020F0502020204030204"/>
                <a:cs typeface="+mn-cs"/>
              </a:rPr>
              <a:t>ThePromiseTeam@gov.scot</a:t>
            </a:r>
            <a:endParaRPr lang="en-GB" sz="1200" b="1" dirty="0">
              <a:solidFill>
                <a:prstClr val="black"/>
              </a:solidFill>
              <a:latin typeface="Calibri" panose="020F0502020204030204"/>
              <a:cs typeface="+mn-cs"/>
            </a:endParaRPr>
          </a:p>
        </p:txBody>
      </p:sp>
      <p:sp>
        <p:nvSpPr>
          <p:cNvPr id="6" name="Content Placeholder 2"/>
          <p:cNvSpPr>
            <a:spLocks noGrp="1"/>
          </p:cNvSpPr>
          <p:nvPr>
            <p:ph idx="1"/>
          </p:nvPr>
        </p:nvSpPr>
        <p:spPr>
          <a:xfrm>
            <a:off x="406574" y="1451610"/>
            <a:ext cx="11454703" cy="4779456"/>
          </a:xfrm>
          <a:solidFill>
            <a:schemeClr val="accent1">
              <a:lumMod val="20000"/>
              <a:lumOff val="80000"/>
            </a:schemeClr>
          </a:solidFill>
        </p:spPr>
        <p:txBody>
          <a:bodyPr>
            <a:noAutofit/>
          </a:bodyPr>
          <a:lstStyle/>
          <a:p>
            <a:pPr marL="0" indent="0">
              <a:buNone/>
            </a:pPr>
            <a:r>
              <a:rPr lang="en-GB" sz="1900" b="1" dirty="0"/>
              <a:t>By keeping more families together, the number of children and young people on compulsory measures of supervision away from home could be reduced by 2030 – leading to significant reduction in care-experienced population over time.</a:t>
            </a:r>
          </a:p>
          <a:p>
            <a:pPr marL="0" indent="0">
              <a:buNone/>
            </a:pPr>
            <a:endParaRPr lang="en-GB" sz="1900" b="1" dirty="0"/>
          </a:p>
          <a:p>
            <a:pPr marL="0" indent="0">
              <a:buNone/>
            </a:pPr>
            <a:r>
              <a:rPr lang="en-GB" sz="1900" b="1" dirty="0"/>
              <a:t>For those who need to be part of the care system, the system will give them love, compassion and consistency. </a:t>
            </a:r>
          </a:p>
          <a:p>
            <a:pPr marL="539696" indent="-184132"/>
            <a:r>
              <a:rPr lang="en-GB" sz="1900" dirty="0"/>
              <a:t>Children and their families will be better supported through whole family support. </a:t>
            </a:r>
          </a:p>
          <a:p>
            <a:pPr marL="539696" indent="-184132"/>
            <a:r>
              <a:rPr lang="en-GB" sz="1900" dirty="0"/>
              <a:t>The balance of our spend between prevention and chronic intervention switched. Families that need help get it early - before crisis point. </a:t>
            </a:r>
          </a:p>
          <a:p>
            <a:pPr marL="355564" indent="0">
              <a:buNone/>
            </a:pPr>
            <a:endParaRPr lang="en-GB" sz="1900" dirty="0"/>
          </a:p>
          <a:p>
            <a:pPr marL="0" indent="0">
              <a:buNone/>
            </a:pPr>
            <a:r>
              <a:rPr lang="en-GB" sz="1900" b="1" dirty="0"/>
              <a:t>Reduction in care experienced-related poor outcomes including poverty, homelessness, substance misuse, poor health including mental health, offending, school exclusion, educational attainment and low employability.</a:t>
            </a:r>
          </a:p>
          <a:p>
            <a:pPr marL="0" indent="0">
              <a:buNone/>
            </a:pPr>
            <a:endParaRPr lang="en-GB" sz="1900" b="1" dirty="0"/>
          </a:p>
          <a:p>
            <a:pPr marL="0" indent="0">
              <a:buNone/>
            </a:pPr>
            <a:r>
              <a:rPr lang="en-GB" sz="1900" b="1" dirty="0"/>
              <a:t>Increased consistency in service provision across the country and the workforce will be valued, informed, respected and supported.</a:t>
            </a:r>
          </a:p>
          <a:p>
            <a:endParaRPr lang="en-GB" sz="2000" dirty="0"/>
          </a:p>
          <a:p>
            <a:pPr marL="0" indent="0">
              <a:buNone/>
            </a:pPr>
            <a:endParaRPr lang="en-GB" sz="2000" dirty="0"/>
          </a:p>
          <a:p>
            <a:endParaRPr lang="en-GB" sz="2000" dirty="0"/>
          </a:p>
        </p:txBody>
      </p:sp>
      <p:sp>
        <p:nvSpPr>
          <p:cNvPr id="8" name="Title 1"/>
          <p:cNvSpPr>
            <a:spLocks noGrp="1"/>
          </p:cNvSpPr>
          <p:nvPr>
            <p:ph type="title"/>
          </p:nvPr>
        </p:nvSpPr>
        <p:spPr>
          <a:xfrm>
            <a:off x="2206774" y="628522"/>
            <a:ext cx="7560840" cy="856209"/>
          </a:xfrm>
        </p:spPr>
        <p:txBody>
          <a:bodyPr>
            <a:normAutofit/>
          </a:bodyPr>
          <a:lstStyle/>
          <a:p>
            <a:r>
              <a:rPr lang="en-GB" sz="2400" b="1" dirty="0">
                <a:solidFill>
                  <a:srgbClr val="002060"/>
                </a:solidFill>
              </a:rPr>
              <a:t>What could the system look like after we Keep The Promise</a:t>
            </a:r>
          </a:p>
        </p:txBody>
      </p:sp>
    </p:spTree>
    <p:extLst>
      <p:ext uri="{BB962C8B-B14F-4D97-AF65-F5344CB8AC3E}">
        <p14:creationId xmlns:p14="http://schemas.microsoft.com/office/powerpoint/2010/main" val="1138323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566" y="18348"/>
            <a:ext cx="3702838" cy="891166"/>
          </a:xfrm>
        </p:spPr>
        <p:txBody>
          <a:bodyPr>
            <a:normAutofit/>
          </a:bodyPr>
          <a:lstStyle/>
          <a:p>
            <a:r>
              <a:rPr lang="en-GB" sz="2800" b="1" dirty="0"/>
              <a:t>Our National Context</a:t>
            </a:r>
          </a:p>
        </p:txBody>
      </p:sp>
      <p:sp>
        <p:nvSpPr>
          <p:cNvPr id="3" name="Content Placeholder 2"/>
          <p:cNvSpPr>
            <a:spLocks noGrp="1"/>
          </p:cNvSpPr>
          <p:nvPr>
            <p:ph idx="1"/>
          </p:nvPr>
        </p:nvSpPr>
        <p:spPr>
          <a:xfrm>
            <a:off x="161493" y="765498"/>
            <a:ext cx="6617642" cy="3744415"/>
          </a:xfrm>
          <a:solidFill>
            <a:schemeClr val="accent2">
              <a:lumMod val="20000"/>
              <a:lumOff val="80000"/>
            </a:schemeClr>
          </a:solidFill>
          <a:ln>
            <a:solidFill>
              <a:schemeClr val="tx1"/>
            </a:solidFill>
          </a:ln>
        </p:spPr>
        <p:txBody>
          <a:bodyPr>
            <a:noAutofit/>
          </a:bodyPr>
          <a:lstStyle/>
          <a:p>
            <a:r>
              <a:rPr lang="en-GB" sz="1800" b="0" i="0" dirty="0">
                <a:solidFill>
                  <a:srgbClr val="242424"/>
                </a:solidFill>
                <a:effectLst/>
              </a:rPr>
              <a:t>14,946 children in Scotland were Looked After or on the Child Protection Register – 1.5% of Scotland’s under 18</a:t>
            </a:r>
            <a:br>
              <a:rPr lang="en-GB" sz="1800" dirty="0"/>
            </a:br>
            <a:r>
              <a:rPr lang="en-GB" sz="1800" b="0" i="0" dirty="0">
                <a:solidFill>
                  <a:srgbClr val="242424"/>
                </a:solidFill>
                <a:effectLst/>
              </a:rPr>
              <a:t>population (National SWS - July 2021)</a:t>
            </a:r>
          </a:p>
          <a:p>
            <a:r>
              <a:rPr lang="en-GB" sz="1800" b="0" i="0" dirty="0">
                <a:solidFill>
                  <a:srgbClr val="242424"/>
                </a:solidFill>
                <a:effectLst/>
              </a:rPr>
              <a:t>2,104 children were on the Child Protection Register</a:t>
            </a:r>
          </a:p>
          <a:p>
            <a:r>
              <a:rPr lang="en-GB" sz="1800" dirty="0"/>
              <a:t>There are an estimated 250,000 to 350,000 people in Scotland with experience of care. </a:t>
            </a:r>
          </a:p>
          <a:p>
            <a:r>
              <a:rPr lang="en-GB" sz="1800" dirty="0"/>
              <a:t>1/4 of the adult prison population indicated that during their up-bringing they had been in care. Around 40% of young people in custody report that they have been in care</a:t>
            </a:r>
          </a:p>
          <a:p>
            <a:r>
              <a:rPr lang="en-GB" sz="1800" dirty="0"/>
              <a:t>In 2019-20, there was an average of 76 young people in secure care</a:t>
            </a:r>
          </a:p>
          <a:p>
            <a:r>
              <a:rPr lang="en-GB" sz="1800" dirty="0"/>
              <a:t>Currently 3 16/17 year olds in Polmont</a:t>
            </a:r>
          </a:p>
          <a:p>
            <a:endParaRPr lang="en-GB" sz="1800" dirty="0"/>
          </a:p>
        </p:txBody>
      </p:sp>
      <p:sp>
        <p:nvSpPr>
          <p:cNvPr id="4" name="TextBox 3"/>
          <p:cNvSpPr txBox="1"/>
          <p:nvPr/>
        </p:nvSpPr>
        <p:spPr>
          <a:xfrm>
            <a:off x="6876578" y="73356"/>
            <a:ext cx="5188127" cy="6555641"/>
          </a:xfrm>
          <a:prstGeom prst="rect">
            <a:avLst/>
          </a:prstGeom>
          <a:solidFill>
            <a:schemeClr val="accent1">
              <a:lumMod val="20000"/>
              <a:lumOff val="80000"/>
            </a:schemeClr>
          </a:solidFill>
          <a:ln>
            <a:solidFill>
              <a:schemeClr val="tx1"/>
            </a:solidFill>
          </a:ln>
        </p:spPr>
        <p:txBody>
          <a:bodyPr wrap="square" rtlCol="0">
            <a:spAutoFit/>
          </a:bodyPr>
          <a:lstStyle/>
          <a:p>
            <a:r>
              <a:rPr lang="en-GB" b="1" u="sng" dirty="0">
                <a:latin typeface="+mn-lt"/>
              </a:rPr>
              <a:t>The Promise Tells Us</a:t>
            </a:r>
          </a:p>
          <a:p>
            <a:endParaRPr lang="en-GB" sz="800" dirty="0">
              <a:latin typeface="+mn-lt"/>
            </a:endParaRPr>
          </a:p>
          <a:p>
            <a:r>
              <a:rPr lang="en-GB" dirty="0">
                <a:latin typeface="+mn-lt"/>
              </a:rPr>
              <a:t>Children living in the 10% most deprived areas of Scotland are 20 times more likely to become care experienced than those in the 10% least deprived</a:t>
            </a:r>
          </a:p>
          <a:p>
            <a:endParaRPr lang="en-GB" sz="800" u="sng" dirty="0">
              <a:latin typeface="+mn-lt"/>
            </a:endParaRPr>
          </a:p>
          <a:p>
            <a:r>
              <a:rPr lang="en-GB" dirty="0">
                <a:latin typeface="+mn-lt"/>
              </a:rPr>
              <a:t>Care experienced children:</a:t>
            </a:r>
          </a:p>
          <a:p>
            <a:pPr marL="533400" lvl="1" indent="-358775">
              <a:buFont typeface="Arial" panose="020B0604020202020204" pitchFamily="34" charset="0"/>
              <a:buChar char="•"/>
            </a:pPr>
            <a:r>
              <a:rPr lang="en-GB" dirty="0">
                <a:latin typeface="+mn-lt"/>
              </a:rPr>
              <a:t>1.5 times more likely to have anxiety at 16</a:t>
            </a:r>
          </a:p>
          <a:p>
            <a:pPr marL="533400" lvl="1" indent="-358775">
              <a:buFont typeface="Arial" panose="020B0604020202020204" pitchFamily="34" charset="0"/>
              <a:buChar char="•"/>
            </a:pPr>
            <a:r>
              <a:rPr lang="en-GB" dirty="0">
                <a:latin typeface="+mn-lt"/>
              </a:rPr>
              <a:t>2.5 more likely to be excluded from school at 16</a:t>
            </a:r>
          </a:p>
          <a:p>
            <a:pPr marL="533400" lvl="1" indent="-358775">
              <a:buFont typeface="Arial" panose="020B0604020202020204" pitchFamily="34" charset="0"/>
              <a:buChar char="•"/>
            </a:pPr>
            <a:r>
              <a:rPr lang="en-GB" dirty="0">
                <a:latin typeface="+mn-lt"/>
              </a:rPr>
              <a:t>1.5 more likely to have unauthorised absence from school at 16</a:t>
            </a:r>
          </a:p>
          <a:p>
            <a:pPr marL="533400" lvl="1" indent="-358775">
              <a:buFont typeface="Arial" panose="020B0604020202020204" pitchFamily="34" charset="0"/>
              <a:buChar char="•"/>
            </a:pPr>
            <a:r>
              <a:rPr lang="en-GB" dirty="0">
                <a:latin typeface="+mn-lt"/>
              </a:rPr>
              <a:t>Almost 2 times as likely to moderately use drugs at 16</a:t>
            </a:r>
          </a:p>
          <a:p>
            <a:pPr lvl="1"/>
            <a:endParaRPr lang="en-GB" sz="800" dirty="0">
              <a:latin typeface="+mn-lt"/>
            </a:endParaRPr>
          </a:p>
          <a:p>
            <a:r>
              <a:rPr lang="en-GB" dirty="0">
                <a:latin typeface="+mn-lt"/>
              </a:rPr>
              <a:t>Care experienced adults:</a:t>
            </a:r>
          </a:p>
          <a:p>
            <a:pPr marL="542925" lvl="1" indent="-368300">
              <a:buFont typeface="Arial" panose="020B0604020202020204" pitchFamily="34" charset="0"/>
              <a:buChar char="•"/>
            </a:pPr>
            <a:r>
              <a:rPr lang="en-GB" dirty="0">
                <a:latin typeface="+mn-lt"/>
              </a:rPr>
              <a:t>2 times more likely to have no educational qualifications</a:t>
            </a:r>
          </a:p>
          <a:p>
            <a:pPr marL="542925" lvl="1" indent="-368300">
              <a:buFont typeface="Arial" panose="020B0604020202020204" pitchFamily="34" charset="0"/>
              <a:buChar char="•"/>
            </a:pPr>
            <a:r>
              <a:rPr lang="en-GB" dirty="0">
                <a:latin typeface="+mn-lt"/>
              </a:rPr>
              <a:t>1.5 times as likely to have financial difficulties</a:t>
            </a:r>
          </a:p>
          <a:p>
            <a:pPr marL="542925" lvl="1" indent="-368300">
              <a:buFont typeface="Arial" panose="020B0604020202020204" pitchFamily="34" charset="0"/>
              <a:buChar char="•"/>
            </a:pPr>
            <a:r>
              <a:rPr lang="en-GB" dirty="0">
                <a:latin typeface="+mn-lt"/>
              </a:rPr>
              <a:t>Almost twice as likely to have poor health</a:t>
            </a:r>
          </a:p>
          <a:p>
            <a:pPr marL="542925" lvl="1" indent="-368300">
              <a:buFont typeface="Arial" panose="020B0604020202020204" pitchFamily="34" charset="0"/>
              <a:buChar char="•"/>
            </a:pPr>
            <a:r>
              <a:rPr lang="en-GB" dirty="0">
                <a:latin typeface="+mn-lt"/>
              </a:rPr>
              <a:t>2 times as likely to have experienced homelessness</a:t>
            </a:r>
          </a:p>
          <a:p>
            <a:pPr marL="542925" lvl="1" indent="-368300">
              <a:buFont typeface="Arial" panose="020B0604020202020204" pitchFamily="34" charset="0"/>
              <a:buChar char="•"/>
            </a:pPr>
            <a:r>
              <a:rPr lang="en-GB" dirty="0">
                <a:latin typeface="+mn-lt"/>
              </a:rPr>
              <a:t>3 times as likely to not have a full-time job at 26</a:t>
            </a:r>
          </a:p>
          <a:p>
            <a:pPr marL="542925" lvl="1" indent="-368300">
              <a:buFont typeface="Arial" panose="020B0604020202020204" pitchFamily="34" charset="0"/>
              <a:buChar char="•"/>
            </a:pPr>
            <a:r>
              <a:rPr lang="en-GB" dirty="0">
                <a:latin typeface="+mn-lt"/>
              </a:rPr>
              <a:t>1.5 times more likely to experience multiple disadvantage (homelessness, substances use, mental health or offending)</a:t>
            </a:r>
          </a:p>
        </p:txBody>
      </p:sp>
      <p:sp>
        <p:nvSpPr>
          <p:cNvPr id="5" name="TextBox 4"/>
          <p:cNvSpPr txBox="1"/>
          <p:nvPr/>
        </p:nvSpPr>
        <p:spPr>
          <a:xfrm>
            <a:off x="161493" y="4597672"/>
            <a:ext cx="6617642" cy="2031325"/>
          </a:xfrm>
          <a:prstGeom prst="rect">
            <a:avLst/>
          </a:prstGeom>
          <a:solidFill>
            <a:schemeClr val="accent4">
              <a:lumMod val="40000"/>
              <a:lumOff val="60000"/>
            </a:schemeClr>
          </a:solidFill>
          <a:ln>
            <a:solidFill>
              <a:schemeClr val="tx1"/>
            </a:solidFill>
          </a:ln>
        </p:spPr>
        <p:txBody>
          <a:bodyPr wrap="square" rtlCol="0">
            <a:spAutoFit/>
          </a:bodyPr>
          <a:lstStyle/>
          <a:p>
            <a:r>
              <a:rPr lang="en-GB" dirty="0">
                <a:latin typeface="+mn-lt"/>
              </a:rPr>
              <a:t>Estimated costs to public purse (figures from The Promise):</a:t>
            </a:r>
          </a:p>
          <a:p>
            <a:pPr marL="285750" indent="-285750">
              <a:buFont typeface="Arial" panose="020B0604020202020204" pitchFamily="34" charset="0"/>
              <a:buChar char="•"/>
            </a:pPr>
            <a:r>
              <a:rPr lang="en-GB" dirty="0">
                <a:latin typeface="+mn-lt"/>
              </a:rPr>
              <a:t>£</a:t>
            </a:r>
            <a:r>
              <a:rPr lang="en-GB" dirty="0" err="1">
                <a:latin typeface="+mn-lt"/>
              </a:rPr>
              <a:t>942M</a:t>
            </a:r>
            <a:r>
              <a:rPr lang="en-GB" dirty="0">
                <a:latin typeface="+mn-lt"/>
              </a:rPr>
              <a:t> for ‘care system’</a:t>
            </a:r>
          </a:p>
          <a:p>
            <a:pPr marL="285750" indent="-285750">
              <a:buFont typeface="Arial" panose="020B0604020202020204" pitchFamily="34" charset="0"/>
              <a:buChar char="•"/>
            </a:pPr>
            <a:r>
              <a:rPr lang="en-GB" dirty="0">
                <a:latin typeface="+mn-lt"/>
              </a:rPr>
              <a:t>£</a:t>
            </a:r>
            <a:r>
              <a:rPr lang="en-GB" dirty="0" err="1">
                <a:latin typeface="+mn-lt"/>
              </a:rPr>
              <a:t>198M</a:t>
            </a:r>
            <a:r>
              <a:rPr lang="en-GB" dirty="0">
                <a:latin typeface="+mn-lt"/>
              </a:rPr>
              <a:t> for universal services associated with ‘care system</a:t>
            </a:r>
          </a:p>
          <a:p>
            <a:pPr marL="285750" indent="-285750">
              <a:buFont typeface="Arial" panose="020B0604020202020204" pitchFamily="34" charset="0"/>
              <a:buChar char="•"/>
            </a:pPr>
            <a:r>
              <a:rPr lang="en-GB" dirty="0">
                <a:latin typeface="+mn-lt"/>
              </a:rPr>
              <a:t>£</a:t>
            </a:r>
            <a:r>
              <a:rPr lang="en-GB" dirty="0" err="1">
                <a:latin typeface="+mn-lt"/>
              </a:rPr>
              <a:t>875M</a:t>
            </a:r>
            <a:r>
              <a:rPr lang="en-GB" dirty="0">
                <a:latin typeface="+mn-lt"/>
              </a:rPr>
              <a:t> in meeting needs of care experienced as a result of care system failure</a:t>
            </a:r>
          </a:p>
          <a:p>
            <a:pPr marL="285750" indent="-285750">
              <a:buFont typeface="Arial" panose="020B0604020202020204" pitchFamily="34" charset="0"/>
              <a:buChar char="•"/>
            </a:pPr>
            <a:r>
              <a:rPr lang="en-GB" dirty="0">
                <a:latin typeface="+mn-lt"/>
              </a:rPr>
              <a:t>£</a:t>
            </a:r>
            <a:r>
              <a:rPr lang="en-GB" dirty="0" err="1">
                <a:latin typeface="+mn-lt"/>
              </a:rPr>
              <a:t>732M</a:t>
            </a:r>
            <a:r>
              <a:rPr lang="en-GB" dirty="0">
                <a:latin typeface="+mn-lt"/>
              </a:rPr>
              <a:t> in lost income tax/NI from lower incomes of care experienced</a:t>
            </a:r>
          </a:p>
        </p:txBody>
      </p:sp>
    </p:spTree>
    <p:extLst>
      <p:ext uri="{BB962C8B-B14F-4D97-AF65-F5344CB8AC3E}">
        <p14:creationId xmlns:p14="http://schemas.microsoft.com/office/powerpoint/2010/main" val="227756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135047" y="86742"/>
            <a:ext cx="7167122" cy="584699"/>
          </a:xfrm>
          <a:prstGeom prst="rect">
            <a:avLst/>
          </a:prstGeom>
          <a:noFill/>
        </p:spPr>
        <p:txBody>
          <a:bodyPr wrap="square" rtlCol="0">
            <a:spAutoFit/>
          </a:bodyPr>
          <a:lstStyle/>
          <a:p>
            <a:pPr lvl="0"/>
            <a:r>
              <a:rPr lang="en-GB" sz="3200" b="1" dirty="0">
                <a:solidFill>
                  <a:srgbClr val="0070C0"/>
                </a:solidFill>
                <a:latin typeface="Arial" panose="020B0604020202020204" pitchFamily="34" charset="0"/>
                <a:ea typeface="Times New Roman" panose="02020603050405020304" pitchFamily="18" charset="0"/>
              </a:rPr>
              <a:t>KEEP</a:t>
            </a:r>
            <a:r>
              <a:rPr lang="en-GB" sz="3200" b="1" dirty="0">
                <a:solidFill>
                  <a:srgbClr val="F5F027"/>
                </a:solidFill>
                <a:latin typeface="Arial" panose="020B0604020202020204" pitchFamily="34" charset="0"/>
                <a:ea typeface="Times New Roman" panose="02020603050405020304" pitchFamily="18" charset="0"/>
              </a:rPr>
              <a:t>ING </a:t>
            </a:r>
            <a:r>
              <a:rPr lang="en-GB" sz="3200" b="1" dirty="0">
                <a:solidFill>
                  <a:srgbClr val="009999"/>
                </a:solidFill>
                <a:latin typeface="Arial" panose="020B0604020202020204" pitchFamily="34" charset="0"/>
                <a:ea typeface="Times New Roman" panose="02020603050405020304" pitchFamily="18" charset="0"/>
              </a:rPr>
              <a:t>THE </a:t>
            </a:r>
            <a:r>
              <a:rPr lang="en-GB" sz="3200" b="1" dirty="0">
                <a:solidFill>
                  <a:srgbClr val="D61475"/>
                </a:solidFill>
                <a:latin typeface="Arial" panose="020B0604020202020204" pitchFamily="34" charset="0"/>
                <a:ea typeface="Times New Roman" panose="02020603050405020304" pitchFamily="18" charset="0"/>
              </a:rPr>
              <a:t>PROMISE</a:t>
            </a:r>
            <a:endParaRPr lang="en-GB" sz="3200" dirty="0">
              <a:solidFill>
                <a:prstClr val="black"/>
              </a:solidFill>
              <a:latin typeface="Calibri" panose="020F0502020204030204"/>
            </a:endParaRPr>
          </a:p>
        </p:txBody>
      </p:sp>
      <p:sp>
        <p:nvSpPr>
          <p:cNvPr id="9" name="TextBox 8"/>
          <p:cNvSpPr txBox="1"/>
          <p:nvPr/>
        </p:nvSpPr>
        <p:spPr>
          <a:xfrm>
            <a:off x="723452" y="935978"/>
            <a:ext cx="10825359" cy="5078313"/>
          </a:xfrm>
          <a:prstGeom prst="rect">
            <a:avLst/>
          </a:prstGeom>
          <a:solidFill>
            <a:schemeClr val="accent1">
              <a:lumMod val="20000"/>
              <a:lumOff val="80000"/>
            </a:schemeClr>
          </a:solidFill>
        </p:spPr>
        <p:txBody>
          <a:bodyPr wrap="square" rtlCol="0">
            <a:spAutoFit/>
          </a:bodyPr>
          <a:lstStyle/>
          <a:p>
            <a:pPr lvl="0"/>
            <a:r>
              <a:rPr lang="en-GB" b="1" dirty="0"/>
              <a:t>CONTEXT</a:t>
            </a:r>
          </a:p>
          <a:p>
            <a:pPr lvl="0"/>
            <a:endParaRPr lang="en-GB" dirty="0"/>
          </a:p>
          <a:p>
            <a:pPr lvl="0"/>
            <a:r>
              <a:rPr lang="en-GB" b="1" dirty="0"/>
              <a:t>2016</a:t>
            </a:r>
            <a:r>
              <a:rPr lang="en-GB" dirty="0"/>
              <a:t>	 First Minister announces Independent review of the Care System</a:t>
            </a:r>
          </a:p>
          <a:p>
            <a:pPr lvl="0"/>
            <a:endParaRPr lang="en-GB" dirty="0"/>
          </a:p>
          <a:p>
            <a:pPr>
              <a:tabLst>
                <a:tab pos="722241" algn="l"/>
              </a:tabLst>
            </a:pPr>
            <a:r>
              <a:rPr lang="en-GB" b="1" dirty="0"/>
              <a:t>2017</a:t>
            </a:r>
            <a:r>
              <a:rPr lang="en-GB" dirty="0"/>
              <a:t>		Independent Care Review, led by Fiona Duncan – heard over 5,500 experiences over half of 		which were children and young people with experience of the care system.</a:t>
            </a:r>
          </a:p>
          <a:p>
            <a:pPr>
              <a:tabLst>
                <a:tab pos="722241" algn="l"/>
              </a:tabLst>
            </a:pPr>
            <a:endParaRPr lang="en-GB" dirty="0"/>
          </a:p>
          <a:p>
            <a:pPr>
              <a:tabLst>
                <a:tab pos="722241" algn="l"/>
              </a:tabLst>
            </a:pPr>
            <a:r>
              <a:rPr lang="en-GB" b="1" dirty="0"/>
              <a:t>Feb 2020  </a:t>
            </a:r>
            <a:r>
              <a:rPr lang="en-GB" dirty="0"/>
              <a:t>‘The Promise’ was published – Scottish Government accepts findings and cross-party 			    support to Keep The Promise by 2030.</a:t>
            </a:r>
          </a:p>
          <a:p>
            <a:pPr marL="285721" indent="-285721">
              <a:buFontTx/>
              <a:buChar char="-"/>
            </a:pPr>
            <a:endParaRPr lang="en-GB" dirty="0"/>
          </a:p>
          <a:p>
            <a:pPr lvl="0"/>
            <a:r>
              <a:rPr lang="en-GB" b="1" dirty="0"/>
              <a:t>2021</a:t>
            </a:r>
            <a:r>
              <a:rPr lang="en-GB" dirty="0"/>
              <a:t> 	‘The Promise Scotland’ is established. It publishes Plan 21-24 and Change Programme One 	setting out the actions it expects to see and challenging the progress made to date</a:t>
            </a:r>
          </a:p>
          <a:p>
            <a:pPr marL="285721" indent="-285721">
              <a:buFontTx/>
              <a:buChar char="-"/>
            </a:pPr>
            <a:endParaRPr lang="en-GB" dirty="0"/>
          </a:p>
          <a:p>
            <a:pPr lvl="0"/>
            <a:r>
              <a:rPr lang="en-GB" b="1" dirty="0" err="1"/>
              <a:t>PfG</a:t>
            </a:r>
            <a:r>
              <a:rPr lang="en-GB" b="1" dirty="0"/>
              <a:t> 2021   </a:t>
            </a:r>
            <a:r>
              <a:rPr lang="en-GB" dirty="0"/>
              <a:t>Scottish Government announces £</a:t>
            </a:r>
            <a:r>
              <a:rPr lang="en-GB" dirty="0" err="1"/>
              <a:t>500m</a:t>
            </a:r>
            <a:r>
              <a:rPr lang="en-GB" dirty="0"/>
              <a:t> Whole Family Wellbeing Fund to deliver a key 		    aspect of The Promise alongside a series of other Promise-related measures</a:t>
            </a:r>
          </a:p>
          <a:p>
            <a:pPr lvl="0"/>
            <a:endParaRPr lang="en-GB" dirty="0"/>
          </a:p>
          <a:p>
            <a:pPr lvl="0"/>
            <a:r>
              <a:rPr lang="en-GB" b="1" dirty="0"/>
              <a:t>March 2022</a:t>
            </a:r>
            <a:r>
              <a:rPr lang="en-GB" dirty="0"/>
              <a:t> Scottish Government publishes Promise Implementation Plan</a:t>
            </a:r>
          </a:p>
          <a:p>
            <a:endParaRPr lang="en-GB" dirty="0"/>
          </a:p>
        </p:txBody>
      </p:sp>
      <p:sp>
        <p:nvSpPr>
          <p:cNvPr id="2" name="TextBox 1"/>
          <p:cNvSpPr txBox="1"/>
          <p:nvPr/>
        </p:nvSpPr>
        <p:spPr>
          <a:xfrm>
            <a:off x="9964196" y="6519058"/>
            <a:ext cx="2226217" cy="276963"/>
          </a:xfrm>
          <a:prstGeom prst="rect">
            <a:avLst/>
          </a:prstGeom>
          <a:noFill/>
        </p:spPr>
        <p:txBody>
          <a:bodyPr wrap="none" rtlCol="0">
            <a:spAutoFit/>
          </a:bodyPr>
          <a:lstStyle/>
          <a:p>
            <a:r>
              <a:rPr lang="en-GB" sz="1200" b="1" dirty="0" err="1"/>
              <a:t>ThePromiseTeam@gov.scot</a:t>
            </a:r>
            <a:endParaRPr lang="en-GB" sz="1200" b="1" dirty="0"/>
          </a:p>
        </p:txBody>
      </p:sp>
      <p:pic>
        <p:nvPicPr>
          <p:cNvPr id="4" name="Picture 3" descr="The Promise Scotland"/>
          <p:cNvPicPr/>
          <p:nvPr/>
        </p:nvPicPr>
        <p:blipFill>
          <a:blip r:embed="rId3">
            <a:extLst>
              <a:ext uri="{28A0092B-C50C-407E-A947-70E740481C1C}">
                <a14:useLocalDpi xmlns:a14="http://schemas.microsoft.com/office/drawing/2010/main" val="0"/>
              </a:ext>
            </a:extLst>
          </a:blip>
          <a:srcRect/>
          <a:stretch>
            <a:fillRect/>
          </a:stretch>
        </p:blipFill>
        <p:spPr bwMode="auto">
          <a:xfrm>
            <a:off x="10838192" y="43595"/>
            <a:ext cx="1257537" cy="1329229"/>
          </a:xfrm>
          <a:prstGeom prst="rect">
            <a:avLst/>
          </a:prstGeom>
          <a:noFill/>
          <a:ln>
            <a:noFill/>
          </a:ln>
        </p:spPr>
      </p:pic>
    </p:spTree>
    <p:extLst>
      <p:ext uri="{BB962C8B-B14F-4D97-AF65-F5344CB8AC3E}">
        <p14:creationId xmlns:p14="http://schemas.microsoft.com/office/powerpoint/2010/main" val="3627831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he Promise Scotland"/>
          <p:cNvPicPr/>
          <p:nvPr/>
        </p:nvPicPr>
        <p:blipFill>
          <a:blip r:embed="rId2">
            <a:extLst>
              <a:ext uri="{28A0092B-C50C-407E-A947-70E740481C1C}">
                <a14:useLocalDpi xmlns:a14="http://schemas.microsoft.com/office/drawing/2010/main" val="0"/>
              </a:ext>
            </a:extLst>
          </a:blip>
          <a:srcRect/>
          <a:stretch>
            <a:fillRect/>
          </a:stretch>
        </p:blipFill>
        <p:spPr bwMode="auto">
          <a:xfrm>
            <a:off x="11034425" y="108377"/>
            <a:ext cx="1061407" cy="1079505"/>
          </a:xfrm>
          <a:prstGeom prst="rect">
            <a:avLst/>
          </a:prstGeom>
          <a:noFill/>
          <a:ln>
            <a:noFill/>
          </a:ln>
        </p:spPr>
      </p:pic>
      <p:sp>
        <p:nvSpPr>
          <p:cNvPr id="7" name="Rectangle 6"/>
          <p:cNvSpPr/>
          <p:nvPr/>
        </p:nvSpPr>
        <p:spPr>
          <a:xfrm>
            <a:off x="671792" y="1397912"/>
            <a:ext cx="10456430" cy="4462760"/>
          </a:xfrm>
          <a:prstGeom prst="rect">
            <a:avLst/>
          </a:prstGeom>
          <a:solidFill>
            <a:schemeClr val="accent1">
              <a:lumMod val="20000"/>
              <a:lumOff val="80000"/>
            </a:schemeClr>
          </a:solidFill>
        </p:spPr>
        <p:txBody>
          <a:bodyPr wrap="square">
            <a:spAutoFit/>
          </a:bodyPr>
          <a:lstStyle/>
          <a:p>
            <a:pPr defTabSz="914309" eaLnBrk="1" fontAlgn="auto" hangingPunct="1">
              <a:spcBef>
                <a:spcPts val="0"/>
              </a:spcBef>
              <a:spcAft>
                <a:spcPts val="0"/>
              </a:spcAft>
              <a:defRPr/>
            </a:pPr>
            <a:r>
              <a:rPr lang="en-GB" sz="2800" b="1" dirty="0">
                <a:solidFill>
                  <a:prstClr val="black"/>
                </a:solidFill>
                <a:latin typeface="Calibri" panose="020F0502020204030204"/>
                <a:cs typeface="Arial" panose="020B0604020202020204" pitchFamily="34" charset="0"/>
              </a:rPr>
              <a:t>Scottish Government PROMISE IMPLEMENTATION PLAN</a:t>
            </a:r>
            <a:endParaRPr lang="en-GB" dirty="0">
              <a:solidFill>
                <a:prstClr val="black"/>
              </a:solidFill>
              <a:latin typeface="Calibri" panose="020F0502020204030204"/>
              <a:ea typeface="Times New Roman" panose="02020603050405020304" pitchFamily="18" charset="0"/>
              <a:cs typeface="Times New Roman" panose="02020603050405020304" pitchFamily="18" charset="0"/>
            </a:endParaRPr>
          </a:p>
          <a:p>
            <a:pPr defTabSz="914309" eaLnBrk="1" fontAlgn="auto" hangingPunct="1">
              <a:spcBef>
                <a:spcPts val="0"/>
              </a:spcBef>
              <a:spcAft>
                <a:spcPts val="0"/>
              </a:spcAft>
              <a:defRPr/>
            </a:pPr>
            <a:endParaRPr lang="en-GB" dirty="0">
              <a:solidFill>
                <a:prstClr val="black"/>
              </a:solidFill>
              <a:latin typeface="Calibri" panose="020F0502020204030204"/>
              <a:ea typeface="Times New Roman" panose="02020603050405020304" pitchFamily="18" charset="0"/>
              <a:cs typeface="Times New Roman" panose="02020603050405020304" pitchFamily="18" charset="0"/>
            </a:endParaRPr>
          </a:p>
          <a:p>
            <a:pPr marL="285721" indent="-285721" defTabSz="914309" eaLnBrk="1" fontAlgn="auto" hangingPunct="1">
              <a:spcBef>
                <a:spcPts val="0"/>
              </a:spcBef>
              <a:spcAft>
                <a:spcPts val="0"/>
              </a:spcAft>
              <a:buFont typeface="Arial" panose="020B0604020202020204" pitchFamily="34" charset="0"/>
              <a:buChar char="•"/>
              <a:defRPr/>
            </a:pPr>
            <a:r>
              <a:rPr lang="en-GB" sz="2000" dirty="0">
                <a:solidFill>
                  <a:prstClr val="black"/>
                </a:solidFill>
                <a:latin typeface="Calibri" panose="020F0502020204030204"/>
                <a:ea typeface="Times New Roman" panose="02020603050405020304" pitchFamily="18" charset="0"/>
                <a:cs typeface="Times New Roman" panose="02020603050405020304" pitchFamily="18" charset="0"/>
              </a:rPr>
              <a:t>A statement of Scottish Government commitments and actions to Keep The Promise </a:t>
            </a:r>
          </a:p>
          <a:p>
            <a:pPr defTabSz="914309" eaLnBrk="1" fontAlgn="auto" hangingPunct="1">
              <a:spcBef>
                <a:spcPts val="0"/>
              </a:spcBef>
              <a:spcAft>
                <a:spcPts val="0"/>
              </a:spcAft>
              <a:defRPr/>
            </a:pPr>
            <a:endParaRPr lang="en-GB" sz="2000" i="1" dirty="0">
              <a:solidFill>
                <a:prstClr val="black"/>
              </a:solidFill>
              <a:latin typeface="Calibri" panose="020F0502020204030204"/>
              <a:cs typeface="+mn-cs"/>
            </a:endParaRPr>
          </a:p>
          <a:p>
            <a:pPr lvl="1" defTabSz="914309" eaLnBrk="1" fontAlgn="auto" hangingPunct="1">
              <a:spcBef>
                <a:spcPts val="0"/>
              </a:spcBef>
              <a:spcAft>
                <a:spcPts val="0"/>
              </a:spcAft>
              <a:defRPr/>
            </a:pPr>
            <a:r>
              <a:rPr lang="en-GB" sz="2000" i="1" dirty="0">
                <a:solidFill>
                  <a:prstClr val="black"/>
                </a:solidFill>
                <a:latin typeface="Calibri" panose="020F0502020204030204"/>
                <a:cs typeface="+mn-cs"/>
              </a:rPr>
              <a:t>“This Implementation Plan is therefore presented as a partner document to The Promise, Plan 21-24 and Change Programme One.  It is how and what we will do, within our power as the Scottish Government, to Keep The Promise. </a:t>
            </a:r>
          </a:p>
          <a:p>
            <a:pPr lvl="1" defTabSz="914309" eaLnBrk="1" fontAlgn="auto" hangingPunct="1">
              <a:spcBef>
                <a:spcPts val="0"/>
              </a:spcBef>
              <a:spcAft>
                <a:spcPts val="0"/>
              </a:spcAft>
              <a:defRPr/>
            </a:pPr>
            <a:endParaRPr lang="en-GB" sz="2000" dirty="0">
              <a:solidFill>
                <a:prstClr val="black"/>
              </a:solidFill>
              <a:latin typeface="Calibri" panose="020F0502020204030204"/>
              <a:ea typeface="Times New Roman" panose="02020603050405020304" pitchFamily="18" charset="0"/>
              <a:cs typeface="Times New Roman" panose="02020603050405020304" pitchFamily="18" charset="0"/>
            </a:endParaRPr>
          </a:p>
          <a:p>
            <a:pPr marL="285721" indent="-285721" defTabSz="914309" eaLnBrk="1" fontAlgn="auto" hangingPunct="1">
              <a:spcBef>
                <a:spcPts val="0"/>
              </a:spcBef>
              <a:spcAft>
                <a:spcPts val="0"/>
              </a:spcAft>
              <a:buFont typeface="Arial" panose="020B0604020202020204" pitchFamily="34" charset="0"/>
              <a:buChar char="•"/>
              <a:defRPr/>
            </a:pPr>
            <a:r>
              <a:rPr lang="en-GB" sz="2000" dirty="0">
                <a:solidFill>
                  <a:prstClr val="black"/>
                </a:solidFill>
                <a:latin typeface="Calibri" panose="020F0502020204030204"/>
                <a:ea typeface="Times New Roman" panose="02020603050405020304" pitchFamily="18" charset="0"/>
                <a:cs typeface="Times New Roman" panose="02020603050405020304" pitchFamily="18" charset="0"/>
              </a:rPr>
              <a:t>It’s scope is broad and connects a wide range of cross policy activities that impact the lives of young people and families with experience of the Care System – </a:t>
            </a:r>
            <a:r>
              <a:rPr lang="en-GB" sz="2000" b="1" dirty="0">
                <a:solidFill>
                  <a:prstClr val="black"/>
                </a:solidFill>
                <a:latin typeface="Calibri" panose="020F0502020204030204"/>
                <a:ea typeface="Times New Roman" panose="02020603050405020304" pitchFamily="18" charset="0"/>
                <a:cs typeface="Times New Roman" panose="02020603050405020304" pitchFamily="18" charset="0"/>
              </a:rPr>
              <a:t>26 Directorates across Scottish Government have input</a:t>
            </a:r>
          </a:p>
          <a:p>
            <a:pPr defTabSz="914309" eaLnBrk="1" fontAlgn="auto" hangingPunct="1">
              <a:spcBef>
                <a:spcPts val="0"/>
              </a:spcBef>
              <a:spcAft>
                <a:spcPts val="0"/>
              </a:spcAft>
            </a:pPr>
            <a:endParaRPr lang="en-GB" sz="2000" dirty="0">
              <a:solidFill>
                <a:prstClr val="black"/>
              </a:solidFill>
              <a:latin typeface="Calibri" panose="020F0502020204030204"/>
              <a:cs typeface="+mn-cs"/>
            </a:endParaRPr>
          </a:p>
          <a:p>
            <a:pPr marL="285721" indent="-285721" defTabSz="914309" eaLnBrk="1" fontAlgn="auto" hangingPunct="1">
              <a:spcBef>
                <a:spcPts val="0"/>
              </a:spcBef>
              <a:spcAft>
                <a:spcPts val="0"/>
              </a:spcAft>
              <a:buFont typeface="Arial" panose="020B0604020202020204" pitchFamily="34" charset="0"/>
              <a:buChar char="•"/>
            </a:pPr>
            <a:r>
              <a:rPr lang="en-GB" sz="2000" dirty="0">
                <a:solidFill>
                  <a:prstClr val="black"/>
                </a:solidFill>
                <a:latin typeface="Calibri" panose="020F0502020204030204"/>
                <a:cs typeface="+mn-cs"/>
              </a:rPr>
              <a:t>The Implementation Plan was published on 30 March 2022.</a:t>
            </a:r>
            <a:endParaRPr lang="en-GB" sz="2000" dirty="0">
              <a:solidFill>
                <a:prstClr val="black"/>
              </a:solidFill>
              <a:latin typeface="Calibri" panose="020F0502020204030204"/>
              <a:ea typeface="Times New Roman" panose="02020603050405020304" pitchFamily="18" charset="0"/>
              <a:cs typeface="Times New Roman" panose="02020603050405020304" pitchFamily="18" charset="0"/>
            </a:endParaRPr>
          </a:p>
          <a:p>
            <a:pPr defTabSz="914309" eaLnBrk="1" fontAlgn="auto" hangingPunct="1">
              <a:spcBef>
                <a:spcPts val="0"/>
              </a:spcBef>
              <a:spcAft>
                <a:spcPts val="0"/>
              </a:spcAft>
              <a:defRPr/>
            </a:pPr>
            <a:endParaRPr lang="en-GB"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Oval 9"/>
          <p:cNvSpPr/>
          <p:nvPr/>
        </p:nvSpPr>
        <p:spPr>
          <a:xfrm>
            <a:off x="8267181" y="5074105"/>
            <a:ext cx="2732334" cy="14207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09" eaLnBrk="1" fontAlgn="auto" hangingPunct="1">
              <a:spcBef>
                <a:spcPts val="0"/>
              </a:spcBef>
              <a:spcAft>
                <a:spcPts val="0"/>
              </a:spcAft>
              <a:defRPr/>
            </a:pPr>
            <a:endParaRPr lang="en-GB">
              <a:solidFill>
                <a:prstClr val="white"/>
              </a:solidFill>
              <a:latin typeface="Calibri" panose="020F0502020204030204"/>
            </a:endParaRPr>
          </a:p>
        </p:txBody>
      </p:sp>
      <p:sp>
        <p:nvSpPr>
          <p:cNvPr id="11" name="TextBox 10"/>
          <p:cNvSpPr txBox="1"/>
          <p:nvPr/>
        </p:nvSpPr>
        <p:spPr>
          <a:xfrm>
            <a:off x="7974083" y="5284135"/>
            <a:ext cx="3088410" cy="1231106"/>
          </a:xfrm>
          <a:prstGeom prst="rect">
            <a:avLst/>
          </a:prstGeom>
          <a:noFill/>
        </p:spPr>
        <p:txBody>
          <a:bodyPr wrap="none" rtlCol="0">
            <a:spAutoFit/>
          </a:bodyPr>
          <a:lstStyle/>
          <a:p>
            <a:pPr marL="742876" lvl="1" indent="-285721" defTabSz="914309" eaLnBrk="1" fontAlgn="auto" hangingPunct="1">
              <a:spcBef>
                <a:spcPts val="0"/>
              </a:spcBef>
              <a:spcAft>
                <a:spcPts val="0"/>
              </a:spcAft>
              <a:buFont typeface="Arial" panose="020B0604020202020204" pitchFamily="34" charset="0"/>
              <a:buChar char="•"/>
              <a:defRPr/>
            </a:pPr>
            <a:r>
              <a:rPr lang="en-GB" sz="1400" dirty="0">
                <a:solidFill>
                  <a:prstClr val="white"/>
                </a:solidFill>
                <a:latin typeface="Calibri" panose="020F0502020204030204"/>
                <a:cs typeface="+mn-cs"/>
              </a:rPr>
              <a:t>A Good Childhood </a:t>
            </a:r>
          </a:p>
          <a:p>
            <a:pPr marL="742876" lvl="1" indent="-285721" defTabSz="914309" eaLnBrk="1" fontAlgn="auto" hangingPunct="1">
              <a:spcBef>
                <a:spcPts val="0"/>
              </a:spcBef>
              <a:spcAft>
                <a:spcPts val="0"/>
              </a:spcAft>
              <a:buFont typeface="Arial" panose="020B0604020202020204" pitchFamily="34" charset="0"/>
              <a:buChar char="•"/>
              <a:defRPr/>
            </a:pPr>
            <a:r>
              <a:rPr lang="en-GB" sz="1400" dirty="0">
                <a:solidFill>
                  <a:prstClr val="white"/>
                </a:solidFill>
                <a:latin typeface="Calibri" panose="020F0502020204030204"/>
                <a:cs typeface="+mn-cs"/>
              </a:rPr>
              <a:t>Whole Family Support  </a:t>
            </a:r>
          </a:p>
          <a:p>
            <a:pPr marL="742876" lvl="1" indent="-285721" defTabSz="914309" eaLnBrk="1" fontAlgn="auto" hangingPunct="1">
              <a:spcBef>
                <a:spcPts val="0"/>
              </a:spcBef>
              <a:spcAft>
                <a:spcPts val="0"/>
              </a:spcAft>
              <a:buFont typeface="Arial" panose="020B0604020202020204" pitchFamily="34" charset="0"/>
              <a:buChar char="•"/>
              <a:defRPr/>
            </a:pPr>
            <a:r>
              <a:rPr lang="en-GB" sz="1400" dirty="0">
                <a:solidFill>
                  <a:prstClr val="white"/>
                </a:solidFill>
                <a:latin typeface="Calibri" panose="020F0502020204030204"/>
                <a:cs typeface="+mn-cs"/>
              </a:rPr>
              <a:t>Creating the Right Scaffolding</a:t>
            </a:r>
          </a:p>
          <a:p>
            <a:pPr marL="742876" lvl="1" indent="-285721" defTabSz="914309" eaLnBrk="1" fontAlgn="auto" hangingPunct="1">
              <a:spcBef>
                <a:spcPts val="0"/>
              </a:spcBef>
              <a:spcAft>
                <a:spcPts val="0"/>
              </a:spcAft>
              <a:buFont typeface="Arial" panose="020B0604020202020204" pitchFamily="34" charset="0"/>
              <a:buChar char="•"/>
              <a:defRPr/>
            </a:pPr>
            <a:r>
              <a:rPr lang="en-GB" sz="1400" dirty="0">
                <a:solidFill>
                  <a:prstClr val="white"/>
                </a:solidFill>
                <a:latin typeface="Calibri" panose="020F0502020204030204"/>
                <a:cs typeface="+mn-cs"/>
              </a:rPr>
              <a:t>Building Capacity</a:t>
            </a:r>
          </a:p>
          <a:p>
            <a:pPr defTabSz="914309" eaLnBrk="1" fontAlgn="auto" hangingPunct="1">
              <a:spcBef>
                <a:spcPts val="0"/>
              </a:spcBef>
              <a:spcAft>
                <a:spcPts val="0"/>
              </a:spcAft>
              <a:defRPr/>
            </a:pPr>
            <a:endParaRPr lang="en-GB" dirty="0">
              <a:solidFill>
                <a:prstClr val="black"/>
              </a:solidFill>
              <a:latin typeface="Calibri" panose="020F0502020204030204"/>
              <a:cs typeface="+mn-cs"/>
            </a:endParaRPr>
          </a:p>
        </p:txBody>
      </p:sp>
      <p:sp>
        <p:nvSpPr>
          <p:cNvPr id="12" name="TextBox 11"/>
          <p:cNvSpPr txBox="1"/>
          <p:nvPr/>
        </p:nvSpPr>
        <p:spPr>
          <a:xfrm>
            <a:off x="3142878" y="118783"/>
            <a:ext cx="7167122" cy="584699"/>
          </a:xfrm>
          <a:prstGeom prst="rect">
            <a:avLst/>
          </a:prstGeom>
          <a:noFill/>
        </p:spPr>
        <p:txBody>
          <a:bodyPr wrap="square" rtlCol="0">
            <a:spAutoFit/>
          </a:bodyPr>
          <a:lstStyle/>
          <a:p>
            <a:pPr defTabSz="914309" eaLnBrk="1" fontAlgn="auto" hangingPunct="1">
              <a:spcBef>
                <a:spcPts val="0"/>
              </a:spcBef>
              <a:spcAft>
                <a:spcPts val="0"/>
              </a:spcAft>
              <a:defRPr/>
            </a:pPr>
            <a:r>
              <a:rPr lang="en-GB" sz="3200" b="1" dirty="0">
                <a:solidFill>
                  <a:srgbClr val="0070C0"/>
                </a:solidFill>
                <a:latin typeface="Arial" panose="020B0604020202020204" pitchFamily="34" charset="0"/>
                <a:ea typeface="Times New Roman" panose="02020603050405020304" pitchFamily="18" charset="0"/>
                <a:cs typeface="+mn-cs"/>
              </a:rPr>
              <a:t>KEEP</a:t>
            </a:r>
            <a:r>
              <a:rPr lang="en-GB" sz="3200" b="1" dirty="0">
                <a:solidFill>
                  <a:srgbClr val="F5F027"/>
                </a:solidFill>
                <a:latin typeface="Arial" panose="020B0604020202020204" pitchFamily="34" charset="0"/>
                <a:ea typeface="Times New Roman" panose="02020603050405020304" pitchFamily="18" charset="0"/>
                <a:cs typeface="+mn-cs"/>
              </a:rPr>
              <a:t>ING </a:t>
            </a:r>
            <a:r>
              <a:rPr lang="en-GB" sz="3200" b="1" dirty="0">
                <a:solidFill>
                  <a:srgbClr val="009999"/>
                </a:solidFill>
                <a:latin typeface="Arial" panose="020B0604020202020204" pitchFamily="34" charset="0"/>
                <a:ea typeface="Times New Roman" panose="02020603050405020304" pitchFamily="18" charset="0"/>
                <a:cs typeface="+mn-cs"/>
              </a:rPr>
              <a:t>THE </a:t>
            </a:r>
            <a:r>
              <a:rPr lang="en-GB" sz="3200" b="1" dirty="0">
                <a:solidFill>
                  <a:srgbClr val="D61475"/>
                </a:solidFill>
                <a:latin typeface="Arial" panose="020B0604020202020204" pitchFamily="34" charset="0"/>
                <a:ea typeface="Times New Roman" panose="02020603050405020304" pitchFamily="18" charset="0"/>
                <a:cs typeface="+mn-cs"/>
              </a:rPr>
              <a:t>PROMISE</a:t>
            </a:r>
            <a:endParaRPr lang="en-GB" sz="3200" dirty="0">
              <a:solidFill>
                <a:prstClr val="black"/>
              </a:solidFill>
              <a:latin typeface="Calibri" panose="020F0502020204030204"/>
              <a:cs typeface="+mn-cs"/>
            </a:endParaRPr>
          </a:p>
        </p:txBody>
      </p:sp>
      <p:sp>
        <p:nvSpPr>
          <p:cNvPr id="13" name="TextBox 12"/>
          <p:cNvSpPr txBox="1"/>
          <p:nvPr/>
        </p:nvSpPr>
        <p:spPr>
          <a:xfrm>
            <a:off x="10155945" y="6555130"/>
            <a:ext cx="1938227" cy="276963"/>
          </a:xfrm>
          <a:prstGeom prst="rect">
            <a:avLst/>
          </a:prstGeom>
          <a:noFill/>
        </p:spPr>
        <p:txBody>
          <a:bodyPr wrap="none" rtlCol="0">
            <a:spAutoFit/>
          </a:bodyPr>
          <a:lstStyle/>
          <a:p>
            <a:pPr defTabSz="914309" eaLnBrk="1" fontAlgn="auto" hangingPunct="1">
              <a:spcBef>
                <a:spcPts val="0"/>
              </a:spcBef>
              <a:spcAft>
                <a:spcPts val="0"/>
              </a:spcAft>
            </a:pPr>
            <a:r>
              <a:rPr lang="en-GB" sz="1200" b="1" dirty="0" err="1">
                <a:solidFill>
                  <a:prstClr val="black"/>
                </a:solidFill>
                <a:latin typeface="Calibri" panose="020F0502020204030204"/>
                <a:cs typeface="+mn-cs"/>
              </a:rPr>
              <a:t>ThePromiseTeam@gov.scot</a:t>
            </a:r>
            <a:endParaRPr lang="en-GB" sz="1200" b="1" dirty="0">
              <a:solidFill>
                <a:prstClr val="black"/>
              </a:solidFill>
              <a:latin typeface="Calibri" panose="020F0502020204030204"/>
              <a:cs typeface="+mn-cs"/>
            </a:endParaRPr>
          </a:p>
        </p:txBody>
      </p:sp>
    </p:spTree>
    <p:extLst>
      <p:ext uri="{BB962C8B-B14F-4D97-AF65-F5344CB8AC3E}">
        <p14:creationId xmlns:p14="http://schemas.microsoft.com/office/powerpoint/2010/main" val="3426753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3135047" y="86742"/>
            <a:ext cx="7167122" cy="584699"/>
          </a:xfrm>
          <a:prstGeom prst="rect">
            <a:avLst/>
          </a:prstGeom>
          <a:noFill/>
        </p:spPr>
        <p:txBody>
          <a:bodyPr wrap="square" rtlCol="0">
            <a:spAutoFit/>
          </a:bodyPr>
          <a:lstStyle/>
          <a:p>
            <a:pPr defTabSz="914309" eaLnBrk="1" fontAlgn="auto" hangingPunct="1">
              <a:spcBef>
                <a:spcPts val="0"/>
              </a:spcBef>
              <a:spcAft>
                <a:spcPts val="0"/>
              </a:spcAft>
              <a:defRPr/>
            </a:pPr>
            <a:r>
              <a:rPr lang="en-GB" sz="3200" b="1" dirty="0">
                <a:solidFill>
                  <a:srgbClr val="0070C0"/>
                </a:solidFill>
                <a:latin typeface="Arial" panose="020B0604020202020204" pitchFamily="34" charset="0"/>
                <a:ea typeface="Times New Roman" panose="02020603050405020304" pitchFamily="18" charset="0"/>
                <a:cs typeface="+mn-cs"/>
              </a:rPr>
              <a:t>KEEP</a:t>
            </a:r>
            <a:r>
              <a:rPr lang="en-GB" sz="3200" b="1" dirty="0">
                <a:solidFill>
                  <a:srgbClr val="F5F027"/>
                </a:solidFill>
                <a:latin typeface="Arial" panose="020B0604020202020204" pitchFamily="34" charset="0"/>
                <a:ea typeface="Times New Roman" panose="02020603050405020304" pitchFamily="18" charset="0"/>
                <a:cs typeface="+mn-cs"/>
              </a:rPr>
              <a:t>ING </a:t>
            </a:r>
            <a:r>
              <a:rPr lang="en-GB" sz="3200" b="1" dirty="0">
                <a:solidFill>
                  <a:srgbClr val="009999"/>
                </a:solidFill>
                <a:latin typeface="Arial" panose="020B0604020202020204" pitchFamily="34" charset="0"/>
                <a:ea typeface="Times New Roman" panose="02020603050405020304" pitchFamily="18" charset="0"/>
                <a:cs typeface="+mn-cs"/>
              </a:rPr>
              <a:t>THE </a:t>
            </a:r>
            <a:r>
              <a:rPr lang="en-GB" sz="3200" b="1" dirty="0">
                <a:solidFill>
                  <a:srgbClr val="D61475"/>
                </a:solidFill>
                <a:latin typeface="Arial" panose="020B0604020202020204" pitchFamily="34" charset="0"/>
                <a:ea typeface="Times New Roman" panose="02020603050405020304" pitchFamily="18" charset="0"/>
                <a:cs typeface="+mn-cs"/>
              </a:rPr>
              <a:t>PROMISE</a:t>
            </a:r>
            <a:endParaRPr lang="en-GB" sz="3200" dirty="0">
              <a:solidFill>
                <a:prstClr val="black"/>
              </a:solidFill>
              <a:latin typeface="Calibri" panose="020F0502020204030204"/>
              <a:cs typeface="+mn-cs"/>
            </a:endParaRPr>
          </a:p>
        </p:txBody>
      </p:sp>
      <p:sp>
        <p:nvSpPr>
          <p:cNvPr id="13" name="TextBox 12"/>
          <p:cNvSpPr txBox="1"/>
          <p:nvPr/>
        </p:nvSpPr>
        <p:spPr>
          <a:xfrm>
            <a:off x="10155945" y="6555130"/>
            <a:ext cx="1938227" cy="276963"/>
          </a:xfrm>
          <a:prstGeom prst="rect">
            <a:avLst/>
          </a:prstGeom>
          <a:noFill/>
        </p:spPr>
        <p:txBody>
          <a:bodyPr wrap="none" rtlCol="0">
            <a:spAutoFit/>
          </a:bodyPr>
          <a:lstStyle/>
          <a:p>
            <a:pPr defTabSz="914309" eaLnBrk="1" fontAlgn="auto" hangingPunct="1">
              <a:spcBef>
                <a:spcPts val="0"/>
              </a:spcBef>
              <a:spcAft>
                <a:spcPts val="0"/>
              </a:spcAft>
            </a:pPr>
            <a:r>
              <a:rPr lang="en-GB" sz="1200" b="1" dirty="0" err="1">
                <a:solidFill>
                  <a:prstClr val="black"/>
                </a:solidFill>
                <a:latin typeface="Calibri" panose="020F0502020204030204"/>
                <a:cs typeface="+mn-cs"/>
              </a:rPr>
              <a:t>ThePromiseTeam@gov.scot</a:t>
            </a:r>
            <a:endParaRPr lang="en-GB" sz="1200" b="1" dirty="0">
              <a:solidFill>
                <a:prstClr val="black"/>
              </a:solidFill>
              <a:latin typeface="Calibri" panose="020F0502020204030204"/>
              <a:cs typeface="+mn-cs"/>
            </a:endParaRPr>
          </a:p>
        </p:txBody>
      </p:sp>
      <p:sp>
        <p:nvSpPr>
          <p:cNvPr id="9" name="Rectangle 8"/>
          <p:cNvSpPr/>
          <p:nvPr/>
        </p:nvSpPr>
        <p:spPr>
          <a:xfrm>
            <a:off x="817311" y="858685"/>
            <a:ext cx="10555789" cy="5509200"/>
          </a:xfrm>
          <a:prstGeom prst="rect">
            <a:avLst/>
          </a:prstGeom>
          <a:solidFill>
            <a:schemeClr val="accent1">
              <a:lumMod val="20000"/>
              <a:lumOff val="80000"/>
            </a:schemeClr>
          </a:solidFill>
        </p:spPr>
        <p:txBody>
          <a:bodyPr wrap="square">
            <a:spAutoFit/>
          </a:bodyPr>
          <a:lstStyle/>
          <a:p>
            <a:pPr algn="just" defTabSz="914309" eaLnBrk="1" fontAlgn="auto" hangingPunct="1">
              <a:spcBef>
                <a:spcPts val="0"/>
              </a:spcBef>
              <a:spcAft>
                <a:spcPts val="0"/>
              </a:spcAft>
            </a:pPr>
            <a:endParaRPr lang="en-GB" sz="2000" i="1" dirty="0">
              <a:solidFill>
                <a:prstClr val="black"/>
              </a:solidFill>
              <a:latin typeface="Calibri" panose="020F0502020204030204"/>
              <a:cs typeface="+mn-cs"/>
            </a:endParaRPr>
          </a:p>
          <a:p>
            <a:pPr algn="just" defTabSz="914309" eaLnBrk="1" fontAlgn="auto" hangingPunct="1">
              <a:spcBef>
                <a:spcPts val="0"/>
              </a:spcBef>
              <a:spcAft>
                <a:spcPts val="0"/>
              </a:spcAft>
            </a:pPr>
            <a:r>
              <a:rPr lang="en-GB" sz="2000" b="1" dirty="0">
                <a:solidFill>
                  <a:srgbClr val="002060"/>
                </a:solidFill>
                <a:latin typeface="Calibri" panose="020F0502020204030204"/>
                <a:cs typeface="+mn-cs"/>
              </a:rPr>
              <a:t>The Implementation Plan is set out in 2 Parts </a:t>
            </a:r>
            <a:r>
              <a:rPr lang="en-GB" sz="2000" dirty="0">
                <a:solidFill>
                  <a:prstClr val="black"/>
                </a:solidFill>
                <a:latin typeface="Calibri" panose="020F0502020204030204"/>
                <a:cs typeface="+mn-cs"/>
              </a:rPr>
              <a:t>– the How and the What</a:t>
            </a:r>
            <a:endParaRPr lang="en-GB" sz="2000" b="1" dirty="0">
              <a:solidFill>
                <a:srgbClr val="002060"/>
              </a:solidFill>
              <a:latin typeface="Calibri" panose="020F0502020204030204"/>
              <a:cs typeface="+mn-cs"/>
            </a:endParaRPr>
          </a:p>
          <a:p>
            <a:pPr algn="just" defTabSz="914309" eaLnBrk="1" fontAlgn="auto" hangingPunct="1">
              <a:spcBef>
                <a:spcPts val="0"/>
              </a:spcBef>
              <a:spcAft>
                <a:spcPts val="0"/>
              </a:spcAft>
            </a:pPr>
            <a:r>
              <a:rPr lang="en-GB" sz="2000" b="1" dirty="0">
                <a:solidFill>
                  <a:prstClr val="black"/>
                </a:solidFill>
                <a:latin typeface="Calibri" panose="020F0502020204030204"/>
                <a:cs typeface="+mn-cs"/>
              </a:rPr>
              <a:t>	- </a:t>
            </a:r>
            <a:r>
              <a:rPr lang="en-GB" sz="2000" b="1" dirty="0" err="1">
                <a:solidFill>
                  <a:prstClr val="black"/>
                </a:solidFill>
                <a:latin typeface="Calibri" panose="020F0502020204030204"/>
                <a:cs typeface="+mn-cs"/>
              </a:rPr>
              <a:t>Routemap</a:t>
            </a:r>
            <a:r>
              <a:rPr lang="en-GB" sz="2000" b="1" dirty="0">
                <a:solidFill>
                  <a:prstClr val="black"/>
                </a:solidFill>
                <a:latin typeface="Calibri" panose="020F0502020204030204"/>
                <a:cs typeface="+mn-cs"/>
              </a:rPr>
              <a:t> – </a:t>
            </a:r>
            <a:r>
              <a:rPr lang="en-GB" sz="2000" dirty="0">
                <a:solidFill>
                  <a:prstClr val="black"/>
                </a:solidFill>
                <a:latin typeface="Calibri" panose="020F0502020204030204"/>
                <a:cs typeface="+mn-cs"/>
              </a:rPr>
              <a:t>How we will work as SG to Keep The Promise</a:t>
            </a:r>
          </a:p>
          <a:p>
            <a:pPr algn="just" defTabSz="914309" eaLnBrk="1" fontAlgn="auto" hangingPunct="1">
              <a:spcBef>
                <a:spcPts val="0"/>
              </a:spcBef>
              <a:spcAft>
                <a:spcPts val="0"/>
              </a:spcAft>
            </a:pPr>
            <a:r>
              <a:rPr lang="en-GB" sz="2000" b="1" dirty="0">
                <a:solidFill>
                  <a:prstClr val="black"/>
                </a:solidFill>
                <a:latin typeface="Calibri" panose="020F0502020204030204"/>
                <a:cs typeface="+mn-cs"/>
              </a:rPr>
              <a:t>	- Plan – </a:t>
            </a:r>
            <a:r>
              <a:rPr lang="en-GB" sz="2000" dirty="0">
                <a:solidFill>
                  <a:prstClr val="black"/>
                </a:solidFill>
                <a:latin typeface="Calibri" panose="020F0502020204030204"/>
                <a:cs typeface="+mn-cs"/>
              </a:rPr>
              <a:t>collection of actions and commitments that we will take</a:t>
            </a:r>
          </a:p>
          <a:p>
            <a:pPr algn="just" defTabSz="914309" eaLnBrk="1" fontAlgn="auto" hangingPunct="1">
              <a:spcBef>
                <a:spcPts val="0"/>
              </a:spcBef>
              <a:spcAft>
                <a:spcPts val="0"/>
              </a:spcAft>
            </a:pPr>
            <a:endParaRPr lang="en-GB" sz="2000" b="1" dirty="0">
              <a:solidFill>
                <a:prstClr val="black"/>
              </a:solidFill>
              <a:latin typeface="Calibri" panose="020F0502020204030204"/>
              <a:cs typeface="+mn-cs"/>
            </a:endParaRPr>
          </a:p>
          <a:p>
            <a:pPr algn="just" defTabSz="914309" eaLnBrk="1" fontAlgn="auto" hangingPunct="1">
              <a:spcBef>
                <a:spcPts val="0"/>
              </a:spcBef>
              <a:spcAft>
                <a:spcPts val="0"/>
              </a:spcAft>
            </a:pPr>
            <a:r>
              <a:rPr lang="en-GB" sz="2000" b="1" dirty="0">
                <a:solidFill>
                  <a:prstClr val="black"/>
                </a:solidFill>
                <a:latin typeface="Calibri" panose="020F0502020204030204"/>
                <a:cs typeface="+mn-cs"/>
              </a:rPr>
              <a:t>The </a:t>
            </a:r>
            <a:r>
              <a:rPr lang="en-GB" sz="2000" b="1" dirty="0" err="1">
                <a:solidFill>
                  <a:prstClr val="black"/>
                </a:solidFill>
                <a:latin typeface="Calibri" panose="020F0502020204030204"/>
                <a:cs typeface="+mn-cs"/>
              </a:rPr>
              <a:t>Routemap</a:t>
            </a:r>
            <a:r>
              <a:rPr lang="en-GB" sz="2000" b="1" dirty="0">
                <a:solidFill>
                  <a:prstClr val="black"/>
                </a:solidFill>
                <a:latin typeface="Calibri" panose="020F0502020204030204"/>
                <a:cs typeface="+mn-cs"/>
              </a:rPr>
              <a:t> identifies out 5 Principles of how we will deliver:</a:t>
            </a:r>
          </a:p>
          <a:p>
            <a:pPr algn="just" defTabSz="914309" eaLnBrk="1" fontAlgn="auto" hangingPunct="1">
              <a:spcBef>
                <a:spcPts val="0"/>
              </a:spcBef>
              <a:spcAft>
                <a:spcPts val="0"/>
              </a:spcAft>
            </a:pPr>
            <a:endParaRPr lang="en-GB" sz="1600" b="1" dirty="0">
              <a:solidFill>
                <a:prstClr val="black"/>
              </a:solidFill>
              <a:latin typeface="Calibri" panose="020F0502020204030204"/>
              <a:cs typeface="+mn-cs"/>
            </a:endParaRPr>
          </a:p>
          <a:p>
            <a:pPr marL="285721" indent="-285721" algn="just" defTabSz="914309" eaLnBrk="1" fontAlgn="auto" hangingPunct="1">
              <a:spcBef>
                <a:spcPts val="0"/>
              </a:spcBef>
              <a:spcAft>
                <a:spcPts val="0"/>
              </a:spcAft>
              <a:buFont typeface="Arial" panose="020B0604020202020204" pitchFamily="34" charset="0"/>
              <a:buChar char="•"/>
            </a:pPr>
            <a:r>
              <a:rPr lang="en-GB" dirty="0">
                <a:solidFill>
                  <a:prstClr val="black"/>
                </a:solidFill>
                <a:latin typeface="Calibri" panose="020F0502020204030204"/>
                <a:cs typeface="+mn-cs"/>
              </a:rPr>
              <a:t>We will consistently embed The Promise across all of our policy, legislation and funding interventions.</a:t>
            </a:r>
          </a:p>
          <a:p>
            <a:pPr marL="285721" indent="-285721" algn="just" defTabSz="914309" eaLnBrk="1" fontAlgn="auto" hangingPunct="1">
              <a:spcBef>
                <a:spcPts val="0"/>
              </a:spcBef>
              <a:spcAft>
                <a:spcPts val="0"/>
              </a:spcAft>
              <a:buFont typeface="Arial" panose="020B0604020202020204" pitchFamily="34" charset="0"/>
              <a:buChar char="•"/>
            </a:pPr>
            <a:endParaRPr lang="en-GB" b="1" dirty="0">
              <a:solidFill>
                <a:prstClr val="black"/>
              </a:solidFill>
              <a:latin typeface="Calibri" panose="020F0502020204030204"/>
              <a:cs typeface="+mn-cs"/>
            </a:endParaRPr>
          </a:p>
          <a:p>
            <a:pPr marL="285721" indent="-285721" algn="just" defTabSz="914309" eaLnBrk="1" fontAlgn="auto" hangingPunct="1">
              <a:spcBef>
                <a:spcPts val="0"/>
              </a:spcBef>
              <a:spcAft>
                <a:spcPts val="0"/>
              </a:spcAft>
              <a:buFont typeface="Arial" panose="020B0604020202020204" pitchFamily="34" charset="0"/>
              <a:buChar char="•"/>
            </a:pPr>
            <a:r>
              <a:rPr lang="en-GB" dirty="0">
                <a:solidFill>
                  <a:prstClr val="black"/>
                </a:solidFill>
                <a:latin typeface="Calibri" panose="020F0502020204030204"/>
                <a:cs typeface="+mn-cs"/>
              </a:rPr>
              <a:t>We will build </a:t>
            </a:r>
            <a:r>
              <a:rPr lang="en-GB" b="1" dirty="0">
                <a:solidFill>
                  <a:prstClr val="black"/>
                </a:solidFill>
                <a:latin typeface="Calibri" panose="020F0502020204030204"/>
                <a:cs typeface="+mn-cs"/>
              </a:rPr>
              <a:t>person centred services in line with </a:t>
            </a:r>
            <a:r>
              <a:rPr lang="en-GB" b="1" dirty="0" err="1">
                <a:solidFill>
                  <a:prstClr val="black"/>
                </a:solidFill>
                <a:latin typeface="Calibri" panose="020F0502020204030204"/>
                <a:cs typeface="+mn-cs"/>
              </a:rPr>
              <a:t>GIRFEC</a:t>
            </a:r>
            <a:r>
              <a:rPr lang="en-GB" b="1" dirty="0">
                <a:solidFill>
                  <a:prstClr val="black"/>
                </a:solidFill>
                <a:latin typeface="Calibri" panose="020F0502020204030204"/>
                <a:cs typeface="+mn-cs"/>
              </a:rPr>
              <a:t> </a:t>
            </a:r>
            <a:r>
              <a:rPr lang="en-GB" dirty="0">
                <a:solidFill>
                  <a:prstClr val="black"/>
                </a:solidFill>
                <a:latin typeface="Calibri" panose="020F0502020204030204"/>
                <a:cs typeface="+mn-cs"/>
              </a:rPr>
              <a:t>and continue to recognise that our care experienced children, young people and families are diverse and all have different needs.</a:t>
            </a:r>
          </a:p>
          <a:p>
            <a:pPr marL="285721" indent="-285721" algn="just" defTabSz="914309" eaLnBrk="1" fontAlgn="auto" hangingPunct="1">
              <a:spcBef>
                <a:spcPts val="0"/>
              </a:spcBef>
              <a:spcAft>
                <a:spcPts val="0"/>
              </a:spcAft>
              <a:buFont typeface="Arial" panose="020B0604020202020204" pitchFamily="34" charset="0"/>
              <a:buChar char="•"/>
            </a:pPr>
            <a:endParaRPr lang="en-GB" dirty="0">
              <a:solidFill>
                <a:prstClr val="black"/>
              </a:solidFill>
              <a:latin typeface="Calibri" panose="020F0502020204030204"/>
              <a:cs typeface="+mn-cs"/>
            </a:endParaRPr>
          </a:p>
          <a:p>
            <a:pPr marL="285721" indent="-285721" algn="just" defTabSz="914309" eaLnBrk="1" fontAlgn="auto" hangingPunct="1">
              <a:spcBef>
                <a:spcPts val="0"/>
              </a:spcBef>
              <a:spcAft>
                <a:spcPts val="0"/>
              </a:spcAft>
              <a:buFont typeface="Arial" panose="020B0604020202020204" pitchFamily="34" charset="0"/>
              <a:buChar char="•"/>
            </a:pPr>
            <a:r>
              <a:rPr lang="en-GB" dirty="0">
                <a:solidFill>
                  <a:prstClr val="black"/>
                </a:solidFill>
                <a:latin typeface="Calibri" panose="020F0502020204030204"/>
                <a:cs typeface="+mn-cs"/>
              </a:rPr>
              <a:t>We will do more to </a:t>
            </a:r>
            <a:r>
              <a:rPr lang="en-GB" b="1" dirty="0">
                <a:solidFill>
                  <a:prstClr val="black"/>
                </a:solidFill>
                <a:latin typeface="Calibri" panose="020F0502020204030204"/>
                <a:cs typeface="+mn-cs"/>
              </a:rPr>
              <a:t>hear the voices </a:t>
            </a:r>
            <a:r>
              <a:rPr lang="en-GB" dirty="0">
                <a:solidFill>
                  <a:prstClr val="black"/>
                </a:solidFill>
                <a:latin typeface="Calibri" panose="020F0502020204030204"/>
                <a:cs typeface="+mn-cs"/>
              </a:rPr>
              <a:t>of our care experienced children, young people, adults and families, making sure they are at the heart of the work we do and the decisions we make, to Keep The Promise.</a:t>
            </a:r>
          </a:p>
          <a:p>
            <a:pPr marL="285721" indent="-285721" algn="just" defTabSz="914309" eaLnBrk="1" fontAlgn="auto" hangingPunct="1">
              <a:spcBef>
                <a:spcPts val="0"/>
              </a:spcBef>
              <a:spcAft>
                <a:spcPts val="0"/>
              </a:spcAft>
              <a:buFont typeface="Arial" panose="020B0604020202020204" pitchFamily="34" charset="0"/>
              <a:buChar char="•"/>
            </a:pPr>
            <a:endParaRPr lang="en-GB" dirty="0">
              <a:solidFill>
                <a:prstClr val="black"/>
              </a:solidFill>
              <a:latin typeface="Calibri" panose="020F0502020204030204"/>
              <a:cs typeface="+mn-cs"/>
            </a:endParaRPr>
          </a:p>
          <a:p>
            <a:pPr marL="285721" indent="-285721" algn="just" defTabSz="914309" eaLnBrk="1" fontAlgn="auto" hangingPunct="1">
              <a:spcBef>
                <a:spcPts val="0"/>
              </a:spcBef>
              <a:spcAft>
                <a:spcPts val="0"/>
              </a:spcAft>
              <a:buFont typeface="Arial" panose="020B0604020202020204" pitchFamily="34" charset="0"/>
              <a:buChar char="•"/>
            </a:pPr>
            <a:r>
              <a:rPr lang="en-GB" dirty="0">
                <a:solidFill>
                  <a:prstClr val="black"/>
                </a:solidFill>
                <a:latin typeface="Calibri" panose="020F0502020204030204"/>
                <a:cs typeface="+mn-cs"/>
              </a:rPr>
              <a:t>We will </a:t>
            </a:r>
            <a:r>
              <a:rPr lang="en-GB" b="1" dirty="0">
                <a:solidFill>
                  <a:prstClr val="black"/>
                </a:solidFill>
                <a:latin typeface="Calibri" panose="020F0502020204030204"/>
                <a:cs typeface="+mn-cs"/>
              </a:rPr>
              <a:t>work with everyone we need </a:t>
            </a:r>
            <a:r>
              <a:rPr lang="en-GB" dirty="0">
                <a:solidFill>
                  <a:prstClr val="black"/>
                </a:solidFill>
                <a:latin typeface="Calibri" panose="020F0502020204030204"/>
                <a:cs typeface="+mn-cs"/>
              </a:rPr>
              <a:t>to in order to deliver change at national and local level.</a:t>
            </a:r>
          </a:p>
          <a:p>
            <a:pPr marL="285721" indent="-285721" algn="just" defTabSz="914309" eaLnBrk="1" fontAlgn="auto" hangingPunct="1">
              <a:spcBef>
                <a:spcPts val="0"/>
              </a:spcBef>
              <a:spcAft>
                <a:spcPts val="0"/>
              </a:spcAft>
              <a:buFont typeface="Arial" panose="020B0604020202020204" pitchFamily="34" charset="0"/>
              <a:buChar char="•"/>
            </a:pPr>
            <a:endParaRPr lang="en-GB" dirty="0">
              <a:solidFill>
                <a:prstClr val="black"/>
              </a:solidFill>
              <a:latin typeface="Calibri" panose="020F0502020204030204"/>
              <a:cs typeface="+mn-cs"/>
            </a:endParaRPr>
          </a:p>
          <a:p>
            <a:pPr marL="285721" indent="-285721" algn="just" defTabSz="914309" eaLnBrk="1" fontAlgn="auto" hangingPunct="1">
              <a:spcBef>
                <a:spcPts val="0"/>
              </a:spcBef>
              <a:spcAft>
                <a:spcPts val="0"/>
              </a:spcAft>
              <a:buFont typeface="Arial" panose="020B0604020202020204" pitchFamily="34" charset="0"/>
              <a:buChar char="•"/>
            </a:pPr>
            <a:r>
              <a:rPr lang="en-GB" dirty="0">
                <a:solidFill>
                  <a:prstClr val="black"/>
                </a:solidFill>
                <a:latin typeface="Calibri" panose="020F0502020204030204"/>
                <a:cs typeface="+mn-cs"/>
              </a:rPr>
              <a:t>As we emerge from the pandemic, we will progress a step change in how we deliver the transformational change demanded by The Promise, and is expected by our children, young people, adults and families.</a:t>
            </a:r>
          </a:p>
        </p:txBody>
      </p:sp>
      <p:pic>
        <p:nvPicPr>
          <p:cNvPr id="4" name="Picture 3" descr="The Promise Scotland"/>
          <p:cNvPicPr/>
          <p:nvPr/>
        </p:nvPicPr>
        <p:blipFill>
          <a:blip r:embed="rId2">
            <a:extLst>
              <a:ext uri="{28A0092B-C50C-407E-A947-70E740481C1C}">
                <a14:useLocalDpi xmlns:a14="http://schemas.microsoft.com/office/drawing/2010/main" val="0"/>
              </a:ext>
            </a:extLst>
          </a:blip>
          <a:srcRect/>
          <a:stretch>
            <a:fillRect/>
          </a:stretch>
        </p:blipFill>
        <p:spPr bwMode="auto">
          <a:xfrm>
            <a:off x="11034425" y="108377"/>
            <a:ext cx="1061407" cy="1079505"/>
          </a:xfrm>
          <a:prstGeom prst="rect">
            <a:avLst/>
          </a:prstGeom>
          <a:noFill/>
          <a:ln>
            <a:noFill/>
          </a:ln>
        </p:spPr>
      </p:pic>
    </p:spTree>
    <p:extLst>
      <p:ext uri="{BB962C8B-B14F-4D97-AF65-F5344CB8AC3E}">
        <p14:creationId xmlns:p14="http://schemas.microsoft.com/office/powerpoint/2010/main" val="3832962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he Promise Scotland"/>
          <p:cNvPicPr/>
          <p:nvPr/>
        </p:nvPicPr>
        <p:blipFill>
          <a:blip r:embed="rId2">
            <a:extLst>
              <a:ext uri="{28A0092B-C50C-407E-A947-70E740481C1C}">
                <a14:useLocalDpi xmlns:a14="http://schemas.microsoft.com/office/drawing/2010/main" val="0"/>
              </a:ext>
            </a:extLst>
          </a:blip>
          <a:srcRect/>
          <a:stretch>
            <a:fillRect/>
          </a:stretch>
        </p:blipFill>
        <p:spPr bwMode="auto">
          <a:xfrm>
            <a:off x="11034425" y="108377"/>
            <a:ext cx="1061407" cy="1079505"/>
          </a:xfrm>
          <a:prstGeom prst="rect">
            <a:avLst/>
          </a:prstGeom>
          <a:noFill/>
          <a:ln>
            <a:noFill/>
          </a:ln>
        </p:spPr>
      </p:pic>
      <p:sp>
        <p:nvSpPr>
          <p:cNvPr id="12" name="TextBox 11"/>
          <p:cNvSpPr txBox="1"/>
          <p:nvPr/>
        </p:nvSpPr>
        <p:spPr>
          <a:xfrm>
            <a:off x="3760608" y="50632"/>
            <a:ext cx="7167122" cy="584699"/>
          </a:xfrm>
          <a:prstGeom prst="rect">
            <a:avLst/>
          </a:prstGeom>
          <a:noFill/>
        </p:spPr>
        <p:txBody>
          <a:bodyPr wrap="square" rtlCol="0">
            <a:spAutoFit/>
          </a:bodyPr>
          <a:lstStyle/>
          <a:p>
            <a:pPr defTabSz="914309" eaLnBrk="1" fontAlgn="auto" hangingPunct="1">
              <a:spcBef>
                <a:spcPts val="0"/>
              </a:spcBef>
              <a:spcAft>
                <a:spcPts val="0"/>
              </a:spcAft>
              <a:defRPr/>
            </a:pPr>
            <a:r>
              <a:rPr lang="en-GB" sz="3200" b="1" dirty="0">
                <a:solidFill>
                  <a:srgbClr val="0070C0"/>
                </a:solidFill>
                <a:latin typeface="Arial" panose="020B0604020202020204" pitchFamily="34" charset="0"/>
                <a:ea typeface="Times New Roman" panose="02020603050405020304" pitchFamily="18" charset="0"/>
                <a:cs typeface="+mn-cs"/>
              </a:rPr>
              <a:t>KEEP</a:t>
            </a:r>
            <a:r>
              <a:rPr lang="en-GB" sz="3200" b="1" dirty="0">
                <a:solidFill>
                  <a:srgbClr val="F5F027"/>
                </a:solidFill>
                <a:latin typeface="Arial" panose="020B0604020202020204" pitchFamily="34" charset="0"/>
                <a:ea typeface="Times New Roman" panose="02020603050405020304" pitchFamily="18" charset="0"/>
                <a:cs typeface="+mn-cs"/>
              </a:rPr>
              <a:t>ING </a:t>
            </a:r>
            <a:r>
              <a:rPr lang="en-GB" sz="3200" b="1" dirty="0">
                <a:solidFill>
                  <a:srgbClr val="009999"/>
                </a:solidFill>
                <a:latin typeface="Arial" panose="020B0604020202020204" pitchFamily="34" charset="0"/>
                <a:ea typeface="Times New Roman" panose="02020603050405020304" pitchFamily="18" charset="0"/>
                <a:cs typeface="+mn-cs"/>
              </a:rPr>
              <a:t>THE </a:t>
            </a:r>
            <a:r>
              <a:rPr lang="en-GB" sz="3200" b="1" dirty="0">
                <a:solidFill>
                  <a:srgbClr val="D61475"/>
                </a:solidFill>
                <a:latin typeface="Arial" panose="020B0604020202020204" pitchFamily="34" charset="0"/>
                <a:ea typeface="Times New Roman" panose="02020603050405020304" pitchFamily="18" charset="0"/>
                <a:cs typeface="+mn-cs"/>
              </a:rPr>
              <a:t>PROMISE</a:t>
            </a:r>
            <a:endParaRPr lang="en-GB" sz="3200" dirty="0">
              <a:solidFill>
                <a:prstClr val="black"/>
              </a:solidFill>
              <a:latin typeface="Calibri" panose="020F0502020204030204"/>
              <a:cs typeface="+mn-cs"/>
            </a:endParaRPr>
          </a:p>
        </p:txBody>
      </p:sp>
      <p:sp>
        <p:nvSpPr>
          <p:cNvPr id="13" name="TextBox 12"/>
          <p:cNvSpPr txBox="1"/>
          <p:nvPr/>
        </p:nvSpPr>
        <p:spPr>
          <a:xfrm>
            <a:off x="10155945" y="6555130"/>
            <a:ext cx="1938227" cy="276963"/>
          </a:xfrm>
          <a:prstGeom prst="rect">
            <a:avLst/>
          </a:prstGeom>
          <a:noFill/>
        </p:spPr>
        <p:txBody>
          <a:bodyPr wrap="none" rtlCol="0">
            <a:spAutoFit/>
          </a:bodyPr>
          <a:lstStyle/>
          <a:p>
            <a:pPr defTabSz="914309" eaLnBrk="1" fontAlgn="auto" hangingPunct="1">
              <a:spcBef>
                <a:spcPts val="0"/>
              </a:spcBef>
              <a:spcAft>
                <a:spcPts val="0"/>
              </a:spcAft>
            </a:pPr>
            <a:r>
              <a:rPr lang="en-GB" sz="1200" b="1" dirty="0" err="1">
                <a:solidFill>
                  <a:prstClr val="black"/>
                </a:solidFill>
                <a:latin typeface="Calibri" panose="020F0502020204030204"/>
                <a:cs typeface="+mn-cs"/>
              </a:rPr>
              <a:t>ThePromiseTeam@gov.scot</a:t>
            </a:r>
            <a:endParaRPr lang="en-GB" sz="1200" b="1" dirty="0">
              <a:solidFill>
                <a:prstClr val="black"/>
              </a:solidFill>
              <a:latin typeface="Calibri" panose="020F0502020204030204"/>
              <a:cs typeface="+mn-cs"/>
            </a:endParaRPr>
          </a:p>
        </p:txBody>
      </p:sp>
      <p:sp>
        <p:nvSpPr>
          <p:cNvPr id="8" name="TextBox 7"/>
          <p:cNvSpPr txBox="1"/>
          <p:nvPr/>
        </p:nvSpPr>
        <p:spPr>
          <a:xfrm>
            <a:off x="295950" y="1194426"/>
            <a:ext cx="11598512" cy="5093702"/>
          </a:xfrm>
          <a:prstGeom prst="rect">
            <a:avLst/>
          </a:prstGeom>
          <a:solidFill>
            <a:schemeClr val="accent1">
              <a:lumMod val="20000"/>
              <a:lumOff val="80000"/>
            </a:schemeClr>
          </a:solidFill>
          <a:ln>
            <a:noFill/>
          </a:ln>
        </p:spPr>
        <p:txBody>
          <a:bodyPr wrap="square" rtlCol="0">
            <a:spAutoFit/>
          </a:bodyPr>
          <a:lstStyle/>
          <a:p>
            <a:pPr marL="285721" indent="-285721" defTabSz="914309" eaLnBrk="1" fontAlgn="auto" hangingPunct="1">
              <a:spcBef>
                <a:spcPts val="0"/>
              </a:spcBef>
              <a:spcAft>
                <a:spcPts val="0"/>
              </a:spcAft>
              <a:buFont typeface="Arial" panose="020B0604020202020204" pitchFamily="34" charset="0"/>
              <a:buChar char="•"/>
              <a:defRPr/>
            </a:pPr>
            <a:r>
              <a:rPr lang="en-GB" sz="1600" dirty="0">
                <a:solidFill>
                  <a:prstClr val="black"/>
                </a:solidFill>
                <a:latin typeface="Calibri" panose="020F0502020204030204"/>
                <a:cs typeface="+mn-cs"/>
              </a:rPr>
              <a:t>Includes </a:t>
            </a:r>
            <a:r>
              <a:rPr lang="en-GB" sz="1600" b="1" dirty="0">
                <a:solidFill>
                  <a:prstClr val="black"/>
                </a:solidFill>
                <a:latin typeface="Calibri" panose="020F0502020204030204"/>
                <a:cs typeface="+mn-cs"/>
              </a:rPr>
              <a:t>a number of commitments and actions </a:t>
            </a:r>
            <a:r>
              <a:rPr lang="en-GB" sz="1600" dirty="0">
                <a:solidFill>
                  <a:prstClr val="black"/>
                </a:solidFill>
                <a:latin typeface="Calibri" panose="020F0502020204030204"/>
                <a:cs typeface="+mn-cs"/>
              </a:rPr>
              <a:t>– all contribute in different ways; independently and collectively</a:t>
            </a:r>
          </a:p>
          <a:p>
            <a:pPr marL="895260" indent="-269848" defTabSz="914309" eaLnBrk="1" fontAlgn="auto" hangingPunct="1">
              <a:spcBef>
                <a:spcPts val="0"/>
              </a:spcBef>
              <a:spcAft>
                <a:spcPts val="0"/>
              </a:spcAft>
              <a:buFont typeface="Courier New" panose="02070309020205020404" pitchFamily="49" charset="0"/>
              <a:buChar char="o"/>
              <a:defRPr/>
            </a:pPr>
            <a:r>
              <a:rPr lang="en-GB" sz="1600" dirty="0">
                <a:solidFill>
                  <a:prstClr val="black"/>
                </a:solidFill>
                <a:latin typeface="Calibri" panose="020F0502020204030204"/>
              </a:rPr>
              <a:t>Supporting families to stay together where it is safe to do so</a:t>
            </a:r>
          </a:p>
          <a:p>
            <a:pPr marL="895260" indent="-269848" defTabSz="914309" eaLnBrk="1" fontAlgn="auto" hangingPunct="1">
              <a:spcBef>
                <a:spcPts val="0"/>
              </a:spcBef>
              <a:spcAft>
                <a:spcPts val="0"/>
              </a:spcAft>
              <a:buFont typeface="Courier New" panose="02070309020205020404" pitchFamily="49" charset="0"/>
              <a:buChar char="o"/>
              <a:defRPr/>
            </a:pPr>
            <a:r>
              <a:rPr lang="en-GB" sz="1600" dirty="0">
                <a:solidFill>
                  <a:prstClr val="black"/>
                </a:solidFill>
                <a:latin typeface="Calibri" panose="020F0502020204030204"/>
                <a:cs typeface="+mn-cs"/>
              </a:rPr>
              <a:t>Ensuring the right support is available at the right time</a:t>
            </a:r>
          </a:p>
          <a:p>
            <a:pPr marL="895260" indent="-269848" defTabSz="914309" eaLnBrk="1" fontAlgn="auto" hangingPunct="1">
              <a:spcBef>
                <a:spcPts val="0"/>
              </a:spcBef>
              <a:spcAft>
                <a:spcPts val="0"/>
              </a:spcAft>
              <a:buFont typeface="Courier New" panose="02070309020205020404" pitchFamily="49" charset="0"/>
              <a:buChar char="o"/>
              <a:defRPr/>
            </a:pPr>
            <a:r>
              <a:rPr lang="en-GB" sz="1600" dirty="0">
                <a:solidFill>
                  <a:prstClr val="black"/>
                </a:solidFill>
                <a:latin typeface="Calibri" panose="020F0502020204030204"/>
                <a:cs typeface="+mn-cs"/>
              </a:rPr>
              <a:t>Supporting a shift from reaction to prevention</a:t>
            </a:r>
          </a:p>
          <a:p>
            <a:pPr marL="895260" indent="-269848" defTabSz="914309" eaLnBrk="1" fontAlgn="auto" hangingPunct="1">
              <a:spcBef>
                <a:spcPts val="0"/>
              </a:spcBef>
              <a:spcAft>
                <a:spcPts val="0"/>
              </a:spcAft>
              <a:buFont typeface="Courier New" panose="02070309020205020404" pitchFamily="49" charset="0"/>
              <a:buChar char="o"/>
              <a:defRPr/>
            </a:pPr>
            <a:endParaRPr lang="en-GB" sz="1600" dirty="0">
              <a:solidFill>
                <a:prstClr val="black"/>
              </a:solidFill>
              <a:latin typeface="Calibri" panose="020F0502020204030204"/>
              <a:cs typeface="+mn-cs"/>
            </a:endParaRPr>
          </a:p>
          <a:p>
            <a:pPr defTabSz="914309" eaLnBrk="1" fontAlgn="auto" hangingPunct="1">
              <a:spcBef>
                <a:spcPts val="0"/>
              </a:spcBef>
              <a:spcAft>
                <a:spcPts val="0"/>
              </a:spcAft>
              <a:defRPr/>
            </a:pPr>
            <a:r>
              <a:rPr lang="en-GB" sz="1600" b="1" dirty="0">
                <a:solidFill>
                  <a:prstClr val="black"/>
                </a:solidFill>
                <a:latin typeface="Calibri" panose="020F0502020204030204"/>
                <a:cs typeface="+mn-cs"/>
              </a:rPr>
              <a:t>Including</a:t>
            </a:r>
          </a:p>
          <a:p>
            <a:pPr defTabSz="914309" eaLnBrk="1" fontAlgn="auto" hangingPunct="1">
              <a:spcBef>
                <a:spcPts val="0"/>
              </a:spcBef>
              <a:spcAft>
                <a:spcPts val="0"/>
              </a:spcAft>
            </a:pPr>
            <a:endParaRPr lang="en-GB" sz="800" u="sng" dirty="0">
              <a:solidFill>
                <a:prstClr val="black"/>
              </a:solidFill>
              <a:latin typeface="Calibri" panose="020F0502020204030204"/>
              <a:cs typeface="+mn-cs"/>
            </a:endParaRPr>
          </a:p>
          <a:p>
            <a:pPr marL="285721" indent="-285721" defTabSz="914309" eaLnBrk="1" fontAlgn="auto" hangingPunct="1">
              <a:spcBef>
                <a:spcPts val="0"/>
              </a:spcBef>
              <a:spcAft>
                <a:spcPts val="0"/>
              </a:spcAft>
              <a:buFont typeface="Arial" panose="020B0604020202020204" pitchFamily="34" charset="0"/>
              <a:buChar char="•"/>
            </a:pPr>
            <a:r>
              <a:rPr lang="en-GB" sz="1700" dirty="0">
                <a:solidFill>
                  <a:prstClr val="black"/>
                </a:solidFill>
                <a:latin typeface="Calibri" panose="020F0502020204030204"/>
                <a:cs typeface="+mn-cs"/>
              </a:rPr>
              <a:t>£</a:t>
            </a:r>
            <a:r>
              <a:rPr lang="en-GB" sz="1700" dirty="0" err="1">
                <a:solidFill>
                  <a:prstClr val="black"/>
                </a:solidFill>
                <a:latin typeface="Calibri" panose="020F0502020204030204"/>
                <a:cs typeface="+mn-cs"/>
              </a:rPr>
              <a:t>500m</a:t>
            </a:r>
            <a:r>
              <a:rPr lang="en-GB" sz="1700" dirty="0">
                <a:solidFill>
                  <a:prstClr val="black"/>
                </a:solidFill>
                <a:latin typeface="Calibri" panose="020F0502020204030204"/>
                <a:cs typeface="+mn-cs"/>
              </a:rPr>
              <a:t> Whole Family Wellbeing Fund - £</a:t>
            </a:r>
            <a:r>
              <a:rPr lang="en-GB" sz="1700" dirty="0" err="1">
                <a:solidFill>
                  <a:prstClr val="black"/>
                </a:solidFill>
                <a:latin typeface="Calibri" panose="020F0502020204030204"/>
                <a:cs typeface="+mn-cs"/>
              </a:rPr>
              <a:t>50m</a:t>
            </a:r>
            <a:r>
              <a:rPr lang="en-GB" sz="1700" dirty="0">
                <a:solidFill>
                  <a:prstClr val="black"/>
                </a:solidFill>
                <a:latin typeface="Calibri" panose="020F0502020204030204"/>
                <a:cs typeface="+mn-cs"/>
              </a:rPr>
              <a:t> in 2022-23</a:t>
            </a:r>
          </a:p>
          <a:p>
            <a:pPr marL="285721" indent="-285721" defTabSz="914309" eaLnBrk="1" fontAlgn="auto" hangingPunct="1">
              <a:spcBef>
                <a:spcPts val="0"/>
              </a:spcBef>
              <a:spcAft>
                <a:spcPts val="0"/>
              </a:spcAft>
              <a:buFont typeface="Arial" panose="020B0604020202020204" pitchFamily="34" charset="0"/>
              <a:buChar char="•"/>
            </a:pPr>
            <a:r>
              <a:rPr lang="en-GB" sz="1700" dirty="0">
                <a:solidFill>
                  <a:prstClr val="black"/>
                </a:solidFill>
                <a:latin typeface="Calibri" panose="020F0502020204030204"/>
                <a:cs typeface="+mn-cs"/>
              </a:rPr>
              <a:t>Introducing a Care experienced grant for 16-25 year olds with care experience</a:t>
            </a:r>
          </a:p>
          <a:p>
            <a:pPr marL="285721" indent="-285721" defTabSz="914309" eaLnBrk="1" fontAlgn="auto" hangingPunct="1">
              <a:spcBef>
                <a:spcPts val="0"/>
              </a:spcBef>
              <a:spcAft>
                <a:spcPts val="0"/>
              </a:spcAft>
              <a:buFont typeface="Arial" panose="020B0604020202020204" pitchFamily="34" charset="0"/>
              <a:buChar char="•"/>
            </a:pPr>
            <a:r>
              <a:rPr lang="en-GB" sz="1700" dirty="0">
                <a:solidFill>
                  <a:prstClr val="black"/>
                </a:solidFill>
                <a:latin typeface="Calibri" panose="020F0502020204030204"/>
                <a:cs typeface="+mn-cs"/>
              </a:rPr>
              <a:t>Setting a Scottish Recommended Allowance for foster and kinship care</a:t>
            </a:r>
          </a:p>
          <a:p>
            <a:pPr marL="285721" indent="-285721" defTabSz="914309" eaLnBrk="1" fontAlgn="auto" hangingPunct="1">
              <a:spcBef>
                <a:spcPts val="0"/>
              </a:spcBef>
              <a:spcAft>
                <a:spcPts val="0"/>
              </a:spcAft>
              <a:buFont typeface="Arial" panose="020B0604020202020204" pitchFamily="34" charset="0"/>
              <a:buChar char="•"/>
            </a:pPr>
            <a:r>
              <a:rPr lang="en-GB" sz="1700" dirty="0">
                <a:solidFill>
                  <a:prstClr val="black"/>
                </a:solidFill>
                <a:latin typeface="Calibri" panose="020F0502020204030204"/>
                <a:cs typeface="+mn-cs"/>
              </a:rPr>
              <a:t>End the placement of 16 and 17 year olds in Young Offenders Institutions without delay. </a:t>
            </a:r>
          </a:p>
          <a:p>
            <a:pPr marL="285721" indent="-285721" defTabSz="914309" eaLnBrk="1" fontAlgn="auto" hangingPunct="1">
              <a:spcBef>
                <a:spcPts val="0"/>
              </a:spcBef>
              <a:spcAft>
                <a:spcPts val="0"/>
              </a:spcAft>
              <a:buFont typeface="Arial" panose="020B0604020202020204" pitchFamily="34" charset="0"/>
              <a:buChar char="•"/>
            </a:pPr>
            <a:r>
              <a:rPr lang="en-GB" sz="1700" dirty="0">
                <a:solidFill>
                  <a:prstClr val="black"/>
                </a:solidFill>
                <a:latin typeface="Calibri" panose="020F0502020204030204"/>
                <a:cs typeface="+mn-cs"/>
              </a:rPr>
              <a:t>Work with the Promise Scotland and </a:t>
            </a:r>
            <a:r>
              <a:rPr lang="en-GB" sz="1700" dirty="0" err="1">
                <a:solidFill>
                  <a:prstClr val="black"/>
                </a:solidFill>
                <a:latin typeface="Calibri" panose="020F0502020204030204"/>
                <a:cs typeface="+mn-cs"/>
              </a:rPr>
              <a:t>CoSLA</a:t>
            </a:r>
            <a:r>
              <a:rPr lang="en-GB" sz="1700" dirty="0">
                <a:solidFill>
                  <a:prstClr val="black"/>
                </a:solidFill>
                <a:latin typeface="Calibri" panose="020F0502020204030204"/>
                <a:cs typeface="+mn-cs"/>
              </a:rPr>
              <a:t> to build an evidence base to understand the best governance, financial arrangements and models of care to assess how we best Keep The Promise (i.e. in context of </a:t>
            </a:r>
            <a:r>
              <a:rPr lang="en-GB" sz="1700" dirty="0" err="1">
                <a:solidFill>
                  <a:prstClr val="black"/>
                </a:solidFill>
                <a:latin typeface="Calibri" panose="020F0502020204030204"/>
                <a:cs typeface="+mn-cs"/>
              </a:rPr>
              <a:t>NCS</a:t>
            </a:r>
            <a:r>
              <a:rPr lang="en-GB" sz="1700" dirty="0">
                <a:solidFill>
                  <a:prstClr val="black"/>
                </a:solidFill>
                <a:latin typeface="Calibri" panose="020F0502020204030204"/>
                <a:cs typeface="+mn-cs"/>
              </a:rPr>
              <a:t>)</a:t>
            </a:r>
            <a:r>
              <a:rPr lang="en-GB" sz="1700" b="1" dirty="0">
                <a:solidFill>
                  <a:prstClr val="black"/>
                </a:solidFill>
                <a:latin typeface="Calibri" panose="020F0502020204030204"/>
                <a:cs typeface="+mn-cs"/>
              </a:rPr>
              <a:t>.</a:t>
            </a:r>
          </a:p>
          <a:p>
            <a:pPr marL="285721" indent="-285721" defTabSz="914309" eaLnBrk="1" fontAlgn="auto" hangingPunct="1">
              <a:spcBef>
                <a:spcPts val="0"/>
              </a:spcBef>
              <a:spcAft>
                <a:spcPts val="0"/>
              </a:spcAft>
              <a:buFont typeface="Arial" panose="020B0604020202020204" pitchFamily="34" charset="0"/>
              <a:buChar char="•"/>
            </a:pPr>
            <a:r>
              <a:rPr lang="en-GB" sz="1700" dirty="0">
                <a:solidFill>
                  <a:prstClr val="black"/>
                </a:solidFill>
                <a:latin typeface="Calibri" panose="020F0502020204030204"/>
                <a:cs typeface="+mn-cs"/>
              </a:rPr>
              <a:t>Take forward a redesign of the Children's Hearings System. </a:t>
            </a:r>
          </a:p>
          <a:p>
            <a:pPr marL="285721" indent="-285721" defTabSz="914309" eaLnBrk="1" fontAlgn="auto" hangingPunct="1">
              <a:spcBef>
                <a:spcPts val="0"/>
              </a:spcBef>
              <a:spcAft>
                <a:spcPts val="0"/>
              </a:spcAft>
              <a:buFont typeface="Arial" panose="020B0604020202020204" pitchFamily="34" charset="0"/>
              <a:buChar char="•"/>
            </a:pPr>
            <a:r>
              <a:rPr lang="en-GB" sz="1700" dirty="0">
                <a:solidFill>
                  <a:prstClr val="black"/>
                </a:solidFill>
                <a:latin typeface="Calibri" panose="020F0502020204030204"/>
                <a:cs typeface="+mn-cs"/>
              </a:rPr>
              <a:t>Support The Promise Scotland to develop a blueprint for the creation and control of, and access to, information about care experienced people which will empower people to decide who and when key information about them is made available.</a:t>
            </a:r>
            <a:endParaRPr lang="en-GB" sz="1700" i="1" dirty="0">
              <a:solidFill>
                <a:prstClr val="black"/>
              </a:solidFill>
              <a:latin typeface="Calibri" panose="020F0502020204030204"/>
              <a:cs typeface="+mn-cs"/>
            </a:endParaRPr>
          </a:p>
          <a:p>
            <a:pPr marL="285721" indent="-285721" defTabSz="914309" eaLnBrk="1" fontAlgn="auto" hangingPunct="1">
              <a:spcBef>
                <a:spcPts val="0"/>
              </a:spcBef>
              <a:spcAft>
                <a:spcPts val="0"/>
              </a:spcAft>
              <a:buFont typeface="Arial" panose="020B0604020202020204" pitchFamily="34" charset="0"/>
              <a:buChar char="•"/>
            </a:pPr>
            <a:r>
              <a:rPr lang="en-GB" sz="1700" dirty="0">
                <a:solidFill>
                  <a:prstClr val="black"/>
                </a:solidFill>
                <a:latin typeface="Calibri" panose="020F0502020204030204"/>
                <a:cs typeface="+mn-cs"/>
              </a:rPr>
              <a:t>Support The Promise Scotland to scope a national lifelong advocacy service for care-experienced people and their families. </a:t>
            </a:r>
          </a:p>
          <a:p>
            <a:pPr marL="285721" indent="-285721" defTabSz="914309" eaLnBrk="1" fontAlgn="auto" hangingPunct="1">
              <a:spcBef>
                <a:spcPts val="0"/>
              </a:spcBef>
              <a:spcAft>
                <a:spcPts val="0"/>
              </a:spcAft>
              <a:buFont typeface="Arial" panose="020B0604020202020204" pitchFamily="34" charset="0"/>
              <a:buChar char="•"/>
            </a:pPr>
            <a:r>
              <a:rPr lang="en-GB" sz="1700" dirty="0">
                <a:solidFill>
                  <a:prstClr val="black"/>
                </a:solidFill>
                <a:latin typeface="Calibri" panose="020F0502020204030204"/>
                <a:cs typeface="+mn-cs"/>
              </a:rPr>
              <a:t>Promise Bill in year 5 to make any legislative changes required to Keep The Promise including on children hearing redesign.</a:t>
            </a:r>
          </a:p>
          <a:p>
            <a:pPr marL="285721" indent="-285721" defTabSz="914309" eaLnBrk="1" fontAlgn="auto" hangingPunct="1">
              <a:spcBef>
                <a:spcPts val="0"/>
              </a:spcBef>
              <a:spcAft>
                <a:spcPts val="0"/>
              </a:spcAft>
              <a:buFont typeface="Arial" panose="020B0604020202020204" pitchFamily="34" charset="0"/>
              <a:buChar char="•"/>
            </a:pPr>
            <a:r>
              <a:rPr lang="en-GB" sz="1700" dirty="0">
                <a:solidFill>
                  <a:prstClr val="black"/>
                </a:solidFill>
                <a:latin typeface="Calibri" panose="020F0502020204030204"/>
                <a:cs typeface="+mn-cs"/>
              </a:rPr>
              <a:t>Co-chair a new group ‘The Promise Collective’ with The Promise Scotland and </a:t>
            </a:r>
            <a:r>
              <a:rPr lang="en-GB" sz="1700" dirty="0" err="1">
                <a:solidFill>
                  <a:prstClr val="black"/>
                </a:solidFill>
                <a:latin typeface="Calibri" panose="020F0502020204030204"/>
                <a:cs typeface="+mn-cs"/>
              </a:rPr>
              <a:t>COSLA</a:t>
            </a:r>
            <a:r>
              <a:rPr lang="en-GB" sz="1700" dirty="0">
                <a:solidFill>
                  <a:prstClr val="black"/>
                </a:solidFill>
                <a:latin typeface="Calibri" panose="020F0502020204030204"/>
                <a:cs typeface="+mn-cs"/>
              </a:rPr>
              <a:t> to co-ordinate the work across the system to ensure a joined up approach to delivery and improvement.</a:t>
            </a:r>
          </a:p>
        </p:txBody>
      </p:sp>
      <p:sp>
        <p:nvSpPr>
          <p:cNvPr id="6" name="TextBox 5"/>
          <p:cNvSpPr txBox="1"/>
          <p:nvPr/>
        </p:nvSpPr>
        <p:spPr>
          <a:xfrm>
            <a:off x="408635" y="344201"/>
            <a:ext cx="2589283" cy="523152"/>
          </a:xfrm>
          <a:prstGeom prst="rect">
            <a:avLst/>
          </a:prstGeom>
          <a:noFill/>
        </p:spPr>
        <p:txBody>
          <a:bodyPr wrap="none" rtlCol="0">
            <a:spAutoFit/>
          </a:bodyPr>
          <a:lstStyle/>
          <a:p>
            <a:pPr defTabSz="914309" eaLnBrk="1" fontAlgn="auto" hangingPunct="1">
              <a:spcBef>
                <a:spcPts val="0"/>
              </a:spcBef>
              <a:spcAft>
                <a:spcPts val="0"/>
              </a:spcAft>
            </a:pPr>
            <a:r>
              <a:rPr lang="en-GB" sz="2800" b="1" dirty="0">
                <a:solidFill>
                  <a:prstClr val="black"/>
                </a:solidFill>
                <a:latin typeface="Calibri" panose="020F0502020204030204"/>
                <a:cs typeface="+mn-cs"/>
              </a:rPr>
              <a:t>COMMITMENTS</a:t>
            </a:r>
          </a:p>
        </p:txBody>
      </p:sp>
    </p:spTree>
    <p:extLst>
      <p:ext uri="{BB962C8B-B14F-4D97-AF65-F5344CB8AC3E}">
        <p14:creationId xmlns:p14="http://schemas.microsoft.com/office/powerpoint/2010/main" val="618234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he Promise Scotland"/>
          <p:cNvPicPr/>
          <p:nvPr/>
        </p:nvPicPr>
        <p:blipFill>
          <a:blip r:embed="rId2">
            <a:extLst>
              <a:ext uri="{28A0092B-C50C-407E-A947-70E740481C1C}">
                <a14:useLocalDpi xmlns:a14="http://schemas.microsoft.com/office/drawing/2010/main" val="0"/>
              </a:ext>
            </a:extLst>
          </a:blip>
          <a:srcRect/>
          <a:stretch>
            <a:fillRect/>
          </a:stretch>
        </p:blipFill>
        <p:spPr bwMode="auto">
          <a:xfrm>
            <a:off x="10836635" y="86742"/>
            <a:ext cx="1257537" cy="1329229"/>
          </a:xfrm>
          <a:prstGeom prst="rect">
            <a:avLst/>
          </a:prstGeom>
          <a:noFill/>
          <a:ln>
            <a:noFill/>
          </a:ln>
        </p:spPr>
      </p:pic>
      <p:sp>
        <p:nvSpPr>
          <p:cNvPr id="6" name="TextBox 5"/>
          <p:cNvSpPr txBox="1"/>
          <p:nvPr/>
        </p:nvSpPr>
        <p:spPr>
          <a:xfrm>
            <a:off x="3144671" y="86742"/>
            <a:ext cx="7167122" cy="584699"/>
          </a:xfrm>
          <a:prstGeom prst="rect">
            <a:avLst/>
          </a:prstGeom>
          <a:noFill/>
        </p:spPr>
        <p:txBody>
          <a:bodyPr wrap="square" rtlCol="0">
            <a:spAutoFit/>
          </a:bodyPr>
          <a:lstStyle/>
          <a:p>
            <a:pPr defTabSz="914309" eaLnBrk="1" fontAlgn="auto" hangingPunct="1">
              <a:spcBef>
                <a:spcPts val="0"/>
              </a:spcBef>
              <a:spcAft>
                <a:spcPts val="0"/>
              </a:spcAft>
              <a:defRPr/>
            </a:pPr>
            <a:r>
              <a:rPr lang="en-GB" sz="3200" b="1" dirty="0">
                <a:solidFill>
                  <a:srgbClr val="0070C0"/>
                </a:solidFill>
                <a:latin typeface="Arial" panose="020B0604020202020204" pitchFamily="34" charset="0"/>
                <a:ea typeface="Times New Roman" panose="02020603050405020304" pitchFamily="18" charset="0"/>
                <a:cs typeface="+mn-cs"/>
              </a:rPr>
              <a:t>KEEP</a:t>
            </a:r>
            <a:r>
              <a:rPr lang="en-GB" sz="3200" b="1" dirty="0">
                <a:solidFill>
                  <a:srgbClr val="F5F027"/>
                </a:solidFill>
                <a:latin typeface="Arial" panose="020B0604020202020204" pitchFamily="34" charset="0"/>
                <a:ea typeface="Times New Roman" panose="02020603050405020304" pitchFamily="18" charset="0"/>
                <a:cs typeface="+mn-cs"/>
              </a:rPr>
              <a:t>ING </a:t>
            </a:r>
            <a:r>
              <a:rPr lang="en-GB" sz="3200" b="1" dirty="0">
                <a:solidFill>
                  <a:srgbClr val="009999"/>
                </a:solidFill>
                <a:latin typeface="Arial" panose="020B0604020202020204" pitchFamily="34" charset="0"/>
                <a:ea typeface="Times New Roman" panose="02020603050405020304" pitchFamily="18" charset="0"/>
                <a:cs typeface="+mn-cs"/>
              </a:rPr>
              <a:t>THE </a:t>
            </a:r>
            <a:r>
              <a:rPr lang="en-GB" sz="3200" b="1" dirty="0">
                <a:solidFill>
                  <a:srgbClr val="D61475"/>
                </a:solidFill>
                <a:latin typeface="Arial" panose="020B0604020202020204" pitchFamily="34" charset="0"/>
                <a:ea typeface="Times New Roman" panose="02020603050405020304" pitchFamily="18" charset="0"/>
                <a:cs typeface="+mn-cs"/>
              </a:rPr>
              <a:t>PROMISE</a:t>
            </a:r>
            <a:endParaRPr lang="en-GB" sz="3200" dirty="0">
              <a:solidFill>
                <a:prstClr val="black"/>
              </a:solidFill>
              <a:latin typeface="Calibri" panose="020F0502020204030204"/>
              <a:cs typeface="+mn-cs"/>
            </a:endParaRPr>
          </a:p>
        </p:txBody>
      </p:sp>
      <p:sp>
        <p:nvSpPr>
          <p:cNvPr id="2" name="TextBox 1"/>
          <p:cNvSpPr txBox="1"/>
          <p:nvPr/>
        </p:nvSpPr>
        <p:spPr>
          <a:xfrm>
            <a:off x="694606" y="1366800"/>
            <a:ext cx="11211402" cy="4862870"/>
          </a:xfrm>
          <a:prstGeom prst="rect">
            <a:avLst/>
          </a:prstGeom>
          <a:solidFill>
            <a:schemeClr val="accent1">
              <a:lumMod val="20000"/>
              <a:lumOff val="80000"/>
            </a:schemeClr>
          </a:solidFill>
        </p:spPr>
        <p:txBody>
          <a:bodyPr wrap="square" rtlCol="0">
            <a:spAutoFit/>
          </a:bodyPr>
          <a:lstStyle/>
          <a:p>
            <a:pPr defTabSz="914309" eaLnBrk="1" fontAlgn="auto" hangingPunct="1">
              <a:spcBef>
                <a:spcPts val="0"/>
              </a:spcBef>
              <a:spcAft>
                <a:spcPts val="0"/>
              </a:spcAft>
              <a:defRPr/>
            </a:pPr>
            <a:r>
              <a:rPr lang="en-GB" sz="2000" b="1" dirty="0">
                <a:solidFill>
                  <a:prstClr val="black"/>
                </a:solidFill>
                <a:latin typeface="Calibri" panose="020F0502020204030204"/>
                <a:cs typeface="+mn-cs"/>
              </a:rPr>
              <a:t>KEY INTERDEPENDENCIES</a:t>
            </a:r>
          </a:p>
          <a:p>
            <a:pPr defTabSz="914309" eaLnBrk="1" fontAlgn="auto" hangingPunct="1">
              <a:spcBef>
                <a:spcPts val="0"/>
              </a:spcBef>
              <a:spcAft>
                <a:spcPts val="0"/>
              </a:spcAft>
              <a:defRPr/>
            </a:pPr>
            <a:endParaRPr lang="en-GB" sz="800" dirty="0">
              <a:solidFill>
                <a:prstClr val="black"/>
              </a:solidFill>
              <a:latin typeface="Calibri" panose="020F0502020204030204"/>
              <a:cs typeface="+mn-cs"/>
            </a:endParaRPr>
          </a:p>
          <a:p>
            <a:pPr defTabSz="914309" eaLnBrk="1" fontAlgn="auto" hangingPunct="1">
              <a:spcBef>
                <a:spcPts val="0"/>
              </a:spcBef>
              <a:spcAft>
                <a:spcPts val="0"/>
              </a:spcAft>
              <a:tabLst>
                <a:tab pos="355564" algn="l"/>
              </a:tabLst>
              <a:defRPr/>
            </a:pPr>
            <a:r>
              <a:rPr lang="en-GB" b="1" dirty="0">
                <a:solidFill>
                  <a:prstClr val="black"/>
                </a:solidFill>
                <a:latin typeface="Calibri" panose="020F0502020204030204"/>
                <a:cs typeface="+mn-cs"/>
              </a:rPr>
              <a:t>1.</a:t>
            </a:r>
            <a:r>
              <a:rPr lang="en-GB" dirty="0">
                <a:solidFill>
                  <a:prstClr val="black"/>
                </a:solidFill>
                <a:latin typeface="Calibri" panose="020F0502020204030204"/>
                <a:cs typeface="+mn-cs"/>
              </a:rPr>
              <a:t>	</a:t>
            </a:r>
            <a:r>
              <a:rPr lang="en-GB" sz="1600" dirty="0">
                <a:solidFill>
                  <a:prstClr val="black"/>
                </a:solidFill>
                <a:latin typeface="+mn-lt"/>
                <a:cs typeface="+mn-cs"/>
              </a:rPr>
              <a:t>Agreement and timing on </a:t>
            </a:r>
            <a:r>
              <a:rPr lang="en-GB" sz="1600" b="1" dirty="0">
                <a:solidFill>
                  <a:prstClr val="black"/>
                </a:solidFill>
                <a:latin typeface="+mn-lt"/>
                <a:cs typeface="+mn-cs"/>
              </a:rPr>
              <a:t>National Care Service </a:t>
            </a:r>
            <a:r>
              <a:rPr lang="en-GB" sz="1600" dirty="0">
                <a:solidFill>
                  <a:prstClr val="black"/>
                </a:solidFill>
                <a:latin typeface="+mn-lt"/>
                <a:cs typeface="+mn-cs"/>
              </a:rPr>
              <a:t>and decision regard Children’s Services and youth Justice</a:t>
            </a:r>
          </a:p>
          <a:p>
            <a:pPr defTabSz="914309" eaLnBrk="1" fontAlgn="auto" hangingPunct="1">
              <a:spcBef>
                <a:spcPts val="0"/>
              </a:spcBef>
              <a:spcAft>
                <a:spcPts val="0"/>
              </a:spcAft>
              <a:defRPr/>
            </a:pPr>
            <a:r>
              <a:rPr lang="en-GB" sz="1600" dirty="0">
                <a:solidFill>
                  <a:prstClr val="black"/>
                </a:solidFill>
                <a:latin typeface="+mn-lt"/>
                <a:cs typeface="+mn-cs"/>
              </a:rPr>
              <a:t>	</a:t>
            </a:r>
          </a:p>
          <a:p>
            <a:pPr marL="342866" indent="-342866" defTabSz="914309" eaLnBrk="1" fontAlgn="auto" hangingPunct="1">
              <a:spcBef>
                <a:spcPts val="0"/>
              </a:spcBef>
              <a:spcAft>
                <a:spcPts val="0"/>
              </a:spcAft>
              <a:buFontTx/>
              <a:buAutoNum type="arabicPeriod" startAt="2"/>
              <a:tabLst>
                <a:tab pos="355564" algn="l"/>
              </a:tabLst>
              <a:defRPr/>
            </a:pPr>
            <a:r>
              <a:rPr lang="en-GB" sz="1600" b="1" dirty="0">
                <a:solidFill>
                  <a:prstClr val="black"/>
                </a:solidFill>
                <a:latin typeface="+mn-lt"/>
                <a:cs typeface="+mn-cs"/>
              </a:rPr>
              <a:t>Child Poverty Delivery Action Plan </a:t>
            </a:r>
            <a:r>
              <a:rPr lang="en-GB" sz="1600" dirty="0">
                <a:solidFill>
                  <a:prstClr val="black"/>
                </a:solidFill>
                <a:latin typeface="+mn-lt"/>
                <a:cs typeface="+mn-cs"/>
              </a:rPr>
              <a:t>shared outcomes for children and young people. Correlation between care 	experienced and poverty and disadvantage. </a:t>
            </a:r>
          </a:p>
          <a:p>
            <a:pPr marL="1123838" lvl="2" indent="-228577" defTabSz="914309" eaLnBrk="1" fontAlgn="auto" hangingPunct="1">
              <a:spcBef>
                <a:spcPts val="0"/>
              </a:spcBef>
              <a:spcAft>
                <a:spcPts val="0"/>
              </a:spcAft>
              <a:buFont typeface="+mj-lt"/>
              <a:buAutoNum type="arabicPeriod"/>
              <a:defRPr/>
            </a:pPr>
            <a:endParaRPr lang="en-GB" sz="1600" dirty="0">
              <a:solidFill>
                <a:prstClr val="black"/>
              </a:solidFill>
              <a:latin typeface="+mn-lt"/>
              <a:cs typeface="+mn-cs"/>
            </a:endParaRPr>
          </a:p>
          <a:p>
            <a:pPr>
              <a:tabLst>
                <a:tab pos="355564" algn="l"/>
              </a:tabLst>
            </a:pPr>
            <a:r>
              <a:rPr lang="en-GB" sz="1600" b="1" dirty="0">
                <a:solidFill>
                  <a:prstClr val="black"/>
                </a:solidFill>
                <a:latin typeface="+mn-lt"/>
                <a:cs typeface="+mn-cs"/>
              </a:rPr>
              <a:t>3.	COVID-19 Recovery Strategy </a:t>
            </a:r>
            <a:r>
              <a:rPr lang="en-GB" sz="1600" dirty="0">
                <a:solidFill>
                  <a:prstClr val="black"/>
                </a:solidFill>
                <a:latin typeface="+mn-lt"/>
                <a:cs typeface="+mn-cs"/>
              </a:rPr>
              <a:t>overarching ambition must lead transformational change including Keeping The Promise </a:t>
            </a:r>
            <a:r>
              <a:rPr lang="en-GB" sz="1600" dirty="0">
                <a:solidFill>
                  <a:prstClr val="black"/>
                </a:solidFill>
                <a:latin typeface="+mn-lt"/>
              </a:rPr>
              <a:t> – lessons; 	impacts; recovery and opportunity</a:t>
            </a:r>
            <a:endParaRPr lang="en-GB" sz="1600" dirty="0">
              <a:solidFill>
                <a:prstClr val="black"/>
              </a:solidFill>
              <a:latin typeface="+mn-lt"/>
              <a:cs typeface="+mn-cs"/>
            </a:endParaRPr>
          </a:p>
          <a:p>
            <a:pPr marL="228577" indent="-228577" defTabSz="914309" eaLnBrk="1" fontAlgn="auto" hangingPunct="1">
              <a:spcBef>
                <a:spcPts val="0"/>
              </a:spcBef>
              <a:spcAft>
                <a:spcPts val="0"/>
              </a:spcAft>
              <a:buFont typeface="+mj-lt"/>
              <a:buAutoNum type="arabicPeriod"/>
              <a:defRPr/>
            </a:pPr>
            <a:endParaRPr lang="en-GB" sz="1600" dirty="0">
              <a:solidFill>
                <a:prstClr val="black"/>
              </a:solidFill>
              <a:latin typeface="+mn-lt"/>
              <a:cs typeface="+mn-cs"/>
            </a:endParaRPr>
          </a:p>
          <a:p>
            <a:pPr defTabSz="914309" eaLnBrk="1" fontAlgn="auto" hangingPunct="1">
              <a:spcBef>
                <a:spcPts val="0"/>
              </a:spcBef>
              <a:spcAft>
                <a:spcPts val="0"/>
              </a:spcAft>
              <a:tabLst>
                <a:tab pos="355564" algn="l"/>
              </a:tabLst>
              <a:defRPr/>
            </a:pPr>
            <a:r>
              <a:rPr lang="en-GB" sz="1600" b="1" dirty="0">
                <a:solidFill>
                  <a:prstClr val="black"/>
                </a:solidFill>
                <a:latin typeface="+mn-lt"/>
                <a:cs typeface="+mn-cs"/>
              </a:rPr>
              <a:t>4.	Health, Justice and Education </a:t>
            </a:r>
            <a:r>
              <a:rPr lang="en-GB" sz="1600" dirty="0">
                <a:solidFill>
                  <a:prstClr val="black"/>
                </a:solidFill>
                <a:latin typeface="+mn-lt"/>
                <a:cs typeface="+mn-cs"/>
              </a:rPr>
              <a:t>must integrate recommendations of The Promise and 	ensure that outcomes for care experienced 	children, young people and families are improved </a:t>
            </a:r>
            <a:endParaRPr lang="en-GB" sz="1600" dirty="0">
              <a:solidFill>
                <a:prstClr val="black"/>
              </a:solidFill>
              <a:latin typeface="+mn-lt"/>
            </a:endParaRPr>
          </a:p>
          <a:p>
            <a:pPr marL="625412" indent="-269848" defTabSz="914309" eaLnBrk="1" fontAlgn="auto" hangingPunct="1">
              <a:spcBef>
                <a:spcPts val="0"/>
              </a:spcBef>
              <a:spcAft>
                <a:spcPts val="0"/>
              </a:spcAft>
              <a:buFont typeface="Arial" panose="020B0604020202020204" pitchFamily="34" charset="0"/>
              <a:buChar char="•"/>
              <a:defRPr/>
            </a:pPr>
            <a:r>
              <a:rPr lang="en-GB" sz="1600" dirty="0">
                <a:solidFill>
                  <a:prstClr val="black"/>
                </a:solidFill>
                <a:latin typeface="+mn-lt"/>
              </a:rPr>
              <a:t>16/17 year olds in </a:t>
            </a:r>
            <a:r>
              <a:rPr lang="en-GB" sz="1600" dirty="0" err="1">
                <a:solidFill>
                  <a:prstClr val="black"/>
                </a:solidFill>
                <a:latin typeface="+mn-lt"/>
              </a:rPr>
              <a:t>Polmont</a:t>
            </a:r>
            <a:endParaRPr lang="en-GB" sz="1600" dirty="0">
              <a:solidFill>
                <a:prstClr val="black"/>
              </a:solidFill>
              <a:latin typeface="+mn-lt"/>
            </a:endParaRPr>
          </a:p>
          <a:p>
            <a:pPr marL="625412" indent="-269848" defTabSz="914309" eaLnBrk="1" fontAlgn="auto" hangingPunct="1">
              <a:spcBef>
                <a:spcPts val="0"/>
              </a:spcBef>
              <a:spcAft>
                <a:spcPts val="0"/>
              </a:spcAft>
              <a:buFont typeface="Arial" panose="020B0604020202020204" pitchFamily="34" charset="0"/>
              <a:buChar char="•"/>
              <a:defRPr/>
            </a:pPr>
            <a:r>
              <a:rPr lang="en-GB" sz="1600" dirty="0">
                <a:solidFill>
                  <a:prstClr val="black"/>
                </a:solidFill>
                <a:latin typeface="+mn-lt"/>
              </a:rPr>
              <a:t>Professor Muir review – Education Reform</a:t>
            </a:r>
          </a:p>
          <a:p>
            <a:pPr marL="625412" indent="-269848" defTabSz="914309" eaLnBrk="1" fontAlgn="auto" hangingPunct="1">
              <a:spcBef>
                <a:spcPts val="0"/>
              </a:spcBef>
              <a:spcAft>
                <a:spcPts val="0"/>
              </a:spcAft>
              <a:buFont typeface="Arial" panose="020B0604020202020204" pitchFamily="34" charset="0"/>
              <a:buChar char="•"/>
              <a:defRPr/>
            </a:pPr>
            <a:r>
              <a:rPr lang="en-GB" sz="1600" dirty="0">
                <a:solidFill>
                  <a:prstClr val="black"/>
                </a:solidFill>
                <a:latin typeface="+mn-lt"/>
              </a:rPr>
              <a:t>Trauma Informed workforce</a:t>
            </a:r>
          </a:p>
          <a:p>
            <a:pPr defTabSz="914309" eaLnBrk="1" fontAlgn="auto" hangingPunct="1">
              <a:spcBef>
                <a:spcPts val="0"/>
              </a:spcBef>
              <a:spcAft>
                <a:spcPts val="0"/>
              </a:spcAft>
              <a:defRPr/>
            </a:pPr>
            <a:endParaRPr lang="en-GB" sz="1600" dirty="0">
              <a:solidFill>
                <a:prstClr val="black"/>
              </a:solidFill>
              <a:latin typeface="+mn-lt"/>
              <a:cs typeface="+mn-cs"/>
            </a:endParaRPr>
          </a:p>
          <a:p>
            <a:pPr marL="342866" indent="-342866" defTabSz="914309" eaLnBrk="1" fontAlgn="auto" hangingPunct="1">
              <a:spcBef>
                <a:spcPts val="0"/>
              </a:spcBef>
              <a:spcAft>
                <a:spcPts val="0"/>
              </a:spcAft>
              <a:buFontTx/>
              <a:buAutoNum type="arabicPeriod" startAt="5"/>
              <a:tabLst>
                <a:tab pos="355564" algn="l"/>
              </a:tabLst>
              <a:defRPr/>
            </a:pPr>
            <a:r>
              <a:rPr lang="en-GB" sz="1600" b="1" dirty="0">
                <a:solidFill>
                  <a:prstClr val="black"/>
                </a:solidFill>
                <a:latin typeface="+mn-lt"/>
                <a:cs typeface="+mn-cs"/>
              </a:rPr>
              <a:t>Cross Portfolio Funding</a:t>
            </a:r>
            <a:r>
              <a:rPr lang="en-GB" sz="1600" dirty="0">
                <a:solidFill>
                  <a:prstClr val="black"/>
                </a:solidFill>
                <a:latin typeface="+mn-lt"/>
                <a:cs typeface="+mn-cs"/>
              </a:rPr>
              <a:t> to realign spend to shift from reactive to prevention.</a:t>
            </a:r>
            <a:endParaRPr lang="en-GB" sz="1600" dirty="0">
              <a:solidFill>
                <a:prstClr val="black"/>
              </a:solidFill>
              <a:latin typeface="+mn-lt"/>
            </a:endParaRPr>
          </a:p>
          <a:p>
            <a:pPr marL="625412" indent="-285721">
              <a:buFont typeface="Arial" panose="020B0604020202020204" pitchFamily="34" charset="0"/>
              <a:buChar char="•"/>
            </a:pPr>
            <a:r>
              <a:rPr lang="en-GB" sz="1600" dirty="0">
                <a:solidFill>
                  <a:prstClr val="black"/>
                </a:solidFill>
                <a:latin typeface="+mn-lt"/>
              </a:rPr>
              <a:t>Ambition that, from 2030, we will be investing at least 5% of all community-based health and social care spend in preventative whole family support measures. At current levels of investment we estimate this to be around £</a:t>
            </a:r>
            <a:r>
              <a:rPr lang="en-GB" sz="1600" dirty="0" err="1">
                <a:solidFill>
                  <a:prstClr val="black"/>
                </a:solidFill>
                <a:latin typeface="+mn-lt"/>
              </a:rPr>
              <a:t>500m</a:t>
            </a:r>
            <a:r>
              <a:rPr lang="en-GB" sz="1600" dirty="0">
                <a:solidFill>
                  <a:prstClr val="black"/>
                </a:solidFill>
                <a:latin typeface="+mn-lt"/>
              </a:rPr>
              <a:t> per year</a:t>
            </a:r>
          </a:p>
          <a:p>
            <a:pPr marL="228577" indent="-228577" defTabSz="914309" eaLnBrk="1" fontAlgn="auto" hangingPunct="1">
              <a:spcBef>
                <a:spcPts val="0"/>
              </a:spcBef>
              <a:spcAft>
                <a:spcPts val="0"/>
              </a:spcAft>
              <a:buFontTx/>
              <a:buAutoNum type="arabicPeriod" startAt="5"/>
              <a:tabLst>
                <a:tab pos="355564" algn="l"/>
              </a:tabLst>
              <a:defRPr/>
            </a:pPr>
            <a:endParaRPr lang="en-GB" sz="800" dirty="0">
              <a:solidFill>
                <a:prstClr val="black"/>
              </a:solidFill>
              <a:latin typeface="Calibri" panose="020F0502020204030204"/>
              <a:cs typeface="+mn-cs"/>
            </a:endParaRPr>
          </a:p>
        </p:txBody>
      </p:sp>
      <p:sp>
        <p:nvSpPr>
          <p:cNvPr id="3" name="TextBox 2"/>
          <p:cNvSpPr txBox="1"/>
          <p:nvPr/>
        </p:nvSpPr>
        <p:spPr>
          <a:xfrm>
            <a:off x="1566040" y="604072"/>
            <a:ext cx="8267023" cy="923210"/>
          </a:xfrm>
          <a:prstGeom prst="rect">
            <a:avLst/>
          </a:prstGeom>
          <a:noFill/>
        </p:spPr>
        <p:txBody>
          <a:bodyPr wrap="square" rtlCol="0">
            <a:spAutoFit/>
          </a:bodyPr>
          <a:lstStyle/>
          <a:p>
            <a:pPr algn="ctr" defTabSz="914309" eaLnBrk="1" fontAlgn="auto" hangingPunct="1">
              <a:spcBef>
                <a:spcPts val="0"/>
              </a:spcBef>
              <a:spcAft>
                <a:spcPts val="0"/>
              </a:spcAft>
              <a:defRPr/>
            </a:pPr>
            <a:r>
              <a:rPr lang="en-GB" dirty="0">
                <a:solidFill>
                  <a:srgbClr val="002060"/>
                </a:solidFill>
                <a:latin typeface="Calibri" panose="020F0502020204030204"/>
                <a:cs typeface="+mn-cs"/>
              </a:rPr>
              <a:t>Only through policy and financial alignment will we shift the balance of investment in families from crisis management towards prevention. </a:t>
            </a:r>
          </a:p>
          <a:p>
            <a:pPr algn="ctr" defTabSz="914309" eaLnBrk="1" fontAlgn="auto" hangingPunct="1">
              <a:spcBef>
                <a:spcPts val="0"/>
              </a:spcBef>
              <a:spcAft>
                <a:spcPts val="0"/>
              </a:spcAft>
              <a:defRPr/>
            </a:pPr>
            <a:endParaRPr lang="en-GB" dirty="0">
              <a:solidFill>
                <a:srgbClr val="002060"/>
              </a:solidFill>
              <a:latin typeface="Calibri" panose="020F0502020204030204"/>
              <a:cs typeface="+mn-cs"/>
            </a:endParaRPr>
          </a:p>
        </p:txBody>
      </p:sp>
      <p:sp>
        <p:nvSpPr>
          <p:cNvPr id="7" name="TextBox 6"/>
          <p:cNvSpPr txBox="1"/>
          <p:nvPr/>
        </p:nvSpPr>
        <p:spPr>
          <a:xfrm>
            <a:off x="9805157" y="6495883"/>
            <a:ext cx="2226217" cy="276963"/>
          </a:xfrm>
          <a:prstGeom prst="rect">
            <a:avLst/>
          </a:prstGeom>
          <a:noFill/>
        </p:spPr>
        <p:txBody>
          <a:bodyPr wrap="none" rtlCol="0">
            <a:spAutoFit/>
          </a:bodyPr>
          <a:lstStyle/>
          <a:p>
            <a:r>
              <a:rPr lang="en-GB" sz="1200" b="1" dirty="0" err="1"/>
              <a:t>ThePromiseTeam@gov.scot</a:t>
            </a:r>
            <a:endParaRPr lang="en-GB" sz="1200" b="1" dirty="0"/>
          </a:p>
        </p:txBody>
      </p:sp>
    </p:spTree>
    <p:extLst>
      <p:ext uri="{BB962C8B-B14F-4D97-AF65-F5344CB8AC3E}">
        <p14:creationId xmlns:p14="http://schemas.microsoft.com/office/powerpoint/2010/main" val="4217245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customXsn xmlns="http://schemas.microsoft.com/office/2006/metadata/customXsn">
  <xsnLocation/>
  <cached>True</cached>
  <openByDefault>True</openByDefault>
  <xsnScope/>
</customXsn>
</file>

<file path=customXml/item3.xml><?xml version="1.0" encoding="utf-8"?>
<ct:contentTypeSchema xmlns:ct="http://schemas.microsoft.com/office/2006/metadata/contentType" xmlns:ma="http://schemas.microsoft.com/office/2006/metadata/properties/metaAttributes" ct:_="" ma:_="" ma:contentTypeName="Document" ma:contentTypeID="0x010100423F5D3D4B151D48A8F896A9A9A034A2" ma:contentTypeVersion="" ma:contentTypeDescription="Create a new document." ma:contentTypeScope="" ma:versionID="40f5d44d0b3e092f88913d3cd48de36b">
  <xsd:schema xmlns:xsd="http://www.w3.org/2001/XMLSchema" xmlns:xs="http://www.w3.org/2001/XMLSchema" xmlns:p="http://schemas.microsoft.com/office/2006/metadata/properties" xmlns:ns2="C5E1EB55-70C9-4311-B49F-3B6AFCB74207" xmlns:ns3="ed5a4896-2da6-4469-a7e1-3f6eab57a1f0" xmlns:ns4="c5e1eb55-70c9-4311-b49f-3b6afcb74207" targetNamespace="http://schemas.microsoft.com/office/2006/metadata/properties" ma:root="true" ma:fieldsID="74aacde7cf1e96e07dd97c6965764ae2" ns2:_="" ns3:_="" ns4:_="">
    <xsd:import namespace="C5E1EB55-70C9-4311-B49F-3B6AFCB74207"/>
    <xsd:import namespace="ed5a4896-2da6-4469-a7e1-3f6eab57a1f0"/>
    <xsd:import namespace="c5e1eb55-70c9-4311-b49f-3b6afcb74207"/>
    <xsd:element name="properties">
      <xsd:complexType>
        <xsd:sequence>
          <xsd:element name="documentManagement">
            <xsd:complexType>
              <xsd:all>
                <xsd:element ref="ns2:Owner" minOccurs="0"/>
                <xsd:element ref="ns2:Document_x0020_TYpe"/>
                <xsd:element ref="ns3:SharedWithUsers" minOccurs="0"/>
                <xsd:element ref="ns3:SharingHintHash" minOccurs="0"/>
                <xsd:element ref="ns3:SharedWithDetails" minOccurs="0"/>
                <xsd:element ref="ns4:MediaServiceMetadata" minOccurs="0"/>
                <xsd:element ref="ns4:MediaServiceFastMetadata" minOccurs="0"/>
                <xsd:element ref="ns4:MediaServiceDateTaken" minOccurs="0"/>
                <xsd:element ref="ns4:MediaServiceAutoTags"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E1EB55-70C9-4311-B49F-3B6AFCB74207" elementFormDefault="qualified">
    <xsd:import namespace="http://schemas.microsoft.com/office/2006/documentManagement/types"/>
    <xsd:import namespace="http://schemas.microsoft.com/office/infopath/2007/PartnerControls"/>
    <xsd:element name="Owner" ma:index="8" nillable="true" ma:displayName="Owner" ma:internalName="Owner">
      <xsd:simpleType>
        <xsd:restriction base="dms:Text">
          <xsd:maxLength value="255"/>
        </xsd:restriction>
      </xsd:simpleType>
    </xsd:element>
    <xsd:element name="Document_x0020_TYpe" ma:index="9" ma:displayName="Document Type" ma:default="General Document" ma:format="Dropdown" ma:internalName="Document_x0020_TYpe">
      <xsd:simpleType>
        <xsd:union memberTypes="dms:Text">
          <xsd:simpleType>
            <xsd:restriction base="dms:Choice">
              <xsd:enumeration value="Agenda"/>
              <xsd:enumeration value="Appendix"/>
              <xsd:enumeration value="Briefing"/>
              <xsd:enumeration value="Business Planning"/>
              <xsd:enumeration value="Feedback"/>
              <xsd:enumeration value="Form"/>
              <xsd:enumeration value="General Document"/>
              <xsd:enumeration value="Letter"/>
              <xsd:enumeration value="Meeting Note"/>
              <xsd:enumeration value="Meeting Papers"/>
              <xsd:enumeration value="Message Sent"/>
              <xsd:enumeration value="Message Received"/>
              <xsd:enumeration value="Minutes"/>
              <xsd:enumeration value="News Release"/>
              <xsd:enumeration value="Presentation"/>
              <xsd:enumeration value="Proposal"/>
              <xsd:enumeration value="Report"/>
              <xsd:enumeration value="Response"/>
              <xsd:enumeration value="Speech"/>
              <xsd:enumeration value="Spreadsheet Information"/>
              <xsd:enumeration value="Spreadsheet Analysis"/>
              <xsd:enumeration value="Submission/Bid"/>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ed5a4896-2da6-4469-a7e1-3f6eab57a1f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1" nillable="true" ma:displayName="Sharing Hint Hash" ma:internalName="SharingHintHash" ma:readOnly="true">
      <xsd:simpleType>
        <xsd:restriction base="dms:Text"/>
      </xsd:simpleType>
    </xsd:element>
    <xsd:element name="SharedWithDetails" ma:index="12"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5e1eb55-70c9-4311-b49f-3b6afcb74207"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Owner xmlns="C5E1EB55-70C9-4311-B49F-3B6AFCB74207" xsi:nil="true"/>
    <Document_x0020_TYpe xmlns="C5E1EB55-70C9-4311-B49F-3B6AFCB74207">General Document</Document_x0020_TYpe>
  </documentManagement>
</p:properties>
</file>

<file path=customXml/itemProps1.xml><?xml version="1.0" encoding="utf-8"?>
<ds:datastoreItem xmlns:ds="http://schemas.openxmlformats.org/officeDocument/2006/customXml" ds:itemID="{640EBF8E-7AB2-418F-84C0-D9097AC00D58}">
  <ds:schemaRefs>
    <ds:schemaRef ds:uri="http://schemas.microsoft.com/sharepoint/v3/contenttype/forms"/>
  </ds:schemaRefs>
</ds:datastoreItem>
</file>

<file path=customXml/itemProps2.xml><?xml version="1.0" encoding="utf-8"?>
<ds:datastoreItem xmlns:ds="http://schemas.openxmlformats.org/officeDocument/2006/customXml" ds:itemID="{3FFD0C25-B5B5-4EB7-833B-D29E173445D7}">
  <ds:schemaRefs>
    <ds:schemaRef ds:uri="http://schemas.microsoft.com/office/2006/metadata/customXsn"/>
  </ds:schemaRefs>
</ds:datastoreItem>
</file>

<file path=customXml/itemProps3.xml><?xml version="1.0" encoding="utf-8"?>
<ds:datastoreItem xmlns:ds="http://schemas.openxmlformats.org/officeDocument/2006/customXml" ds:itemID="{39D10D30-033E-4257-AE43-1CBAB34473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E1EB55-70C9-4311-B49F-3B6AFCB74207"/>
    <ds:schemaRef ds:uri="ed5a4896-2da6-4469-a7e1-3f6eab57a1f0"/>
    <ds:schemaRef ds:uri="c5e1eb55-70c9-4311-b49f-3b6afcb742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122C8C01-4BEF-41A7-ACE4-0018298A42B1}">
  <ds:schemaRef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c5e1eb55-70c9-4311-b49f-3b6afcb74207"/>
    <ds:schemaRef ds:uri="http://purl.org/dc/dcmitype/"/>
    <ds:schemaRef ds:uri="ed5a4896-2da6-4469-a7e1-3f6eab57a1f0"/>
    <ds:schemaRef ds:uri="http://schemas.microsoft.com/office/infopath/2007/PartnerControls"/>
    <ds:schemaRef ds:uri="C5E1EB55-70C9-4311-B49F-3B6AFCB74207"/>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23253</TotalTime>
  <Words>1746</Words>
  <Application>Microsoft Office PowerPoint</Application>
  <PresentationFormat>Custom</PresentationFormat>
  <Paragraphs>164</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Courier New</vt:lpstr>
      <vt:lpstr>Office Theme</vt:lpstr>
      <vt:lpstr>PowerPoint Presentation</vt:lpstr>
      <vt:lpstr>PowerPoint Presentation</vt:lpstr>
      <vt:lpstr>What could the system look like after we Keep The Promise</vt:lpstr>
      <vt:lpstr>Our National Context</vt:lpstr>
      <vt:lpstr>PowerPoint Presentation</vt:lpstr>
      <vt:lpstr>PowerPoint Presentation</vt:lpstr>
      <vt:lpstr>PowerPoint Presentation</vt:lpstr>
      <vt:lpstr>PowerPoint Presentation</vt:lpstr>
      <vt:lpstr>PowerPoint Presentation</vt:lpstr>
      <vt:lpstr>Next steps: an agreed theory of change, set of data and Monitoring Progress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Mainstreaming  Participatory Budgeting</dc:title>
  <dc:creator>Alan</dc:creator>
  <cp:lastModifiedBy>Gavin Henderson</cp:lastModifiedBy>
  <cp:revision>255</cp:revision>
  <dcterms:created xsi:type="dcterms:W3CDTF">2011-03-08T15:50:10Z</dcterms:created>
  <dcterms:modified xsi:type="dcterms:W3CDTF">2023-01-20T08:39:22Z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0x010100423F5D3D4B151D48A8F896A9A9A034A2</vt:lpwstr>
  </property>
</Properties>
</file>