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01"/>
  </p:notesMasterIdLst>
  <p:sldIdLst>
    <p:sldId id="325" r:id="rId5"/>
    <p:sldId id="364" r:id="rId6"/>
    <p:sldId id="384" r:id="rId7"/>
    <p:sldId id="326" r:id="rId8"/>
    <p:sldId id="366" r:id="rId9"/>
    <p:sldId id="367" r:id="rId10"/>
    <p:sldId id="385" r:id="rId11"/>
    <p:sldId id="386" r:id="rId12"/>
    <p:sldId id="400" r:id="rId13"/>
    <p:sldId id="267" r:id="rId14"/>
    <p:sldId id="268" r:id="rId15"/>
    <p:sldId id="269" r:id="rId16"/>
    <p:sldId id="270" r:id="rId17"/>
    <p:sldId id="271" r:id="rId18"/>
    <p:sldId id="368" r:id="rId19"/>
    <p:sldId id="369" r:id="rId20"/>
    <p:sldId id="401" r:id="rId21"/>
    <p:sldId id="272" r:id="rId22"/>
    <p:sldId id="273" r:id="rId23"/>
    <p:sldId id="392" r:id="rId24"/>
    <p:sldId id="398" r:id="rId25"/>
    <p:sldId id="399" r:id="rId26"/>
    <p:sldId id="277" r:id="rId27"/>
    <p:sldId id="393" r:id="rId28"/>
    <p:sldId id="391" r:id="rId29"/>
    <p:sldId id="281" r:id="rId30"/>
    <p:sldId id="403" r:id="rId31"/>
    <p:sldId id="371" r:id="rId32"/>
    <p:sldId id="282" r:id="rId33"/>
    <p:sldId id="378" r:id="rId34"/>
    <p:sldId id="339" r:id="rId35"/>
    <p:sldId id="340" r:id="rId36"/>
    <p:sldId id="341" r:id="rId37"/>
    <p:sldId id="342" r:id="rId38"/>
    <p:sldId id="343" r:id="rId39"/>
    <p:sldId id="402" r:id="rId40"/>
    <p:sldId id="345" r:id="rId41"/>
    <p:sldId id="387" r:id="rId42"/>
    <p:sldId id="344" r:id="rId43"/>
    <p:sldId id="372" r:id="rId44"/>
    <p:sldId id="346" r:id="rId45"/>
    <p:sldId id="404" r:id="rId46"/>
    <p:sldId id="405" r:id="rId47"/>
    <p:sldId id="348" r:id="rId48"/>
    <p:sldId id="350" r:id="rId49"/>
    <p:sldId id="379" r:id="rId50"/>
    <p:sldId id="328" r:id="rId51"/>
    <p:sldId id="329" r:id="rId52"/>
    <p:sldId id="330" r:id="rId53"/>
    <p:sldId id="331" r:id="rId54"/>
    <p:sldId id="332" r:id="rId55"/>
    <p:sldId id="334" r:id="rId56"/>
    <p:sldId id="333" r:id="rId57"/>
    <p:sldId id="335" r:id="rId58"/>
    <p:sldId id="336" r:id="rId59"/>
    <p:sldId id="337" r:id="rId60"/>
    <p:sldId id="373" r:id="rId61"/>
    <p:sldId id="338" r:id="rId62"/>
    <p:sldId id="380" r:id="rId63"/>
    <p:sldId id="306" r:id="rId64"/>
    <p:sldId id="307" r:id="rId65"/>
    <p:sldId id="308" r:id="rId66"/>
    <p:sldId id="394" r:id="rId67"/>
    <p:sldId id="310" r:id="rId68"/>
    <p:sldId id="311" r:id="rId69"/>
    <p:sldId id="397" r:id="rId70"/>
    <p:sldId id="313" r:id="rId71"/>
    <p:sldId id="381" r:id="rId72"/>
    <p:sldId id="395" r:id="rId73"/>
    <p:sldId id="257" r:id="rId74"/>
    <p:sldId id="258" r:id="rId75"/>
    <p:sldId id="260" r:id="rId76"/>
    <p:sldId id="365" r:id="rId77"/>
    <p:sldId id="262" r:id="rId78"/>
    <p:sldId id="259" r:id="rId79"/>
    <p:sldId id="263" r:id="rId80"/>
    <p:sldId id="264" r:id="rId81"/>
    <p:sldId id="265" r:id="rId82"/>
    <p:sldId id="375" r:id="rId83"/>
    <p:sldId id="374" r:id="rId84"/>
    <p:sldId id="377" r:id="rId85"/>
    <p:sldId id="266" r:id="rId86"/>
    <p:sldId id="382" r:id="rId87"/>
    <p:sldId id="351" r:id="rId88"/>
    <p:sldId id="352" r:id="rId89"/>
    <p:sldId id="353" r:id="rId90"/>
    <p:sldId id="355" r:id="rId91"/>
    <p:sldId id="356" r:id="rId92"/>
    <p:sldId id="357" r:id="rId93"/>
    <p:sldId id="354" r:id="rId94"/>
    <p:sldId id="358" r:id="rId95"/>
    <p:sldId id="360" r:id="rId96"/>
    <p:sldId id="361" r:id="rId97"/>
    <p:sldId id="383" r:id="rId98"/>
    <p:sldId id="388" r:id="rId99"/>
    <p:sldId id="389" r:id="rId10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son S (Sian)" initials="RS(" lastIdx="17" clrIdx="0">
    <p:extLst>
      <p:ext uri="{19B8F6BF-5375-455C-9EA6-DF929625EA0E}">
        <p15:presenceInfo xmlns:p15="http://schemas.microsoft.com/office/powerpoint/2012/main" userId="S-1-5-21-765483983-692928010-316617838-439594" providerId="AD"/>
      </p:ext>
    </p:extLst>
  </p:cmAuthor>
  <p:cmAuthor id="2" name="Joseph McGinty" initials="JM" lastIdx="26" clrIdx="1">
    <p:extLst>
      <p:ext uri="{19B8F6BF-5375-455C-9EA6-DF929625EA0E}">
        <p15:presenceInfo xmlns:p15="http://schemas.microsoft.com/office/powerpoint/2012/main" userId="S::joseph.mcginty@strath.ac.uk::a9fa97fb-ed38-4a2e-8550-0bf51533a58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FF6600"/>
    <a:srgbClr val="E812BA"/>
    <a:srgbClr val="E5E5FF"/>
    <a:srgbClr val="9B87F1"/>
    <a:srgbClr val="E1F8F7"/>
    <a:srgbClr val="F7F7FF"/>
    <a:srgbClr val="EBEBFF"/>
    <a:srgbClr val="33CCCC"/>
    <a:srgbClr val="99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5110BF8-D4E3-49CE-97E7-4B609049D437}" v="6" dt="2023-11-02T16:21:27.92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097" autoAdjust="0"/>
    <p:restoredTop sz="86839" autoAdjust="0"/>
  </p:normalViewPr>
  <p:slideViewPr>
    <p:cSldViewPr snapToGrid="0">
      <p:cViewPr varScale="1">
        <p:scale>
          <a:sx n="99" d="100"/>
          <a:sy n="99" d="100"/>
        </p:scale>
        <p:origin x="234" y="78"/>
      </p:cViewPr>
      <p:guideLst/>
    </p:cSldViewPr>
  </p:slideViewPr>
  <p:outlineViewPr>
    <p:cViewPr>
      <p:scale>
        <a:sx n="33" d="100"/>
        <a:sy n="33" d="100"/>
      </p:scale>
      <p:origin x="0" y="-24808"/>
    </p:cViewPr>
  </p:outlineViewPr>
  <p:notesTextViewPr>
    <p:cViewPr>
      <p:scale>
        <a:sx n="1" d="1"/>
        <a:sy n="1" d="1"/>
      </p:scale>
      <p:origin x="0" y="-1284"/>
    </p:cViewPr>
  </p:notesTextViewPr>
  <p:sorterViewPr>
    <p:cViewPr varScale="1">
      <p:scale>
        <a:sx n="100" d="100"/>
        <a:sy n="100" d="100"/>
      </p:scale>
      <p:origin x="0" y="-21492"/>
    </p:cViewPr>
  </p:sorterViewPr>
  <p:notesViewPr>
    <p:cSldViewPr snapToGrid="0">
      <p:cViewPr>
        <p:scale>
          <a:sx n="150" d="100"/>
          <a:sy n="150" d="100"/>
        </p:scale>
        <p:origin x="2472" y="-36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07" Type="http://schemas.microsoft.com/office/2016/11/relationships/changesInfo" Target="changesInfos/changesInfo1.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commentAuthors" Target="commentAuthor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presProps" Target="presProps.xml"/><Relationship Id="rId108"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viewProps" Target="viewProp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uth Sills" userId="22505c61-9594-4746-b8ef-32eb1c5a6596" providerId="ADAL" clId="{F5110BF8-D4E3-49CE-97E7-4B609049D437}"/>
    <pc:docChg chg="custSel modSld">
      <pc:chgData name="Ruth Sills" userId="22505c61-9594-4746-b8ef-32eb1c5a6596" providerId="ADAL" clId="{F5110BF8-D4E3-49CE-97E7-4B609049D437}" dt="2023-11-17T11:19:18.484" v="389" actId="33524"/>
      <pc:docMkLst>
        <pc:docMk/>
      </pc:docMkLst>
      <pc:sldChg chg="modSp mod modNotes modNotesTx">
        <pc:chgData name="Ruth Sills" userId="22505c61-9594-4746-b8ef-32eb1c5a6596" providerId="ADAL" clId="{F5110BF8-D4E3-49CE-97E7-4B609049D437}" dt="2023-11-17T11:19:18.484" v="389" actId="33524"/>
        <pc:sldMkLst>
          <pc:docMk/>
          <pc:sldMk cId="2477157933" sldId="369"/>
        </pc:sldMkLst>
        <pc:spChg chg="mod">
          <ac:chgData name="Ruth Sills" userId="22505c61-9594-4746-b8ef-32eb1c5a6596" providerId="ADAL" clId="{F5110BF8-D4E3-49CE-97E7-4B609049D437}" dt="2023-11-17T11:18:03.023" v="381" actId="255"/>
          <ac:spMkLst>
            <pc:docMk/>
            <pc:sldMk cId="2477157933" sldId="369"/>
            <ac:spMk id="3" creationId="{00000000-0000-0000-0000-000000000000}"/>
          </ac:spMkLst>
        </pc:spChg>
      </pc:sldChg>
      <pc:sldChg chg="modSp mod modNotesTx">
        <pc:chgData name="Ruth Sills" userId="22505c61-9594-4746-b8ef-32eb1c5a6596" providerId="ADAL" clId="{F5110BF8-D4E3-49CE-97E7-4B609049D437}" dt="2023-11-08T11:43:26.072" v="232"/>
        <pc:sldMkLst>
          <pc:docMk/>
          <pc:sldMk cId="1032124363" sldId="385"/>
        </pc:sldMkLst>
        <pc:spChg chg="mod">
          <ac:chgData name="Ruth Sills" userId="22505c61-9594-4746-b8ef-32eb1c5a6596" providerId="ADAL" clId="{F5110BF8-D4E3-49CE-97E7-4B609049D437}" dt="2023-11-08T11:40:42.840" v="171" actId="113"/>
          <ac:spMkLst>
            <pc:docMk/>
            <pc:sldMk cId="1032124363" sldId="385"/>
            <ac:spMk id="2" creationId="{00000000-0000-0000-0000-000000000000}"/>
          </ac:spMkLst>
        </pc:spChg>
        <pc:spChg chg="mod">
          <ac:chgData name="Ruth Sills" userId="22505c61-9594-4746-b8ef-32eb1c5a6596" providerId="ADAL" clId="{F5110BF8-D4E3-49CE-97E7-4B609049D437}" dt="2023-11-08T11:42:49.787" v="230" actId="20577"/>
          <ac:spMkLst>
            <pc:docMk/>
            <pc:sldMk cId="1032124363" sldId="385"/>
            <ac:spMk id="3" creationId="{00000000-0000-0000-0000-000000000000}"/>
          </ac:spMkLst>
        </pc:spChg>
      </pc:sldChg>
      <pc:sldChg chg="addSp delSp modSp mod">
        <pc:chgData name="Ruth Sills" userId="22505c61-9594-4746-b8ef-32eb1c5a6596" providerId="ADAL" clId="{F5110BF8-D4E3-49CE-97E7-4B609049D437}" dt="2023-10-16T15:46:40.906" v="1"/>
        <pc:sldMkLst>
          <pc:docMk/>
          <pc:sldMk cId="2768498391" sldId="400"/>
        </pc:sldMkLst>
        <pc:spChg chg="add del mod">
          <ac:chgData name="Ruth Sills" userId="22505c61-9594-4746-b8ef-32eb1c5a6596" providerId="ADAL" clId="{F5110BF8-D4E3-49CE-97E7-4B609049D437}" dt="2023-10-16T15:46:40.906" v="1"/>
          <ac:spMkLst>
            <pc:docMk/>
            <pc:sldMk cId="2768498391" sldId="400"/>
            <ac:spMk id="3" creationId="{8B15F760-FFFA-90EF-279F-8E032D0FC7E5}"/>
          </ac:spMkLst>
        </pc:spChg>
        <pc:graphicFrameChg chg="del">
          <ac:chgData name="Ruth Sills" userId="22505c61-9594-4746-b8ef-32eb1c5a6596" providerId="ADAL" clId="{F5110BF8-D4E3-49CE-97E7-4B609049D437}" dt="2023-10-16T15:46:36.557" v="0" actId="478"/>
          <ac:graphicFrameMkLst>
            <pc:docMk/>
            <pc:sldMk cId="2768498391" sldId="400"/>
            <ac:graphicFrameMk id="7" creationId="{00000000-0000-0000-0000-000000000000}"/>
          </ac:graphicFrameMkLst>
        </pc:graphicFrameChg>
        <pc:picChg chg="add mod">
          <ac:chgData name="Ruth Sills" userId="22505c61-9594-4746-b8ef-32eb1c5a6596" providerId="ADAL" clId="{F5110BF8-D4E3-49CE-97E7-4B609049D437}" dt="2023-10-16T15:46:40.906" v="1"/>
          <ac:picMkLst>
            <pc:docMk/>
            <pc:sldMk cId="2768498391" sldId="400"/>
            <ac:picMk id="9" creationId="{7B718C57-461E-50EB-C7DD-69771E529DAF}"/>
          </ac:picMkLst>
        </pc:picChg>
      </pc:sldChg>
      <pc:sldChg chg="addSp delSp modSp mod">
        <pc:chgData name="Ruth Sills" userId="22505c61-9594-4746-b8ef-32eb1c5a6596" providerId="ADAL" clId="{F5110BF8-D4E3-49CE-97E7-4B609049D437}" dt="2023-10-16T15:48:34.469" v="47" actId="20577"/>
        <pc:sldMkLst>
          <pc:docMk/>
          <pc:sldMk cId="836038082" sldId="401"/>
        </pc:sldMkLst>
        <pc:spChg chg="mod">
          <ac:chgData name="Ruth Sills" userId="22505c61-9594-4746-b8ef-32eb1c5a6596" providerId="ADAL" clId="{F5110BF8-D4E3-49CE-97E7-4B609049D437}" dt="2023-10-16T15:48:34.469" v="47" actId="20577"/>
          <ac:spMkLst>
            <pc:docMk/>
            <pc:sldMk cId="836038082" sldId="401"/>
            <ac:spMk id="2" creationId="{00000000-0000-0000-0000-000000000000}"/>
          </ac:spMkLst>
        </pc:spChg>
        <pc:picChg chg="add mod">
          <ac:chgData name="Ruth Sills" userId="22505c61-9594-4746-b8ef-32eb1c5a6596" providerId="ADAL" clId="{F5110BF8-D4E3-49CE-97E7-4B609049D437}" dt="2023-10-16T15:47:51.019" v="7" actId="14100"/>
          <ac:picMkLst>
            <pc:docMk/>
            <pc:sldMk cId="836038082" sldId="401"/>
            <ac:picMk id="3" creationId="{D6C9F183-4BA7-BB1B-3D7A-4A7119D8E4AC}"/>
          </ac:picMkLst>
        </pc:picChg>
        <pc:picChg chg="del">
          <ac:chgData name="Ruth Sills" userId="22505c61-9594-4746-b8ef-32eb1c5a6596" providerId="ADAL" clId="{F5110BF8-D4E3-49CE-97E7-4B609049D437}" dt="2023-10-16T15:47:27.379" v="2" actId="478"/>
          <ac:picMkLst>
            <pc:docMk/>
            <pc:sldMk cId="836038082" sldId="401"/>
            <ac:picMk id="4" creationId="{6AF80B9B-0994-46AB-AD5C-843CB130D08C}"/>
          </ac:picMkLst>
        </pc:picChg>
      </pc:sldChg>
    </pc:docChg>
  </pc:docChgLst>
  <pc:docChgLst>
    <pc:chgData name="Ruth Sills" userId="22505c61-9594-4746-b8ef-32eb1c5a6596" providerId="ADAL" clId="{611F3736-8BF5-4F33-82E7-569769DD6FC4}"/>
    <pc:docChg chg="custSel modSld">
      <pc:chgData name="Ruth Sills" userId="22505c61-9594-4746-b8ef-32eb1c5a6596" providerId="ADAL" clId="{611F3736-8BF5-4F33-82E7-569769DD6FC4}" dt="2023-07-12T08:12:05.647" v="37" actId="14100"/>
      <pc:docMkLst>
        <pc:docMk/>
      </pc:docMkLst>
      <pc:sldChg chg="modSp mod">
        <pc:chgData name="Ruth Sills" userId="22505c61-9594-4746-b8ef-32eb1c5a6596" providerId="ADAL" clId="{611F3736-8BF5-4F33-82E7-569769DD6FC4}" dt="2023-07-05T13:29:40.939" v="4" actId="255"/>
        <pc:sldMkLst>
          <pc:docMk/>
          <pc:sldMk cId="1497670482" sldId="353"/>
        </pc:sldMkLst>
        <pc:spChg chg="mod">
          <ac:chgData name="Ruth Sills" userId="22505c61-9594-4746-b8ef-32eb1c5a6596" providerId="ADAL" clId="{611F3736-8BF5-4F33-82E7-569769DD6FC4}" dt="2023-07-05T13:29:40.939" v="4" actId="255"/>
          <ac:spMkLst>
            <pc:docMk/>
            <pc:sldMk cId="1497670482" sldId="353"/>
            <ac:spMk id="4" creationId="{D229660D-E8B8-424F-AEC0-ACDA5A1F58E9}"/>
          </ac:spMkLst>
        </pc:spChg>
      </pc:sldChg>
      <pc:sldChg chg="modSp mod">
        <pc:chgData name="Ruth Sills" userId="22505c61-9594-4746-b8ef-32eb1c5a6596" providerId="ADAL" clId="{611F3736-8BF5-4F33-82E7-569769DD6FC4}" dt="2023-07-05T16:17:22.384" v="28" actId="255"/>
        <pc:sldMkLst>
          <pc:docMk/>
          <pc:sldMk cId="2972591712" sldId="360"/>
        </pc:sldMkLst>
        <pc:spChg chg="mod">
          <ac:chgData name="Ruth Sills" userId="22505c61-9594-4746-b8ef-32eb1c5a6596" providerId="ADAL" clId="{611F3736-8BF5-4F33-82E7-569769DD6FC4}" dt="2023-07-05T16:17:22.384" v="28" actId="255"/>
          <ac:spMkLst>
            <pc:docMk/>
            <pc:sldMk cId="2972591712" sldId="360"/>
            <ac:spMk id="3" creationId="{5F87AAD2-35ED-4E73-B5D2-BDA39C58FAA0}"/>
          </ac:spMkLst>
        </pc:spChg>
      </pc:sldChg>
      <pc:sldChg chg="addSp delSp modSp mod">
        <pc:chgData name="Ruth Sills" userId="22505c61-9594-4746-b8ef-32eb1c5a6596" providerId="ADAL" clId="{611F3736-8BF5-4F33-82E7-569769DD6FC4}" dt="2023-07-12T08:12:05.647" v="37" actId="14100"/>
        <pc:sldMkLst>
          <pc:docMk/>
          <pc:sldMk cId="3095289291" sldId="402"/>
        </pc:sldMkLst>
        <pc:picChg chg="add mod ord">
          <ac:chgData name="Ruth Sills" userId="22505c61-9594-4746-b8ef-32eb1c5a6596" providerId="ADAL" clId="{611F3736-8BF5-4F33-82E7-569769DD6FC4}" dt="2023-07-12T08:12:05.647" v="37" actId="14100"/>
          <ac:picMkLst>
            <pc:docMk/>
            <pc:sldMk cId="3095289291" sldId="402"/>
            <ac:picMk id="4" creationId="{6A9524AF-4A7F-0A7F-D711-7224696429E2}"/>
          </ac:picMkLst>
        </pc:picChg>
        <pc:picChg chg="del mod">
          <ac:chgData name="Ruth Sills" userId="22505c61-9594-4746-b8ef-32eb1c5a6596" providerId="ADAL" clId="{611F3736-8BF5-4F33-82E7-569769DD6FC4}" dt="2023-07-12T08:11:12.840" v="30" actId="478"/>
          <ac:picMkLst>
            <pc:docMk/>
            <pc:sldMk cId="3095289291" sldId="402"/>
            <ac:picMk id="6" creationId="{FA2E356E-4824-4487-A408-463328ACD4C4}"/>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4">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3B3F4F-A8B4-45B1-A454-C1FC3780E6D8}" type="doc">
      <dgm:prSet loTypeId="urn:microsoft.com/office/officeart/2005/8/layout/radial1" loCatId="cycle" qsTypeId="urn:microsoft.com/office/officeart/2005/8/quickstyle/simple1#1" qsCatId="simple" csTypeId="urn:microsoft.com/office/officeart/2005/8/colors/accent2_2" csCatId="accent2" phldr="1"/>
      <dgm:spPr/>
      <dgm:t>
        <a:bodyPr/>
        <a:lstStyle/>
        <a:p>
          <a:endParaRPr lang="en-GB"/>
        </a:p>
      </dgm:t>
    </dgm:pt>
    <dgm:pt modelId="{BFE24893-1909-44BB-962F-EEF98D30A97F}">
      <dgm:prSet phldrT="[Text]"/>
      <dgm:spPr/>
      <dgm:t>
        <a:bodyPr/>
        <a:lstStyle/>
        <a:p>
          <a:r>
            <a:rPr lang="en-GB" b="1" dirty="0"/>
            <a:t>Offenders who pose a risk of serious harm </a:t>
          </a:r>
        </a:p>
      </dgm:t>
    </dgm:pt>
    <dgm:pt modelId="{9920D41E-425F-4471-B3D1-2069C2076FE3}" type="parTrans" cxnId="{B8823BF0-14F1-4EE6-9867-9C1A8254BA2A}">
      <dgm:prSet/>
      <dgm:spPr/>
      <dgm:t>
        <a:bodyPr/>
        <a:lstStyle/>
        <a:p>
          <a:endParaRPr lang="en-GB"/>
        </a:p>
      </dgm:t>
    </dgm:pt>
    <dgm:pt modelId="{AFED2501-9FE3-48F0-81A1-D591E4CD51F5}" type="sibTrans" cxnId="{B8823BF0-14F1-4EE6-9867-9C1A8254BA2A}">
      <dgm:prSet/>
      <dgm:spPr/>
      <dgm:t>
        <a:bodyPr/>
        <a:lstStyle/>
        <a:p>
          <a:endParaRPr lang="en-GB"/>
        </a:p>
      </dgm:t>
    </dgm:pt>
    <dgm:pt modelId="{1853BB1D-4D30-40FD-B65C-6CB8A6080FF6}">
      <dgm:prSet phldrT="[Text]" custT="1"/>
      <dgm:spPr>
        <a:solidFill>
          <a:schemeClr val="accent6"/>
        </a:solidFill>
      </dgm:spPr>
      <dgm:t>
        <a:bodyPr lIns="0" rIns="0"/>
        <a:lstStyle/>
        <a:p>
          <a:r>
            <a:rPr lang="en-GB" sz="2600" dirty="0">
              <a:effectLst>
                <a:outerShdw blurRad="38100" dist="38100" dir="2700000" algn="tl">
                  <a:srgbClr val="000000">
                    <a:alpha val="43137"/>
                  </a:srgbClr>
                </a:outerShdw>
              </a:effectLst>
            </a:rPr>
            <a:t>1. Registered Sex Offenders</a:t>
          </a:r>
        </a:p>
      </dgm:t>
    </dgm:pt>
    <dgm:pt modelId="{4AC918A7-D737-4923-87EC-F5B5E9547019}" type="parTrans" cxnId="{E1004D54-E5BA-43B2-9BBC-C245D49B2E9F}">
      <dgm:prSet/>
      <dgm:spPr/>
      <dgm:t>
        <a:bodyPr/>
        <a:lstStyle/>
        <a:p>
          <a:endParaRPr lang="en-GB" dirty="0"/>
        </a:p>
      </dgm:t>
    </dgm:pt>
    <dgm:pt modelId="{0863DE5F-04D2-40FA-9FD3-22A08203BD7F}" type="sibTrans" cxnId="{E1004D54-E5BA-43B2-9BBC-C245D49B2E9F}">
      <dgm:prSet/>
      <dgm:spPr/>
      <dgm:t>
        <a:bodyPr/>
        <a:lstStyle/>
        <a:p>
          <a:endParaRPr lang="en-GB"/>
        </a:p>
      </dgm:t>
    </dgm:pt>
    <dgm:pt modelId="{EF95331B-DDB9-4261-9745-3A7F2C356425}">
      <dgm:prSet phldrT="[Text]" custT="1"/>
      <dgm:spPr>
        <a:solidFill>
          <a:schemeClr val="accent6"/>
        </a:solidFill>
      </dgm:spPr>
      <dgm:t>
        <a:bodyPr/>
        <a:lstStyle/>
        <a:p>
          <a:r>
            <a:rPr lang="en-GB" sz="2600" dirty="0">
              <a:effectLst>
                <a:outerShdw blurRad="38100" dist="38100" dir="2700000" algn="tl">
                  <a:srgbClr val="000000">
                    <a:alpha val="43137"/>
                  </a:srgbClr>
                </a:outerShdw>
              </a:effectLst>
            </a:rPr>
            <a:t>2. Restricted Patients</a:t>
          </a:r>
        </a:p>
      </dgm:t>
    </dgm:pt>
    <dgm:pt modelId="{5A8E846B-D9C3-42EF-9AE2-366777280A51}" type="parTrans" cxnId="{42E8CCDC-115D-4E05-8D18-0E39692BE6E3}">
      <dgm:prSet/>
      <dgm:spPr/>
      <dgm:t>
        <a:bodyPr/>
        <a:lstStyle/>
        <a:p>
          <a:endParaRPr lang="en-GB" dirty="0"/>
        </a:p>
      </dgm:t>
    </dgm:pt>
    <dgm:pt modelId="{284B4570-44E5-4EAB-B7D0-80203B136E35}" type="sibTrans" cxnId="{42E8CCDC-115D-4E05-8D18-0E39692BE6E3}">
      <dgm:prSet/>
      <dgm:spPr/>
      <dgm:t>
        <a:bodyPr/>
        <a:lstStyle/>
        <a:p>
          <a:endParaRPr lang="en-GB"/>
        </a:p>
      </dgm:t>
    </dgm:pt>
    <dgm:pt modelId="{58E61A4F-A5FA-4100-90EA-E7EDC6FA658B}">
      <dgm:prSet phldrT="[Text]" custT="1"/>
      <dgm:spPr>
        <a:solidFill>
          <a:schemeClr val="accent6"/>
        </a:solidFill>
      </dgm:spPr>
      <dgm:t>
        <a:bodyPr/>
        <a:lstStyle/>
        <a:p>
          <a:r>
            <a:rPr lang="en-GB" sz="2600" dirty="0">
              <a:effectLst>
                <a:outerShdw blurRad="38100" dist="38100" dir="2700000" algn="tl">
                  <a:srgbClr val="000000">
                    <a:alpha val="43137"/>
                  </a:srgbClr>
                </a:outerShdw>
              </a:effectLst>
            </a:rPr>
            <a:t>3. Other Risk of Serious Harm Individual</a:t>
          </a:r>
        </a:p>
      </dgm:t>
    </dgm:pt>
    <dgm:pt modelId="{8A884A71-6026-4C70-B76E-6430FEA1E405}" type="parTrans" cxnId="{FDDC2CD4-EFA6-443F-BE6B-D52102D955F1}">
      <dgm:prSet/>
      <dgm:spPr/>
      <dgm:t>
        <a:bodyPr/>
        <a:lstStyle/>
        <a:p>
          <a:endParaRPr lang="en-GB" dirty="0"/>
        </a:p>
      </dgm:t>
    </dgm:pt>
    <dgm:pt modelId="{8699692C-FCEC-45E7-9097-AB11110A0C99}" type="sibTrans" cxnId="{FDDC2CD4-EFA6-443F-BE6B-D52102D955F1}">
      <dgm:prSet/>
      <dgm:spPr/>
      <dgm:t>
        <a:bodyPr/>
        <a:lstStyle/>
        <a:p>
          <a:endParaRPr lang="en-GB"/>
        </a:p>
      </dgm:t>
    </dgm:pt>
    <dgm:pt modelId="{60B119E5-9F9A-44A7-8BBF-317448C21520}">
      <dgm:prSet phldrT="[Text]"/>
      <dgm:spPr/>
      <dgm:t>
        <a:bodyPr/>
        <a:lstStyle/>
        <a:p>
          <a:endParaRPr lang="en-GB" dirty="0"/>
        </a:p>
      </dgm:t>
    </dgm:pt>
    <dgm:pt modelId="{D47F6B4B-7751-4BF4-929C-206454B7C692}" type="parTrans" cxnId="{E7D21A9D-B0EB-47E3-9D5E-6196B774C042}">
      <dgm:prSet/>
      <dgm:spPr/>
      <dgm:t>
        <a:bodyPr/>
        <a:lstStyle/>
        <a:p>
          <a:endParaRPr lang="en-GB"/>
        </a:p>
      </dgm:t>
    </dgm:pt>
    <dgm:pt modelId="{0947D43D-119B-4E14-909F-6C73B750974E}" type="sibTrans" cxnId="{E7D21A9D-B0EB-47E3-9D5E-6196B774C042}">
      <dgm:prSet/>
      <dgm:spPr/>
      <dgm:t>
        <a:bodyPr/>
        <a:lstStyle/>
        <a:p>
          <a:endParaRPr lang="en-GB"/>
        </a:p>
      </dgm:t>
    </dgm:pt>
    <dgm:pt modelId="{C104639E-9ACC-404D-BBEE-E48991D10579}" type="pres">
      <dgm:prSet presAssocID="{003B3F4F-A8B4-45B1-A454-C1FC3780E6D8}" presName="cycle" presStyleCnt="0">
        <dgm:presLayoutVars>
          <dgm:chMax val="1"/>
          <dgm:dir/>
          <dgm:animLvl val="ctr"/>
          <dgm:resizeHandles val="exact"/>
        </dgm:presLayoutVars>
      </dgm:prSet>
      <dgm:spPr/>
    </dgm:pt>
    <dgm:pt modelId="{C9625EF5-AD45-4846-B073-FA7ABCD3D2ED}" type="pres">
      <dgm:prSet presAssocID="{BFE24893-1909-44BB-962F-EEF98D30A97F}" presName="centerShape" presStyleLbl="node0" presStyleIdx="0" presStyleCnt="1" custScaleX="180539" custScaleY="100464" custLinFactNeighborX="2492" custLinFactNeighborY="-2272"/>
      <dgm:spPr/>
    </dgm:pt>
    <dgm:pt modelId="{1C26A5D1-89CE-4C08-ACFC-FF397F1C5BFE}" type="pres">
      <dgm:prSet presAssocID="{4AC918A7-D737-4923-87EC-F5B5E9547019}" presName="Name9" presStyleLbl="parChTrans1D2" presStyleIdx="0" presStyleCnt="3"/>
      <dgm:spPr/>
    </dgm:pt>
    <dgm:pt modelId="{E21D1571-C7B1-45EE-B451-CE98CDB591B8}" type="pres">
      <dgm:prSet presAssocID="{4AC918A7-D737-4923-87EC-F5B5E9547019}" presName="connTx" presStyleLbl="parChTrans1D2" presStyleIdx="0" presStyleCnt="3"/>
      <dgm:spPr/>
    </dgm:pt>
    <dgm:pt modelId="{1C8F1808-089F-4D5F-9CAD-85387576F598}" type="pres">
      <dgm:prSet presAssocID="{1853BB1D-4D30-40FD-B65C-6CB8A6080FF6}" presName="node" presStyleLbl="node1" presStyleIdx="0" presStyleCnt="3" custScaleX="209794" custRadScaleRad="101079" custRadScaleInc="4710">
        <dgm:presLayoutVars>
          <dgm:bulletEnabled val="1"/>
        </dgm:presLayoutVars>
      </dgm:prSet>
      <dgm:spPr/>
    </dgm:pt>
    <dgm:pt modelId="{D93A7416-9C78-4765-9041-C0230E66273E}" type="pres">
      <dgm:prSet presAssocID="{5A8E846B-D9C3-42EF-9AE2-366777280A51}" presName="Name9" presStyleLbl="parChTrans1D2" presStyleIdx="1" presStyleCnt="3"/>
      <dgm:spPr/>
    </dgm:pt>
    <dgm:pt modelId="{03DCD397-51EF-4E15-986F-E9AE291E46D0}" type="pres">
      <dgm:prSet presAssocID="{5A8E846B-D9C3-42EF-9AE2-366777280A51}" presName="connTx" presStyleLbl="parChTrans1D2" presStyleIdx="1" presStyleCnt="3"/>
      <dgm:spPr/>
    </dgm:pt>
    <dgm:pt modelId="{FFB86C52-E81E-44BE-AA3B-94CD491A4EB2}" type="pres">
      <dgm:prSet presAssocID="{EF95331B-DDB9-4261-9745-3A7F2C356425}" presName="node" presStyleLbl="node1" presStyleIdx="1" presStyleCnt="3" custScaleX="199697" custRadScaleRad="146096" custRadScaleInc="-15343">
        <dgm:presLayoutVars>
          <dgm:bulletEnabled val="1"/>
        </dgm:presLayoutVars>
      </dgm:prSet>
      <dgm:spPr/>
    </dgm:pt>
    <dgm:pt modelId="{46AE41F2-9AF8-458A-B569-6F131F7E75FC}" type="pres">
      <dgm:prSet presAssocID="{8A884A71-6026-4C70-B76E-6430FEA1E405}" presName="Name9" presStyleLbl="parChTrans1D2" presStyleIdx="2" presStyleCnt="3"/>
      <dgm:spPr/>
    </dgm:pt>
    <dgm:pt modelId="{6D8A4714-F92D-4407-8689-4CB37B7B1EF5}" type="pres">
      <dgm:prSet presAssocID="{8A884A71-6026-4C70-B76E-6430FEA1E405}" presName="connTx" presStyleLbl="parChTrans1D2" presStyleIdx="2" presStyleCnt="3"/>
      <dgm:spPr/>
    </dgm:pt>
    <dgm:pt modelId="{032ED9DC-954B-4C78-BCDD-C7F3495EF7A5}" type="pres">
      <dgm:prSet presAssocID="{58E61A4F-A5FA-4100-90EA-E7EDC6FA658B}" presName="node" presStyleLbl="node1" presStyleIdx="2" presStyleCnt="3" custScaleX="230351" custRadScaleRad="147151" custRadScaleInc="16894">
        <dgm:presLayoutVars>
          <dgm:bulletEnabled val="1"/>
        </dgm:presLayoutVars>
      </dgm:prSet>
      <dgm:spPr/>
    </dgm:pt>
  </dgm:ptLst>
  <dgm:cxnLst>
    <dgm:cxn modelId="{8111B102-40F8-4A9F-BD69-BE9BDDDCE3FC}" type="presOf" srcId="{5A8E846B-D9C3-42EF-9AE2-366777280A51}" destId="{D93A7416-9C78-4765-9041-C0230E66273E}" srcOrd="0" destOrd="0" presId="urn:microsoft.com/office/officeart/2005/8/layout/radial1"/>
    <dgm:cxn modelId="{E767A737-699A-46EE-B6A1-17DB2BE25BB9}" type="presOf" srcId="{58E61A4F-A5FA-4100-90EA-E7EDC6FA658B}" destId="{032ED9DC-954B-4C78-BCDD-C7F3495EF7A5}" srcOrd="0" destOrd="0" presId="urn:microsoft.com/office/officeart/2005/8/layout/radial1"/>
    <dgm:cxn modelId="{52311366-91F0-464E-A0D7-DF64AF9C9B3E}" type="presOf" srcId="{8A884A71-6026-4C70-B76E-6430FEA1E405}" destId="{46AE41F2-9AF8-458A-B569-6F131F7E75FC}" srcOrd="0" destOrd="0" presId="urn:microsoft.com/office/officeart/2005/8/layout/radial1"/>
    <dgm:cxn modelId="{E1004D54-E5BA-43B2-9BBC-C245D49B2E9F}" srcId="{BFE24893-1909-44BB-962F-EEF98D30A97F}" destId="{1853BB1D-4D30-40FD-B65C-6CB8A6080FF6}" srcOrd="0" destOrd="0" parTransId="{4AC918A7-D737-4923-87EC-F5B5E9547019}" sibTransId="{0863DE5F-04D2-40FA-9FD3-22A08203BD7F}"/>
    <dgm:cxn modelId="{3D636255-F72A-4EB1-97A5-79C3F1A814D8}" type="presOf" srcId="{8A884A71-6026-4C70-B76E-6430FEA1E405}" destId="{6D8A4714-F92D-4407-8689-4CB37B7B1EF5}" srcOrd="1" destOrd="0" presId="urn:microsoft.com/office/officeart/2005/8/layout/radial1"/>
    <dgm:cxn modelId="{2B6B1186-C35D-422E-8C89-840CA9F3A742}" type="presOf" srcId="{4AC918A7-D737-4923-87EC-F5B5E9547019}" destId="{1C26A5D1-89CE-4C08-ACFC-FF397F1C5BFE}" srcOrd="0" destOrd="0" presId="urn:microsoft.com/office/officeart/2005/8/layout/radial1"/>
    <dgm:cxn modelId="{6384208B-EEAA-4B24-8293-21C41DDAFCCF}" type="presOf" srcId="{1853BB1D-4D30-40FD-B65C-6CB8A6080FF6}" destId="{1C8F1808-089F-4D5F-9CAD-85387576F598}" srcOrd="0" destOrd="0" presId="urn:microsoft.com/office/officeart/2005/8/layout/radial1"/>
    <dgm:cxn modelId="{6B579392-2884-4A71-9542-53DEFAFDA5A2}" type="presOf" srcId="{003B3F4F-A8B4-45B1-A454-C1FC3780E6D8}" destId="{C104639E-9ACC-404D-BBEE-E48991D10579}" srcOrd="0" destOrd="0" presId="urn:microsoft.com/office/officeart/2005/8/layout/radial1"/>
    <dgm:cxn modelId="{E7D21A9D-B0EB-47E3-9D5E-6196B774C042}" srcId="{003B3F4F-A8B4-45B1-A454-C1FC3780E6D8}" destId="{60B119E5-9F9A-44A7-8BBF-317448C21520}" srcOrd="1" destOrd="0" parTransId="{D47F6B4B-7751-4BF4-929C-206454B7C692}" sibTransId="{0947D43D-119B-4E14-909F-6C73B750974E}"/>
    <dgm:cxn modelId="{FD172AC5-0F1D-4BD6-8D2E-AB2C50D6BD62}" type="presOf" srcId="{EF95331B-DDB9-4261-9745-3A7F2C356425}" destId="{FFB86C52-E81E-44BE-AA3B-94CD491A4EB2}" srcOrd="0" destOrd="0" presId="urn:microsoft.com/office/officeart/2005/8/layout/radial1"/>
    <dgm:cxn modelId="{0FE864CE-AE56-4DE0-975B-A9966393BA2D}" type="presOf" srcId="{BFE24893-1909-44BB-962F-EEF98D30A97F}" destId="{C9625EF5-AD45-4846-B073-FA7ABCD3D2ED}" srcOrd="0" destOrd="0" presId="urn:microsoft.com/office/officeart/2005/8/layout/radial1"/>
    <dgm:cxn modelId="{FDDC2CD4-EFA6-443F-BE6B-D52102D955F1}" srcId="{BFE24893-1909-44BB-962F-EEF98D30A97F}" destId="{58E61A4F-A5FA-4100-90EA-E7EDC6FA658B}" srcOrd="2" destOrd="0" parTransId="{8A884A71-6026-4C70-B76E-6430FEA1E405}" sibTransId="{8699692C-FCEC-45E7-9097-AB11110A0C99}"/>
    <dgm:cxn modelId="{42E8CCDC-115D-4E05-8D18-0E39692BE6E3}" srcId="{BFE24893-1909-44BB-962F-EEF98D30A97F}" destId="{EF95331B-DDB9-4261-9745-3A7F2C356425}" srcOrd="1" destOrd="0" parTransId="{5A8E846B-D9C3-42EF-9AE2-366777280A51}" sibTransId="{284B4570-44E5-4EAB-B7D0-80203B136E35}"/>
    <dgm:cxn modelId="{8908A7EA-891A-45FF-8EDE-006EA100B105}" type="presOf" srcId="{5A8E846B-D9C3-42EF-9AE2-366777280A51}" destId="{03DCD397-51EF-4E15-986F-E9AE291E46D0}" srcOrd="1" destOrd="0" presId="urn:microsoft.com/office/officeart/2005/8/layout/radial1"/>
    <dgm:cxn modelId="{B8823BF0-14F1-4EE6-9867-9C1A8254BA2A}" srcId="{003B3F4F-A8B4-45B1-A454-C1FC3780E6D8}" destId="{BFE24893-1909-44BB-962F-EEF98D30A97F}" srcOrd="0" destOrd="0" parTransId="{9920D41E-425F-4471-B3D1-2069C2076FE3}" sibTransId="{AFED2501-9FE3-48F0-81A1-D591E4CD51F5}"/>
    <dgm:cxn modelId="{0CA279F3-BE19-4000-BDC9-5195C7A84EF5}" type="presOf" srcId="{4AC918A7-D737-4923-87EC-F5B5E9547019}" destId="{E21D1571-C7B1-45EE-B451-CE98CDB591B8}" srcOrd="1" destOrd="0" presId="urn:microsoft.com/office/officeart/2005/8/layout/radial1"/>
    <dgm:cxn modelId="{C120BF4A-9A25-465A-A92A-D41E7CDA9591}" type="presParOf" srcId="{C104639E-9ACC-404D-BBEE-E48991D10579}" destId="{C9625EF5-AD45-4846-B073-FA7ABCD3D2ED}" srcOrd="0" destOrd="0" presId="urn:microsoft.com/office/officeart/2005/8/layout/radial1"/>
    <dgm:cxn modelId="{3B31FAAA-726E-4FE9-8DE4-D19E869C44C2}" type="presParOf" srcId="{C104639E-9ACC-404D-BBEE-E48991D10579}" destId="{1C26A5D1-89CE-4C08-ACFC-FF397F1C5BFE}" srcOrd="1" destOrd="0" presId="urn:microsoft.com/office/officeart/2005/8/layout/radial1"/>
    <dgm:cxn modelId="{AED3CB62-7AE6-46BE-B609-8F2AD38C328B}" type="presParOf" srcId="{1C26A5D1-89CE-4C08-ACFC-FF397F1C5BFE}" destId="{E21D1571-C7B1-45EE-B451-CE98CDB591B8}" srcOrd="0" destOrd="0" presId="urn:microsoft.com/office/officeart/2005/8/layout/radial1"/>
    <dgm:cxn modelId="{BF846000-ABC7-43BD-824A-C49EB27291C8}" type="presParOf" srcId="{C104639E-9ACC-404D-BBEE-E48991D10579}" destId="{1C8F1808-089F-4D5F-9CAD-85387576F598}" srcOrd="2" destOrd="0" presId="urn:microsoft.com/office/officeart/2005/8/layout/radial1"/>
    <dgm:cxn modelId="{7A92AC27-237D-4D9D-B127-C866D713D9A5}" type="presParOf" srcId="{C104639E-9ACC-404D-BBEE-E48991D10579}" destId="{D93A7416-9C78-4765-9041-C0230E66273E}" srcOrd="3" destOrd="0" presId="urn:microsoft.com/office/officeart/2005/8/layout/radial1"/>
    <dgm:cxn modelId="{D2EF8070-9C17-4EB0-9474-48A78457D23F}" type="presParOf" srcId="{D93A7416-9C78-4765-9041-C0230E66273E}" destId="{03DCD397-51EF-4E15-986F-E9AE291E46D0}" srcOrd="0" destOrd="0" presId="urn:microsoft.com/office/officeart/2005/8/layout/radial1"/>
    <dgm:cxn modelId="{0886E2E0-A571-40B3-9D5F-F0314CB35266}" type="presParOf" srcId="{C104639E-9ACC-404D-BBEE-E48991D10579}" destId="{FFB86C52-E81E-44BE-AA3B-94CD491A4EB2}" srcOrd="4" destOrd="0" presId="urn:microsoft.com/office/officeart/2005/8/layout/radial1"/>
    <dgm:cxn modelId="{BB619F02-393E-4359-89D9-38875426F45F}" type="presParOf" srcId="{C104639E-9ACC-404D-BBEE-E48991D10579}" destId="{46AE41F2-9AF8-458A-B569-6F131F7E75FC}" srcOrd="5" destOrd="0" presId="urn:microsoft.com/office/officeart/2005/8/layout/radial1"/>
    <dgm:cxn modelId="{FFACAA94-4969-43E9-8BED-044A80F35B77}" type="presParOf" srcId="{46AE41F2-9AF8-458A-B569-6F131F7E75FC}" destId="{6D8A4714-F92D-4407-8689-4CB37B7B1EF5}" srcOrd="0" destOrd="0" presId="urn:microsoft.com/office/officeart/2005/8/layout/radial1"/>
    <dgm:cxn modelId="{D358CF14-1446-4384-925A-87CAD4AE237D}" type="presParOf" srcId="{C104639E-9ACC-404D-BBEE-E48991D10579}" destId="{032ED9DC-954B-4C78-BCDD-C7F3495EF7A5}" srcOrd="6" destOrd="0" presId="urn:microsoft.com/office/officeart/2005/8/layout/radial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E2E63C9-895D-43D9-92B4-1D1DEE665151}" type="doc">
      <dgm:prSet loTypeId="urn:microsoft.com/office/officeart/2005/8/layout/pyramid2" loCatId="list" qsTypeId="urn:microsoft.com/office/officeart/2005/8/quickstyle/3d1" qsCatId="3D" csTypeId="urn:microsoft.com/office/officeart/2005/8/colors/accent1_2#4" csCatId="accent1" phldr="1"/>
      <dgm:spPr/>
    </dgm:pt>
    <dgm:pt modelId="{C5E5B4F1-CD4B-442A-B855-11BB3B65A3BC}">
      <dgm:prSet phldrT="[Text]"/>
      <dgm:spPr/>
      <dgm:t>
        <a:bodyPr/>
        <a:lstStyle/>
        <a:p>
          <a:r>
            <a:rPr lang="en-GB" dirty="0"/>
            <a:t>Level 3 – </a:t>
          </a:r>
          <a:r>
            <a:rPr lang="en-GB" dirty="0">
              <a:solidFill>
                <a:srgbClr val="FF0000"/>
              </a:solidFill>
            </a:rPr>
            <a:t>for the ‘critical few’</a:t>
          </a:r>
        </a:p>
      </dgm:t>
    </dgm:pt>
    <dgm:pt modelId="{250C5E83-BAD0-49DE-B3A8-7A1C2D943DAB}" type="parTrans" cxnId="{4796D5F2-AE17-40E8-9B78-169D18637AB1}">
      <dgm:prSet/>
      <dgm:spPr/>
      <dgm:t>
        <a:bodyPr/>
        <a:lstStyle/>
        <a:p>
          <a:endParaRPr lang="en-GB"/>
        </a:p>
      </dgm:t>
    </dgm:pt>
    <dgm:pt modelId="{A6906D27-F3A6-4102-AEE9-DB77708A2E82}" type="sibTrans" cxnId="{4796D5F2-AE17-40E8-9B78-169D18637AB1}">
      <dgm:prSet/>
      <dgm:spPr/>
      <dgm:t>
        <a:bodyPr/>
        <a:lstStyle/>
        <a:p>
          <a:endParaRPr lang="en-GB"/>
        </a:p>
      </dgm:t>
    </dgm:pt>
    <dgm:pt modelId="{C309A6EF-D11D-4393-BC5D-E0734A573899}">
      <dgm:prSet phldrT="[Text]"/>
      <dgm:spPr/>
      <dgm:t>
        <a:bodyPr/>
        <a:lstStyle/>
        <a:p>
          <a:r>
            <a:rPr lang="en-GB" dirty="0"/>
            <a:t>Level 2 – </a:t>
          </a:r>
          <a:r>
            <a:rPr lang="en-GB" dirty="0">
              <a:solidFill>
                <a:srgbClr val="FF0000"/>
              </a:solidFill>
            </a:rPr>
            <a:t>multi-agency management</a:t>
          </a:r>
        </a:p>
      </dgm:t>
    </dgm:pt>
    <dgm:pt modelId="{3191EE97-EC74-4994-A786-659F01E3B264}" type="parTrans" cxnId="{56DFDBEC-C489-4727-A2EC-A8D003B051E3}">
      <dgm:prSet/>
      <dgm:spPr/>
      <dgm:t>
        <a:bodyPr/>
        <a:lstStyle/>
        <a:p>
          <a:endParaRPr lang="en-GB"/>
        </a:p>
      </dgm:t>
    </dgm:pt>
    <dgm:pt modelId="{41E9D885-EFE2-4AE3-B454-C815D6587859}" type="sibTrans" cxnId="{56DFDBEC-C489-4727-A2EC-A8D003B051E3}">
      <dgm:prSet/>
      <dgm:spPr/>
      <dgm:t>
        <a:bodyPr/>
        <a:lstStyle/>
        <a:p>
          <a:endParaRPr lang="en-GB"/>
        </a:p>
      </dgm:t>
    </dgm:pt>
    <dgm:pt modelId="{5F0CA842-55CF-4F00-8BFA-E3737077EE91}">
      <dgm:prSet phldrT="[Text]"/>
      <dgm:spPr/>
      <dgm:t>
        <a:bodyPr/>
        <a:lstStyle/>
        <a:p>
          <a:r>
            <a:rPr lang="en-GB" dirty="0"/>
            <a:t>Level 1 – </a:t>
          </a:r>
          <a:r>
            <a:rPr lang="en-GB" dirty="0">
              <a:solidFill>
                <a:srgbClr val="FF0000"/>
              </a:solidFill>
            </a:rPr>
            <a:t>routine risk management</a:t>
          </a:r>
        </a:p>
      </dgm:t>
    </dgm:pt>
    <dgm:pt modelId="{21FDDEF3-FD82-4064-8B16-8629AD2D5A0D}" type="parTrans" cxnId="{36A7A84B-59CD-40F0-B262-D247757F3670}">
      <dgm:prSet/>
      <dgm:spPr/>
      <dgm:t>
        <a:bodyPr/>
        <a:lstStyle/>
        <a:p>
          <a:endParaRPr lang="en-GB"/>
        </a:p>
      </dgm:t>
    </dgm:pt>
    <dgm:pt modelId="{CD26DDB4-1498-49F4-B5A4-FE9FF67BED96}" type="sibTrans" cxnId="{36A7A84B-59CD-40F0-B262-D247757F3670}">
      <dgm:prSet/>
      <dgm:spPr/>
      <dgm:t>
        <a:bodyPr/>
        <a:lstStyle/>
        <a:p>
          <a:endParaRPr lang="en-GB"/>
        </a:p>
      </dgm:t>
    </dgm:pt>
    <dgm:pt modelId="{57C87336-E37A-4D07-8B48-8373A86B2856}" type="pres">
      <dgm:prSet presAssocID="{1E2E63C9-895D-43D9-92B4-1D1DEE665151}" presName="compositeShape" presStyleCnt="0">
        <dgm:presLayoutVars>
          <dgm:dir/>
          <dgm:resizeHandles/>
        </dgm:presLayoutVars>
      </dgm:prSet>
      <dgm:spPr/>
    </dgm:pt>
    <dgm:pt modelId="{AD1F6C17-994B-4AAF-8EF4-ABB8FA0AAA35}" type="pres">
      <dgm:prSet presAssocID="{1E2E63C9-895D-43D9-92B4-1D1DEE665151}" presName="pyramid" presStyleLbl="node1" presStyleIdx="0" presStyleCnt="1"/>
      <dgm:spPr>
        <a:gradFill flip="none" rotWithShape="1">
          <a:gsLst>
            <a:gs pos="0">
              <a:srgbClr val="FFF200"/>
            </a:gs>
            <a:gs pos="45000">
              <a:srgbClr val="FF7A00"/>
            </a:gs>
            <a:gs pos="70000">
              <a:srgbClr val="FF0300"/>
            </a:gs>
            <a:gs pos="100000">
              <a:srgbClr val="4D0808"/>
            </a:gs>
          </a:gsLst>
          <a:lin ang="16200000" scaled="1"/>
          <a:tileRect/>
        </a:gradFill>
      </dgm:spPr>
    </dgm:pt>
    <dgm:pt modelId="{39391D2A-A0F6-4FA0-B758-2A8F70C2FB21}" type="pres">
      <dgm:prSet presAssocID="{1E2E63C9-895D-43D9-92B4-1D1DEE665151}" presName="theList" presStyleCnt="0"/>
      <dgm:spPr/>
    </dgm:pt>
    <dgm:pt modelId="{B654E2FC-4045-49C4-8F30-B5D258E65CD3}" type="pres">
      <dgm:prSet presAssocID="{C5E5B4F1-CD4B-442A-B855-11BB3B65A3BC}" presName="aNode" presStyleLbl="fgAcc1" presStyleIdx="0" presStyleCnt="3" custScaleX="182943" custLinFactNeighborX="-54728" custLinFactNeighborY="-46239">
        <dgm:presLayoutVars>
          <dgm:bulletEnabled val="1"/>
        </dgm:presLayoutVars>
      </dgm:prSet>
      <dgm:spPr/>
    </dgm:pt>
    <dgm:pt modelId="{AD069B20-711F-45E5-8942-F1FFD648AEBD}" type="pres">
      <dgm:prSet presAssocID="{C5E5B4F1-CD4B-442A-B855-11BB3B65A3BC}" presName="aSpace" presStyleCnt="0"/>
      <dgm:spPr/>
    </dgm:pt>
    <dgm:pt modelId="{9106EFBD-15AC-4A8B-B611-6BB413373FED}" type="pres">
      <dgm:prSet presAssocID="{C309A6EF-D11D-4393-BC5D-E0734A573899}" presName="aNode" presStyleLbl="fgAcc1" presStyleIdx="1" presStyleCnt="3" custScaleX="182014" custLinFactNeighborX="-53325" custLinFactNeighborY="-15413">
        <dgm:presLayoutVars>
          <dgm:bulletEnabled val="1"/>
        </dgm:presLayoutVars>
      </dgm:prSet>
      <dgm:spPr/>
    </dgm:pt>
    <dgm:pt modelId="{820886AE-421F-40A1-965F-066146ED8D59}" type="pres">
      <dgm:prSet presAssocID="{C309A6EF-D11D-4393-BC5D-E0734A573899}" presName="aSpace" presStyleCnt="0"/>
      <dgm:spPr/>
    </dgm:pt>
    <dgm:pt modelId="{D3458184-B1E2-4852-BE43-CAA4B3A81D67}" type="pres">
      <dgm:prSet presAssocID="{5F0CA842-55CF-4F00-8BFA-E3737077EE91}" presName="aNode" presStyleLbl="fgAcc1" presStyleIdx="2" presStyleCnt="3" custScaleX="182014" custLinFactNeighborX="-53325">
        <dgm:presLayoutVars>
          <dgm:bulletEnabled val="1"/>
        </dgm:presLayoutVars>
      </dgm:prSet>
      <dgm:spPr/>
    </dgm:pt>
    <dgm:pt modelId="{3CB2B6C5-2185-4DC5-9912-A2715BACBC1B}" type="pres">
      <dgm:prSet presAssocID="{5F0CA842-55CF-4F00-8BFA-E3737077EE91}" presName="aSpace" presStyleCnt="0"/>
      <dgm:spPr/>
    </dgm:pt>
  </dgm:ptLst>
  <dgm:cxnLst>
    <dgm:cxn modelId="{EB2C8B1E-34E7-42A5-BF9C-0FA5F883127A}" type="presOf" srcId="{C5E5B4F1-CD4B-442A-B855-11BB3B65A3BC}" destId="{B654E2FC-4045-49C4-8F30-B5D258E65CD3}" srcOrd="0" destOrd="0" presId="urn:microsoft.com/office/officeart/2005/8/layout/pyramid2"/>
    <dgm:cxn modelId="{855F923D-D3BB-43DE-8578-F794472D985E}" type="presOf" srcId="{C309A6EF-D11D-4393-BC5D-E0734A573899}" destId="{9106EFBD-15AC-4A8B-B611-6BB413373FED}" srcOrd="0" destOrd="0" presId="urn:microsoft.com/office/officeart/2005/8/layout/pyramid2"/>
    <dgm:cxn modelId="{36A7A84B-59CD-40F0-B262-D247757F3670}" srcId="{1E2E63C9-895D-43D9-92B4-1D1DEE665151}" destId="{5F0CA842-55CF-4F00-8BFA-E3737077EE91}" srcOrd="2" destOrd="0" parTransId="{21FDDEF3-FD82-4064-8B16-8629AD2D5A0D}" sibTransId="{CD26DDB4-1498-49F4-B5A4-FE9FF67BED96}"/>
    <dgm:cxn modelId="{0135F677-E1D2-4FE3-87CD-6A9654464E92}" type="presOf" srcId="{5F0CA842-55CF-4F00-8BFA-E3737077EE91}" destId="{D3458184-B1E2-4852-BE43-CAA4B3A81D67}" srcOrd="0" destOrd="0" presId="urn:microsoft.com/office/officeart/2005/8/layout/pyramid2"/>
    <dgm:cxn modelId="{56DFDBEC-C489-4727-A2EC-A8D003B051E3}" srcId="{1E2E63C9-895D-43D9-92B4-1D1DEE665151}" destId="{C309A6EF-D11D-4393-BC5D-E0734A573899}" srcOrd="1" destOrd="0" parTransId="{3191EE97-EC74-4994-A786-659F01E3B264}" sibTransId="{41E9D885-EFE2-4AE3-B454-C815D6587859}"/>
    <dgm:cxn modelId="{4796D5F2-AE17-40E8-9B78-169D18637AB1}" srcId="{1E2E63C9-895D-43D9-92B4-1D1DEE665151}" destId="{C5E5B4F1-CD4B-442A-B855-11BB3B65A3BC}" srcOrd="0" destOrd="0" parTransId="{250C5E83-BAD0-49DE-B3A8-7A1C2D943DAB}" sibTransId="{A6906D27-F3A6-4102-AEE9-DB77708A2E82}"/>
    <dgm:cxn modelId="{FB4CFBF9-3B75-4A12-B837-A68FA6B38F24}" type="presOf" srcId="{1E2E63C9-895D-43D9-92B4-1D1DEE665151}" destId="{57C87336-E37A-4D07-8B48-8373A86B2856}" srcOrd="0" destOrd="0" presId="urn:microsoft.com/office/officeart/2005/8/layout/pyramid2"/>
    <dgm:cxn modelId="{C48A96D4-9D67-4701-AD2C-DBE1CBED3521}" type="presParOf" srcId="{57C87336-E37A-4D07-8B48-8373A86B2856}" destId="{AD1F6C17-994B-4AAF-8EF4-ABB8FA0AAA35}" srcOrd="0" destOrd="0" presId="urn:microsoft.com/office/officeart/2005/8/layout/pyramid2"/>
    <dgm:cxn modelId="{9DF2FF47-B93C-4636-898D-A34597907093}" type="presParOf" srcId="{57C87336-E37A-4D07-8B48-8373A86B2856}" destId="{39391D2A-A0F6-4FA0-B758-2A8F70C2FB21}" srcOrd="1" destOrd="0" presId="urn:microsoft.com/office/officeart/2005/8/layout/pyramid2"/>
    <dgm:cxn modelId="{A9D5BA26-4E52-4826-919E-691363C4A902}" type="presParOf" srcId="{39391D2A-A0F6-4FA0-B758-2A8F70C2FB21}" destId="{B654E2FC-4045-49C4-8F30-B5D258E65CD3}" srcOrd="0" destOrd="0" presId="urn:microsoft.com/office/officeart/2005/8/layout/pyramid2"/>
    <dgm:cxn modelId="{7EDE5C53-971A-4C9A-A4FE-5338A1A8E27E}" type="presParOf" srcId="{39391D2A-A0F6-4FA0-B758-2A8F70C2FB21}" destId="{AD069B20-711F-45E5-8942-F1FFD648AEBD}" srcOrd="1" destOrd="0" presId="urn:microsoft.com/office/officeart/2005/8/layout/pyramid2"/>
    <dgm:cxn modelId="{D536F2BD-B59E-4538-AB5F-7E0540AE5BBA}" type="presParOf" srcId="{39391D2A-A0F6-4FA0-B758-2A8F70C2FB21}" destId="{9106EFBD-15AC-4A8B-B611-6BB413373FED}" srcOrd="2" destOrd="0" presId="urn:microsoft.com/office/officeart/2005/8/layout/pyramid2"/>
    <dgm:cxn modelId="{84F98AF2-31FC-4806-BB51-F4DEA344B567}" type="presParOf" srcId="{39391D2A-A0F6-4FA0-B758-2A8F70C2FB21}" destId="{820886AE-421F-40A1-965F-066146ED8D59}" srcOrd="3" destOrd="0" presId="urn:microsoft.com/office/officeart/2005/8/layout/pyramid2"/>
    <dgm:cxn modelId="{7D1554AD-622B-4998-8B0C-8914FCD5151D}" type="presParOf" srcId="{39391D2A-A0F6-4FA0-B758-2A8F70C2FB21}" destId="{D3458184-B1E2-4852-BE43-CAA4B3A81D67}" srcOrd="4" destOrd="0" presId="urn:microsoft.com/office/officeart/2005/8/layout/pyramid2"/>
    <dgm:cxn modelId="{60DE2CC7-E373-45C9-A156-49BA963D22AF}" type="presParOf" srcId="{39391D2A-A0F6-4FA0-B758-2A8F70C2FB21}" destId="{3CB2B6C5-2185-4DC5-9912-A2715BACBC1B}" srcOrd="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625EF5-AD45-4846-B073-FA7ABCD3D2ED}">
      <dsp:nvSpPr>
        <dsp:cNvPr id="0" name=""/>
        <dsp:cNvSpPr/>
      </dsp:nvSpPr>
      <dsp:spPr>
        <a:xfrm>
          <a:off x="3969572" y="2105274"/>
          <a:ext cx="3034729" cy="1688727"/>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GB" sz="2600" b="1" kern="1200" dirty="0"/>
            <a:t>Offenders who pose a risk of serious harm </a:t>
          </a:r>
        </a:p>
      </dsp:txBody>
      <dsp:txXfrm>
        <a:off x="4413998" y="2352582"/>
        <a:ext cx="2145877" cy="1194111"/>
      </dsp:txXfrm>
    </dsp:sp>
    <dsp:sp modelId="{1C26A5D1-89CE-4C08-ACFC-FF397F1C5BFE}">
      <dsp:nvSpPr>
        <dsp:cNvPr id="0" name=""/>
        <dsp:cNvSpPr/>
      </dsp:nvSpPr>
      <dsp:spPr>
        <a:xfrm rot="16199982">
          <a:off x="5274762" y="1878694"/>
          <a:ext cx="424338" cy="28820"/>
        </a:xfrm>
        <a:custGeom>
          <a:avLst/>
          <a:gdLst/>
          <a:ahLst/>
          <a:cxnLst/>
          <a:rect l="0" t="0" r="0" b="0"/>
          <a:pathLst>
            <a:path>
              <a:moveTo>
                <a:pt x="0" y="14410"/>
              </a:moveTo>
              <a:lnTo>
                <a:pt x="424338" y="14410"/>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dirty="0"/>
        </a:p>
      </dsp:txBody>
      <dsp:txXfrm rot="10800000">
        <a:off x="5476323" y="1882496"/>
        <a:ext cx="21216" cy="21216"/>
      </dsp:txXfrm>
    </dsp:sp>
    <dsp:sp modelId="{1C8F1808-089F-4D5F-9CAD-85387576F598}">
      <dsp:nvSpPr>
        <dsp:cNvPr id="0" name=""/>
        <dsp:cNvSpPr/>
      </dsp:nvSpPr>
      <dsp:spPr>
        <a:xfrm>
          <a:off x="3723683" y="8"/>
          <a:ext cx="3526485" cy="1680927"/>
        </a:xfrm>
        <a:prstGeom prst="ellipse">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6510" rIns="0" bIns="16510" numCol="1" spcCol="1270" anchor="ctr" anchorCtr="0">
          <a:noAutofit/>
        </a:bodyPr>
        <a:lstStyle/>
        <a:p>
          <a:pPr marL="0" lvl="0" indent="0" algn="ctr" defTabSz="1155700">
            <a:lnSpc>
              <a:spcPct val="90000"/>
            </a:lnSpc>
            <a:spcBef>
              <a:spcPct val="0"/>
            </a:spcBef>
            <a:spcAft>
              <a:spcPct val="35000"/>
            </a:spcAft>
            <a:buNone/>
          </a:pPr>
          <a:r>
            <a:rPr lang="en-GB" sz="2600" kern="1200" dirty="0">
              <a:effectLst>
                <a:outerShdw blurRad="38100" dist="38100" dir="2700000" algn="tl">
                  <a:srgbClr val="000000">
                    <a:alpha val="43137"/>
                  </a:srgbClr>
                </a:outerShdw>
              </a:effectLst>
            </a:rPr>
            <a:t>1. Registered Sex Offenders</a:t>
          </a:r>
        </a:p>
      </dsp:txBody>
      <dsp:txXfrm>
        <a:off x="4240125" y="246174"/>
        <a:ext cx="2493601" cy="1188595"/>
      </dsp:txXfrm>
    </dsp:sp>
    <dsp:sp modelId="{D93A7416-9C78-4765-9041-C0230E66273E}">
      <dsp:nvSpPr>
        <dsp:cNvPr id="0" name=""/>
        <dsp:cNvSpPr/>
      </dsp:nvSpPr>
      <dsp:spPr>
        <a:xfrm rot="1372056">
          <a:off x="6679768" y="3526607"/>
          <a:ext cx="418745" cy="28820"/>
        </a:xfrm>
        <a:custGeom>
          <a:avLst/>
          <a:gdLst/>
          <a:ahLst/>
          <a:cxnLst/>
          <a:rect l="0" t="0" r="0" b="0"/>
          <a:pathLst>
            <a:path>
              <a:moveTo>
                <a:pt x="0" y="14410"/>
              </a:moveTo>
              <a:lnTo>
                <a:pt x="418745" y="14410"/>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dirty="0"/>
        </a:p>
      </dsp:txBody>
      <dsp:txXfrm>
        <a:off x="6878672" y="3530548"/>
        <a:ext cx="20937" cy="20937"/>
      </dsp:txXfrm>
    </dsp:sp>
    <dsp:sp modelId="{FFB86C52-E81E-44BE-AA3B-94CD491A4EB2}">
      <dsp:nvSpPr>
        <dsp:cNvPr id="0" name=""/>
        <dsp:cNvSpPr/>
      </dsp:nvSpPr>
      <dsp:spPr>
        <a:xfrm>
          <a:off x="6687415" y="3323333"/>
          <a:ext cx="3356761" cy="1680927"/>
        </a:xfrm>
        <a:prstGeom prst="ellipse">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GB" sz="2600" kern="1200" dirty="0">
              <a:effectLst>
                <a:outerShdw blurRad="38100" dist="38100" dir="2700000" algn="tl">
                  <a:srgbClr val="000000">
                    <a:alpha val="43137"/>
                  </a:srgbClr>
                </a:outerShdw>
              </a:effectLst>
            </a:rPr>
            <a:t>2. Restricted Patients</a:t>
          </a:r>
        </a:p>
      </dsp:txBody>
      <dsp:txXfrm>
        <a:off x="7179001" y="3569499"/>
        <a:ext cx="2373589" cy="1188595"/>
      </dsp:txXfrm>
    </dsp:sp>
    <dsp:sp modelId="{46AE41F2-9AF8-458A-B569-6F131F7E75FC}">
      <dsp:nvSpPr>
        <dsp:cNvPr id="0" name=""/>
        <dsp:cNvSpPr/>
      </dsp:nvSpPr>
      <dsp:spPr>
        <a:xfrm rot="9550360">
          <a:off x="3791390" y="3493141"/>
          <a:ext cx="457867" cy="28820"/>
        </a:xfrm>
        <a:custGeom>
          <a:avLst/>
          <a:gdLst/>
          <a:ahLst/>
          <a:cxnLst/>
          <a:rect l="0" t="0" r="0" b="0"/>
          <a:pathLst>
            <a:path>
              <a:moveTo>
                <a:pt x="0" y="14410"/>
              </a:moveTo>
              <a:lnTo>
                <a:pt x="457867" y="14410"/>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dirty="0"/>
        </a:p>
      </dsp:txBody>
      <dsp:txXfrm rot="10800000">
        <a:off x="4008877" y="3496105"/>
        <a:ext cx="22893" cy="22893"/>
      </dsp:txXfrm>
    </dsp:sp>
    <dsp:sp modelId="{032ED9DC-954B-4C78-BCDD-C7F3495EF7A5}">
      <dsp:nvSpPr>
        <dsp:cNvPr id="0" name=""/>
        <dsp:cNvSpPr/>
      </dsp:nvSpPr>
      <dsp:spPr>
        <a:xfrm>
          <a:off x="414255" y="3302393"/>
          <a:ext cx="3872033" cy="1680927"/>
        </a:xfrm>
        <a:prstGeom prst="ellipse">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GB" sz="2600" kern="1200" dirty="0">
              <a:effectLst>
                <a:outerShdw blurRad="38100" dist="38100" dir="2700000" algn="tl">
                  <a:srgbClr val="000000">
                    <a:alpha val="43137"/>
                  </a:srgbClr>
                </a:outerShdw>
              </a:effectLst>
            </a:rPr>
            <a:t>3. Other Risk of Serious Harm Individual</a:t>
          </a:r>
        </a:p>
      </dsp:txBody>
      <dsp:txXfrm>
        <a:off x="981301" y="3548559"/>
        <a:ext cx="2737941" cy="11885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1F6C17-994B-4AAF-8EF4-ABB8FA0AAA35}">
      <dsp:nvSpPr>
        <dsp:cNvPr id="0" name=""/>
        <dsp:cNvSpPr/>
      </dsp:nvSpPr>
      <dsp:spPr>
        <a:xfrm>
          <a:off x="1268851" y="0"/>
          <a:ext cx="4358646" cy="4358646"/>
        </a:xfrm>
        <a:prstGeom prst="triangle">
          <a:avLst/>
        </a:prstGeom>
        <a:gradFill flip="none" rotWithShape="1">
          <a:gsLst>
            <a:gs pos="0">
              <a:srgbClr val="FFF200"/>
            </a:gs>
            <a:gs pos="45000">
              <a:srgbClr val="FF7A00"/>
            </a:gs>
            <a:gs pos="70000">
              <a:srgbClr val="FF0300"/>
            </a:gs>
            <a:gs pos="100000">
              <a:srgbClr val="4D0808"/>
            </a:gs>
          </a:gsLst>
          <a:lin ang="16200000" scaled="1"/>
          <a:tileRect/>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B654E2FC-4045-49C4-8F30-B5D258E65CD3}">
      <dsp:nvSpPr>
        <dsp:cNvPr id="0" name=""/>
        <dsp:cNvSpPr/>
      </dsp:nvSpPr>
      <dsp:spPr>
        <a:xfrm>
          <a:off x="722727" y="378570"/>
          <a:ext cx="5182994" cy="1031773"/>
        </a:xfrm>
        <a:prstGeom prst="round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GB" sz="2600" kern="1200" dirty="0"/>
            <a:t>Level 3 – </a:t>
          </a:r>
          <a:r>
            <a:rPr lang="en-GB" sz="2600" kern="1200" dirty="0">
              <a:solidFill>
                <a:srgbClr val="FF0000"/>
              </a:solidFill>
            </a:rPr>
            <a:t>for the ‘critical few’</a:t>
          </a:r>
        </a:p>
      </dsp:txBody>
      <dsp:txXfrm>
        <a:off x="773094" y="428937"/>
        <a:ext cx="5082260" cy="931039"/>
      </dsp:txXfrm>
    </dsp:sp>
    <dsp:sp modelId="{9106EFBD-15AC-4A8B-B611-6BB413373FED}">
      <dsp:nvSpPr>
        <dsp:cNvPr id="0" name=""/>
        <dsp:cNvSpPr/>
      </dsp:nvSpPr>
      <dsp:spPr>
        <a:xfrm>
          <a:off x="775635" y="1579072"/>
          <a:ext cx="5156674" cy="1031773"/>
        </a:xfrm>
        <a:prstGeom prst="round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GB" sz="2600" kern="1200" dirty="0"/>
            <a:t>Level 2 – </a:t>
          </a:r>
          <a:r>
            <a:rPr lang="en-GB" sz="2600" kern="1200" dirty="0">
              <a:solidFill>
                <a:srgbClr val="FF0000"/>
              </a:solidFill>
            </a:rPr>
            <a:t>multi-agency management</a:t>
          </a:r>
        </a:p>
      </dsp:txBody>
      <dsp:txXfrm>
        <a:off x="826002" y="1629439"/>
        <a:ext cx="5055940" cy="931039"/>
      </dsp:txXfrm>
    </dsp:sp>
    <dsp:sp modelId="{D3458184-B1E2-4852-BE43-CAA4B3A81D67}">
      <dsp:nvSpPr>
        <dsp:cNvPr id="0" name=""/>
        <dsp:cNvSpPr/>
      </dsp:nvSpPr>
      <dsp:spPr>
        <a:xfrm>
          <a:off x="775635" y="2759695"/>
          <a:ext cx="5156674" cy="1031773"/>
        </a:xfrm>
        <a:prstGeom prst="round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GB" sz="2600" kern="1200" dirty="0"/>
            <a:t>Level 1 – </a:t>
          </a:r>
          <a:r>
            <a:rPr lang="en-GB" sz="2600" kern="1200" dirty="0">
              <a:solidFill>
                <a:srgbClr val="FF0000"/>
              </a:solidFill>
            </a:rPr>
            <a:t>routine risk management</a:t>
          </a:r>
        </a:p>
      </dsp:txBody>
      <dsp:txXfrm>
        <a:off x="826002" y="2810062"/>
        <a:ext cx="5055940" cy="931039"/>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344E45-13A8-4C26-B762-DEE2551A75D7}" type="datetimeFigureOut">
              <a:rPr lang="en-GB" smtClean="0"/>
              <a:t>17/11/2023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BAFBBD-F43E-4F90-BC3F-0DA5F95FD5B5}" type="slidenum">
              <a:rPr lang="en-GB" smtClean="0"/>
              <a:t>‹#›</a:t>
            </a:fld>
            <a:endParaRPr lang="en-GB"/>
          </a:p>
        </p:txBody>
      </p:sp>
    </p:spTree>
    <p:extLst>
      <p:ext uri="{BB962C8B-B14F-4D97-AF65-F5344CB8AC3E}">
        <p14:creationId xmlns:p14="http://schemas.microsoft.com/office/powerpoint/2010/main" val="18356750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gov.scot/publications/national-guidance-child-protection-scotland/"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careinspectorate.com/index.php/joint-inspections/services-for-children/the-guide" TargetMode="External"/><Relationship Id="rId2" Type="http://schemas.openxmlformats.org/officeDocument/2006/relationships/slide" Target="../slides/slide26.xml"/><Relationship Id="rId1" Type="http://schemas.openxmlformats.org/officeDocument/2006/relationships/notesMaster" Target="../notesMasters/notesMaster1.xml"/><Relationship Id="rId4" Type="http://schemas.openxmlformats.org/officeDocument/2006/relationships/hyperlink" Target="https://www.careinspectorate.com/images/Quality_framework_for_children_and_young_people_in_need_of_care_and_protection_2019_Revised.pdf" TargetMode="Externa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lx.iriss.org.uk/sites/default/files/resources/0008816.pdf" TargetMode="External"/><Relationship Id="rId2" Type="http://schemas.openxmlformats.org/officeDocument/2006/relationships/slide" Target="../slides/slide28.xml"/><Relationship Id="rId1" Type="http://schemas.openxmlformats.org/officeDocument/2006/relationships/notesMaster" Target="../notesMasters/notesMaster1.xml"/><Relationship Id="rId5" Type="http://schemas.openxmlformats.org/officeDocument/2006/relationships/hyperlink" Target="https://eur02.safelinks.protection.outlook.com/?url=https%3A%2F%2Ftinyurl.com%2Fyd9c89ae&amp;data=04%7C01%7Ccelcis.protectingchildren%40strath.ac.uk%7Cb10eefdfbd2b4e483f0108d891feebd9%7C631e0763153347eba5cd0457bee5944e%7C0%7C0%7C637419871354500058%7CUnknown%7CTWFpbGZsb3d8eyJWIjoiMC4wLjAwMDAiLCJQIjoiV2luMzIiLCJBTiI6Ik1haWwiLCJXVCI6Mn0%3D%7C1000&amp;sdata=VtiYaKI%2Bxo11dYXnG4ssuOeQF%2FvNemd57EV%2Bg1QsU6I%3D&amp;reserved=0" TargetMode="External"/><Relationship Id="rId4" Type="http://schemas.openxmlformats.org/officeDocument/2006/relationships/hyperlink" Target="https://www.carereview.scot/conclusions/composite-stories/" TargetMode="Externa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www.careinspectorate.com/images/Quality_framework_for_children_and_young_people_in_need_of_care_and_protection_2019_Revised.pdf"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legislation.gov.uk/asp/2014/9/contents/enacted"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www.legislation.gov.uk/ssi/2014/344/contents/made" TargetMode="Externa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gov.scot/publications/scotlands-public-health-priorities/"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s://www.careinspectorate.com/images/documents/5548/Adult%20support%20and%20protection%20quality%20indicator%20framework.pdf" TargetMode="External"/><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3" Type="http://schemas.openxmlformats.org/officeDocument/2006/relationships/hyperlink" Target="http://www.legislation.gov.uk/asp/2005/14/section/10" TargetMode="External"/><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3" Type="http://schemas.openxmlformats.org/officeDocument/2006/relationships/hyperlink" Target="http://www.legislation.gov.uk/asp/2005/14/section/10" TargetMode="External"/><Relationship Id="rId2" Type="http://schemas.openxmlformats.org/officeDocument/2006/relationships/slide" Target="../slides/slide51.xml"/><Relationship Id="rId1" Type="http://schemas.openxmlformats.org/officeDocument/2006/relationships/notesMaster" Target="../notesMasters/notesMaster1.xml"/><Relationship Id="rId4" Type="http://schemas.openxmlformats.org/officeDocument/2006/relationships/hyperlink" Target="https://www.gov.scot/Publications/2016/03/6905/1" TargetMode="Externa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3" Type="http://schemas.openxmlformats.org/officeDocument/2006/relationships/hyperlink" Target="http://www.legislation.gov.uk/ukpga/1995/46/section/57A" TargetMode="External"/><Relationship Id="rId7" Type="http://schemas.openxmlformats.org/officeDocument/2006/relationships/hyperlink" Target="http://www.legislation.gov.uk/asp/2003/13/section/136" TargetMode="External"/><Relationship Id="rId2" Type="http://schemas.openxmlformats.org/officeDocument/2006/relationships/slide" Target="../slides/slide54.xml"/><Relationship Id="rId1" Type="http://schemas.openxmlformats.org/officeDocument/2006/relationships/notesMaster" Target="../notesMasters/notesMaster1.xml"/><Relationship Id="rId6" Type="http://schemas.openxmlformats.org/officeDocument/2006/relationships/hyperlink" Target="http://www.legislation.gov.uk/ukpga/1995/46/part/VI/crossheading/hospital-directions" TargetMode="External"/><Relationship Id="rId5" Type="http://schemas.openxmlformats.org/officeDocument/2006/relationships/hyperlink" Target="http://www.legislation.gov.uk/ukpga/1995/46/contents" TargetMode="External"/><Relationship Id="rId4" Type="http://schemas.openxmlformats.org/officeDocument/2006/relationships/hyperlink" Target="http://www.legislation.gov.uk/ukpga/1995/46/section/59" TargetMode="Externa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3" Type="http://schemas.openxmlformats.org/officeDocument/2006/relationships/hyperlink" Target="https://www.hmics.scot/sites/default/files/publications/Quality%20Indicators%20for%20MAPPA%2029%20October%202014.pdf" TargetMode="External"/><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eur02.safelinks.protection.outlook.com/?url=https%3A%2F%2Fwww.gov.scot%2Fpublications%2Fadverse-childhood-experiences-aces%2Fpages%2Ftrauma-informed-workforce%2F&amp;data=05%7C01%7Cruth.sills%40strath.ac.uk%7C05eee6d496204044c55b08dbdf74e54f%7C631e0763153347eba5cd0457bee5944e%7C0%7C0%7C638349465987543171%7CUnknown%7CTWFpbGZsb3d8eyJWIjoiMC4wLjAwMDAiLCJQIjoiV2luMzIiLCJBTiI6Ik1haWwiLCJXVCI6Mn0%3D%7C3000%7C%7C%7C&amp;sdata=ZcwzednIij5SdzPsoZvX%2BvBKUZgfOqdQKD1q8%2BbQ4%2FM%3D&amp;reserved=0" TargetMode="External"/><Relationship Id="rId2" Type="http://schemas.openxmlformats.org/officeDocument/2006/relationships/slide" Target="../slides/slide7.xml"/><Relationship Id="rId1" Type="http://schemas.openxmlformats.org/officeDocument/2006/relationships/notesMaster" Target="../notesMasters/notesMaster1.xml"/><Relationship Id="rId5" Type="http://schemas.openxmlformats.org/officeDocument/2006/relationships/hyperlink" Target="https://eur02.safelinks.protection.outlook.com/?url=https%3A%2F%2Fwww.improvementservice.org.uk%2F__data%2Fassets%2Fpdf_file%2F0017%2F22274%2FTrauma-Welcome-Pack.pdf&amp;data=05%7C01%7Cruth.sills%40strath.ac.uk%7C05eee6d496204044c55b08dbdf74e54f%7C631e0763153347eba5cd0457bee5944e%7C0%7C0%7C638349465987543171%7CUnknown%7CTWFpbGZsb3d8eyJWIjoiMC4wLjAwMDAiLCJQIjoiV2luMzIiLCJBTiI6Ik1haWwiLCJXVCI6Mn0%3D%7C3000%7C%7C%7C&amp;sdata=pTq0rk3jNmhFl%2Fa5rVF5VNPvK0xZGe9T6QQeFiwESTU%3D&amp;reserved=0" TargetMode="External"/><Relationship Id="rId4" Type="http://schemas.openxmlformats.org/officeDocument/2006/relationships/hyperlink" Target="https://eur02.safelinks.protection.outlook.com/?url=https%3A%2F%2Ftraumatransformation.scot%2F&amp;data=05%7C01%7Cruth.sills%40strath.ac.uk%7C05eee6d496204044c55b08dbdf74e54f%7C631e0763153347eba5cd0457bee5944e%7C0%7C0%7C638349465987543171%7CUnknown%7CTWFpbGZsb3d8eyJWIjoiMC4wLjAwMDAiLCJQIjoiV2luMzIiLCJBTiI6Ik1haWwiLCJXVCI6Mn0%3D%7C3000%7C%7C%7C&amp;sdata=flm4i31VbVcHWHc2Oz%2Bu49JBWKVd8Tf8OdYHAyLJkjQ%3D&amp;reserved=0" TargetMode="Externa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3" Type="http://schemas.openxmlformats.org/officeDocument/2006/relationships/hyperlink" Target="https://www.improvementservice.org.uk/products-and-services/consultancy-and-support/tackling-violence-against-women/national-violence-against-women-network/violence-against-women-is-a-public-health-issue-2019-conference" TargetMode="External"/><Relationship Id="rId2" Type="http://schemas.openxmlformats.org/officeDocument/2006/relationships/slide" Target="../slides/slide79.xml"/><Relationship Id="rId1" Type="http://schemas.openxmlformats.org/officeDocument/2006/relationships/notesMaster" Target="../notesMasters/notesMaster1.xml"/><Relationship Id="rId4" Type="http://schemas.openxmlformats.org/officeDocument/2006/relationships/hyperlink" Target="https://khub.net/web/nationalviolenceagainstwomennetwork" TargetMode="Externa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3" Type="http://schemas.openxmlformats.org/officeDocument/2006/relationships/hyperlink" Target="https://www.improvementservice.org.uk/__data/assets/pdf_file/0030/9669/equally-safe-quality-standards-performance-framework.pdf" TargetMode="External"/><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651F761-6035-4447-BC32-42CE7649A5E8}" type="slidenum">
              <a:rPr lang="en-GB" smtClean="0"/>
              <a:t>1</a:t>
            </a:fld>
            <a:endParaRPr lang="en-GB"/>
          </a:p>
        </p:txBody>
      </p:sp>
    </p:spTree>
    <p:extLst>
      <p:ext uri="{BB962C8B-B14F-4D97-AF65-F5344CB8AC3E}">
        <p14:creationId xmlns:p14="http://schemas.microsoft.com/office/powerpoint/2010/main" val="27903145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5E0B9D9-AEA8-4BDD-9EEA-E733D5A107E1}" type="slidenum">
              <a:rPr lang="en-GB" smtClean="0"/>
              <a:t>11</a:t>
            </a:fld>
            <a:endParaRPr lang="en-GB"/>
          </a:p>
        </p:txBody>
      </p:sp>
    </p:spTree>
    <p:extLst>
      <p:ext uri="{BB962C8B-B14F-4D97-AF65-F5344CB8AC3E}">
        <p14:creationId xmlns:p14="http://schemas.microsoft.com/office/powerpoint/2010/main" val="20893005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010025"/>
          </a:xfrm>
        </p:spPr>
        <p:txBody>
          <a:bodyPr/>
          <a:lstStyle/>
          <a:p>
            <a:endParaRPr lang="en-GB" dirty="0"/>
          </a:p>
        </p:txBody>
      </p:sp>
      <p:sp>
        <p:nvSpPr>
          <p:cNvPr id="4" name="Slide Number Placeholder 3"/>
          <p:cNvSpPr>
            <a:spLocks noGrp="1"/>
          </p:cNvSpPr>
          <p:nvPr>
            <p:ph type="sldNum" sz="quarter" idx="10"/>
          </p:nvPr>
        </p:nvSpPr>
        <p:spPr/>
        <p:txBody>
          <a:bodyPr/>
          <a:lstStyle/>
          <a:p>
            <a:fld id="{A5E0B9D9-AEA8-4BDD-9EEA-E733D5A107E1}" type="slidenum">
              <a:rPr lang="en-GB" smtClean="0"/>
              <a:t>12</a:t>
            </a:fld>
            <a:endParaRPr lang="en-GB"/>
          </a:p>
        </p:txBody>
      </p:sp>
    </p:spTree>
    <p:extLst>
      <p:ext uri="{BB962C8B-B14F-4D97-AF65-F5344CB8AC3E}">
        <p14:creationId xmlns:p14="http://schemas.microsoft.com/office/powerpoint/2010/main" val="31502093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5E0B9D9-AEA8-4BDD-9EEA-E733D5A107E1}" type="slidenum">
              <a:rPr lang="en-GB" smtClean="0"/>
              <a:t>13</a:t>
            </a:fld>
            <a:endParaRPr lang="en-GB"/>
          </a:p>
        </p:txBody>
      </p:sp>
    </p:spTree>
    <p:extLst>
      <p:ext uri="{BB962C8B-B14F-4D97-AF65-F5344CB8AC3E}">
        <p14:creationId xmlns:p14="http://schemas.microsoft.com/office/powerpoint/2010/main" val="12690228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5E0B9D9-AEA8-4BDD-9EEA-E733D5A107E1}" type="slidenum">
              <a:rPr lang="en-GB" smtClean="0"/>
              <a:t>14</a:t>
            </a:fld>
            <a:endParaRPr lang="en-GB"/>
          </a:p>
        </p:txBody>
      </p:sp>
    </p:spTree>
    <p:extLst>
      <p:ext uri="{BB962C8B-B14F-4D97-AF65-F5344CB8AC3E}">
        <p14:creationId xmlns:p14="http://schemas.microsoft.com/office/powerpoint/2010/main" val="39429773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Getting it right for every child (GIRFEC) supports families by making sure children and young people can receive the right help, at the right time, from the right people. The aim is to help them to grow up feeling loved, safe and respected so that they can realise their full potential.  Most children and young people get all the help and support they need from their parent(s), wider family and community but sometimes, perhaps unexpectedly, they may need a bit of extra help.  </a:t>
            </a:r>
            <a:r>
              <a:rPr lang="en-GB" dirty="0" err="1"/>
              <a:t>GIRFEC</a:t>
            </a:r>
            <a:r>
              <a:rPr lang="en-GB" dirty="0"/>
              <a:t> is a way for families to work in partnership with people who can support them such as teachers, doctors and nurses. </a:t>
            </a:r>
          </a:p>
        </p:txBody>
      </p:sp>
      <p:sp>
        <p:nvSpPr>
          <p:cNvPr id="4" name="Slide Number Placeholder 3"/>
          <p:cNvSpPr>
            <a:spLocks noGrp="1"/>
          </p:cNvSpPr>
          <p:nvPr>
            <p:ph type="sldNum" sz="quarter" idx="10"/>
          </p:nvPr>
        </p:nvSpPr>
        <p:spPr/>
        <p:txBody>
          <a:bodyPr/>
          <a:lstStyle/>
          <a:p>
            <a:fld id="{A5E0B9D9-AEA8-4BDD-9EEA-E733D5A107E1}" type="slidenum">
              <a:rPr lang="en-GB" smtClean="0"/>
              <a:t>15</a:t>
            </a:fld>
            <a:endParaRPr lang="en-GB"/>
          </a:p>
        </p:txBody>
      </p:sp>
    </p:spTree>
    <p:extLst>
      <p:ext uri="{BB962C8B-B14F-4D97-AF65-F5344CB8AC3E}">
        <p14:creationId xmlns:p14="http://schemas.microsoft.com/office/powerpoint/2010/main" val="33604970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05300"/>
            <a:ext cx="5486400" cy="4838700"/>
          </a:xfrm>
        </p:spPr>
        <p:txBody>
          <a:bodyPr/>
          <a:lstStyle/>
          <a:p>
            <a:pPr>
              <a:lnSpc>
                <a:spcPct val="107000"/>
              </a:lnSpc>
              <a:spcAft>
                <a:spcPts val="600"/>
              </a:spcAft>
            </a:pPr>
            <a:r>
              <a:rPr lang="en-GB" sz="1000" dirty="0">
                <a:effectLst/>
                <a:latin typeface="Calibri" panose="020F0502020204030204" pitchFamily="34" charset="0"/>
                <a:ea typeface="Calibri" panose="020F0502020204030204" pitchFamily="34" charset="0"/>
                <a:cs typeface="Times New Roman" panose="02020603050405020304" pitchFamily="18" charset="0"/>
              </a:rPr>
              <a:t>In February 2020, the findings of the Independent Care Review were published in a series of reports, principally ‘The Promise’. This sets out 80+ actions required to make the fundamental shift to the ‘care system’ in order to improve the lives and outcomes of Scotland’s care experienced children and young people.</a:t>
            </a:r>
          </a:p>
          <a:p>
            <a:pPr>
              <a:lnSpc>
                <a:spcPct val="107000"/>
              </a:lnSpc>
              <a:spcAft>
                <a:spcPts val="600"/>
              </a:spcAft>
            </a:pP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en-GB" sz="1000" dirty="0">
                <a:effectLst/>
                <a:latin typeface="Calibri" panose="020F0502020204030204" pitchFamily="34" charset="0"/>
                <a:ea typeface="Calibri" panose="020F0502020204030204" pitchFamily="34" charset="0"/>
                <a:cs typeface="Times New Roman" panose="02020603050405020304" pitchFamily="18" charset="0"/>
              </a:rPr>
              <a:t>The Scottish Government signed up to all the actions set out within The Promise and there was, and remains, cross Parliamentary support to deliver on this. The commitment is fundamental to our ambition that Scotland will be the best place to grow up. A place where all children are loved, safe and respected so they can meet their full potential.</a:t>
            </a:r>
          </a:p>
          <a:p>
            <a:pPr>
              <a:lnSpc>
                <a:spcPct val="107000"/>
              </a:lnSpc>
              <a:spcAft>
                <a:spcPts val="600"/>
              </a:spcAft>
            </a:pP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en-GB" sz="1000" dirty="0">
                <a:effectLst/>
                <a:latin typeface="Calibri" panose="020F0502020204030204" pitchFamily="34" charset="0"/>
                <a:ea typeface="Calibri" panose="020F0502020204030204" pitchFamily="34" charset="0"/>
                <a:cs typeface="Times New Roman" panose="02020603050405020304" pitchFamily="18" charset="0"/>
              </a:rPr>
              <a:t>In 2021, The Scottish Government established The Promise Scotland as an organisation, chaired by Fiona Duncan (who led the independent care review). The Promise Scotland’s role is support people and organisations across Scotland to keep The Promise. The Promise Oversight Board has also been established to hold Scotland to account for delivery. </a:t>
            </a:r>
          </a:p>
          <a:p>
            <a:pPr>
              <a:lnSpc>
                <a:spcPct val="107000"/>
              </a:lnSpc>
              <a:spcAft>
                <a:spcPts val="600"/>
              </a:spcAft>
            </a:pP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en-GB" sz="1000" dirty="0">
                <a:effectLst/>
                <a:latin typeface="Calibri" panose="020F0502020204030204" pitchFamily="34" charset="0"/>
                <a:ea typeface="Calibri" panose="020F0502020204030204" pitchFamily="34" charset="0"/>
                <a:cs typeface="Times New Roman" panose="02020603050405020304" pitchFamily="18" charset="0"/>
              </a:rPr>
              <a:t>In March 2022, the Scottish Government published the Keeping The Promise Implementation Plan which sets out the actions and commitments that we will take across Ministerial portfolios to keep The Promise. This includes policy, legislative and financial actions for change. The Implementation Plan compliments the commitments made to Tackle Child Poverty, the National Strategy for Economic Transformation and is aligned with the strategic approach to education, health, justice, transport and communities.</a:t>
            </a:r>
          </a:p>
          <a:p>
            <a:pPr>
              <a:lnSpc>
                <a:spcPct val="107000"/>
              </a:lnSpc>
              <a:spcAft>
                <a:spcPts val="600"/>
              </a:spcAft>
            </a:pP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en-GB" sz="1000" dirty="0">
                <a:effectLst/>
                <a:latin typeface="Calibri" panose="020F0502020204030204" pitchFamily="34" charset="0"/>
                <a:ea typeface="Calibri" panose="020F0502020204030204" pitchFamily="34" charset="0"/>
                <a:cs typeface="Times New Roman" panose="02020603050405020304" pitchFamily="18" charset="0"/>
              </a:rPr>
              <a:t>The Promise should not be seen as a commitment that exists in isolation of other policies and programmes.  Instead, it runs through the heart of the missions set out in the policy prospectus.  The outcomes of our care experienced population are below those of wider society and it is essential this is recognised in our approach to eradicating inequality through education, employment and social policy. In providing the right support, in the right way and at the right time we must adopt </a:t>
            </a:r>
            <a:r>
              <a:rPr lang="en-GB" sz="1000">
                <a:effectLst/>
                <a:latin typeface="Calibri" panose="020F0502020204030204" pitchFamily="34" charset="0"/>
                <a:ea typeface="Calibri" panose="020F0502020204030204" pitchFamily="34" charset="0"/>
                <a:cs typeface="Times New Roman" panose="02020603050405020304" pitchFamily="18" charset="0"/>
              </a:rPr>
              <a:t>a person-centred </a:t>
            </a:r>
            <a:r>
              <a:rPr lang="en-GB" sz="1000" dirty="0">
                <a:effectLst/>
                <a:latin typeface="Calibri" panose="020F0502020204030204" pitchFamily="34" charset="0"/>
                <a:ea typeface="Calibri" panose="020F0502020204030204" pitchFamily="34" charset="0"/>
                <a:cs typeface="Times New Roman" panose="02020603050405020304" pitchFamily="18" charset="0"/>
              </a:rPr>
              <a:t>approach through our public and third sector services that places the needs of our children and young people and families first.</a:t>
            </a:r>
          </a:p>
          <a:p>
            <a:endParaRPr lang="en-GB" dirty="0"/>
          </a:p>
        </p:txBody>
      </p:sp>
      <p:sp>
        <p:nvSpPr>
          <p:cNvPr id="4" name="Slide Number Placeholder 3"/>
          <p:cNvSpPr>
            <a:spLocks noGrp="1"/>
          </p:cNvSpPr>
          <p:nvPr>
            <p:ph type="sldNum" sz="quarter" idx="10"/>
          </p:nvPr>
        </p:nvSpPr>
        <p:spPr>
          <a:xfrm>
            <a:off x="3884613" y="9090212"/>
            <a:ext cx="2971800" cy="53788"/>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51F761-6035-4447-BC32-42CE7649A5E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34883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BAFBBD-F43E-4F90-BC3F-0DA5F95FD5B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7605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05300"/>
            <a:ext cx="5486400" cy="4838700"/>
          </a:xfrm>
        </p:spPr>
        <p:txBody>
          <a:bodyPr/>
          <a:lstStyle/>
          <a:p>
            <a:r>
              <a:rPr lang="en-GB" sz="800" dirty="0"/>
              <a:t>CPCs form subgroups or subcommittees to support their work. The number and composition of these vary from area to area. However, almost all areas have subgroups or subcommittees focussing on: quality assurance / self-evaluation / performance / improvement learning / development / training.</a:t>
            </a:r>
          </a:p>
        </p:txBody>
      </p:sp>
      <p:sp>
        <p:nvSpPr>
          <p:cNvPr id="4" name="Slide Number Placeholder 3"/>
          <p:cNvSpPr>
            <a:spLocks noGrp="1"/>
          </p:cNvSpPr>
          <p:nvPr>
            <p:ph type="sldNum" sz="quarter" idx="10"/>
          </p:nvPr>
        </p:nvSpPr>
        <p:spPr>
          <a:xfrm>
            <a:off x="3884613" y="9090212"/>
            <a:ext cx="2971800" cy="53788"/>
          </a:xfrm>
        </p:spPr>
        <p:txBody>
          <a:bodyPr/>
          <a:lstStyle/>
          <a:p>
            <a:fld id="{9651F761-6035-4447-BC32-42CE7649A5E8}" type="slidenum">
              <a:rPr lang="en-GB" smtClean="0"/>
              <a:t>18</a:t>
            </a:fld>
            <a:endParaRPr lang="en-GB" dirty="0"/>
          </a:p>
        </p:txBody>
      </p:sp>
    </p:spTree>
    <p:extLst>
      <p:ext uri="{BB962C8B-B14F-4D97-AF65-F5344CB8AC3E}">
        <p14:creationId xmlns:p14="http://schemas.microsoft.com/office/powerpoint/2010/main" val="15024483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284663"/>
          </a:xfrm>
        </p:spPr>
        <p:txBody>
          <a:bodyPr/>
          <a:lstStyle/>
          <a:p>
            <a:pPr algn="just"/>
            <a:endParaRPr lang="en-GB" sz="1000" dirty="0"/>
          </a:p>
        </p:txBody>
      </p:sp>
      <p:sp>
        <p:nvSpPr>
          <p:cNvPr id="4" name="Slide Number Placeholder 3"/>
          <p:cNvSpPr>
            <a:spLocks noGrp="1"/>
          </p:cNvSpPr>
          <p:nvPr>
            <p:ph type="sldNum" sz="quarter" idx="10"/>
          </p:nvPr>
        </p:nvSpPr>
        <p:spPr/>
        <p:txBody>
          <a:bodyPr/>
          <a:lstStyle/>
          <a:p>
            <a:fld id="{9651F761-6035-4447-BC32-42CE7649A5E8}" type="slidenum">
              <a:rPr lang="en-GB" smtClean="0"/>
              <a:t>19</a:t>
            </a:fld>
            <a:endParaRPr lang="en-GB" dirty="0"/>
          </a:p>
        </p:txBody>
      </p:sp>
    </p:spTree>
    <p:extLst>
      <p:ext uri="{BB962C8B-B14F-4D97-AF65-F5344CB8AC3E}">
        <p14:creationId xmlns:p14="http://schemas.microsoft.com/office/powerpoint/2010/main" val="11945229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284663"/>
          </a:xfrm>
        </p:spPr>
        <p:txBody>
          <a:bodyPr/>
          <a:lstStyle/>
          <a:p>
            <a:pPr algn="just"/>
            <a:endParaRPr lang="en-GB" sz="10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51F761-6035-4447-BC32-42CE7649A5E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5337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t>These slides can be adapted to suit local requirements.</a:t>
            </a:r>
            <a:endParaRPr lang="en-GB" sz="2000" b="0" dirty="0"/>
          </a:p>
          <a:p>
            <a:endParaRPr lang="en-GB" dirty="0"/>
          </a:p>
        </p:txBody>
      </p:sp>
      <p:sp>
        <p:nvSpPr>
          <p:cNvPr id="4" name="Slide Number Placeholder 3"/>
          <p:cNvSpPr>
            <a:spLocks noGrp="1"/>
          </p:cNvSpPr>
          <p:nvPr>
            <p:ph type="sldNum" sz="quarter" idx="10"/>
          </p:nvPr>
        </p:nvSpPr>
        <p:spPr/>
        <p:txBody>
          <a:bodyPr/>
          <a:lstStyle/>
          <a:p>
            <a:fld id="{9651F761-6035-4447-BC32-42CE7649A5E8}" type="slidenum">
              <a:rPr lang="en-GB" smtClean="0"/>
              <a:t>2</a:t>
            </a:fld>
            <a:endParaRPr lang="en-GB"/>
          </a:p>
        </p:txBody>
      </p:sp>
    </p:spTree>
    <p:extLst>
      <p:ext uri="{BB962C8B-B14F-4D97-AF65-F5344CB8AC3E}">
        <p14:creationId xmlns:p14="http://schemas.microsoft.com/office/powerpoint/2010/main" val="24913628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284663"/>
          </a:xfrm>
        </p:spPr>
        <p:txBody>
          <a:bodyPr/>
          <a:lstStyle/>
          <a:p>
            <a:pPr marL="0" indent="0">
              <a:buNone/>
            </a:pPr>
            <a:r>
              <a:rPr lang="en-GB" sz="1000" dirty="0"/>
              <a:t>Criteria:</a:t>
            </a:r>
          </a:p>
          <a:p>
            <a:pPr marL="0" indent="0">
              <a:buNone/>
            </a:pPr>
            <a:r>
              <a:rPr lang="en-GB" sz="1000" b="1" i="0" dirty="0"/>
              <a:t>When a child has died or has sustained significant harm or risk of significant harm </a:t>
            </a:r>
            <a:r>
              <a:rPr lang="en-GB" sz="1000" dirty="0"/>
              <a:t>as defined in the </a:t>
            </a:r>
            <a:r>
              <a:rPr lang="en-GB" sz="1000" u="sng" dirty="0">
                <a:hlinkClick r:id="rId3"/>
              </a:rPr>
              <a:t>National Guidance for Child Protection in Scotland</a:t>
            </a:r>
            <a:r>
              <a:rPr lang="en-GB" sz="1000" u="sng" dirty="0"/>
              <a:t> </a:t>
            </a:r>
            <a:r>
              <a:rPr lang="en-GB" sz="1000" dirty="0"/>
              <a:t>and there is additional learning to be gained from a review being held that may inform improvements in the protection of children and young people</a:t>
            </a:r>
          </a:p>
          <a:p>
            <a:pPr marL="0" indent="0">
              <a:buNone/>
            </a:pPr>
            <a:endParaRPr lang="en-GB" sz="1000" dirty="0"/>
          </a:p>
          <a:p>
            <a:pPr marL="0" indent="0">
              <a:buNone/>
            </a:pPr>
            <a:r>
              <a:rPr lang="en-GB" sz="1000" b="1" dirty="0"/>
              <a:t>and</a:t>
            </a:r>
            <a:r>
              <a:rPr lang="en-GB" sz="1000" dirty="0"/>
              <a:t> one or more of the following apply:</a:t>
            </a:r>
          </a:p>
          <a:p>
            <a:pPr marL="0" indent="0">
              <a:buNone/>
            </a:pPr>
            <a:endParaRPr lang="en-GB" sz="1000" dirty="0"/>
          </a:p>
          <a:p>
            <a:pPr marL="171450" lvl="0" indent="-171450">
              <a:buFont typeface="Arial" panose="020B0604020202020204" pitchFamily="34" charset="0"/>
              <a:buChar char="•"/>
            </a:pPr>
            <a:r>
              <a:rPr lang="en-GB" sz="1000" dirty="0"/>
              <a:t>Abuse or neglect is known or suspected to be a factor in the child’s death or the sustaining of or risk of significant harm </a:t>
            </a:r>
          </a:p>
          <a:p>
            <a:pPr marL="171450" lvl="0" indent="-171450">
              <a:buFont typeface="Arial" panose="020B0604020202020204" pitchFamily="34" charset="0"/>
              <a:buChar char="•"/>
            </a:pPr>
            <a:r>
              <a:rPr lang="en-GB" sz="1000" dirty="0"/>
              <a:t>The child is on, or has been on, the Child Protection Register (CPR) or a sibling is or was on the CPR or was a care experienced child, or was receiving aftercare or continuing care from the local authority. This is regardless of whether or not abuse or neglect is known or suspected to be a factor in the child’s death or sustaining of significant harm, unless it is absolutely clear to the Child Protection Committee that the child having been on the CPR or looked after has no bearing on the case </a:t>
            </a:r>
          </a:p>
          <a:p>
            <a:pPr marL="171450" lvl="0" indent="-171450">
              <a:buFont typeface="Arial" panose="020B0604020202020204" pitchFamily="34" charset="0"/>
              <a:buChar char="•"/>
            </a:pPr>
            <a:r>
              <a:rPr lang="en-GB" sz="1000" dirty="0"/>
              <a:t>The child’s death is by suicide, alleged murder, culpable homicide, reckless conduct, or act of violence and one or more from the above apply</a:t>
            </a:r>
          </a:p>
          <a:p>
            <a:pPr marL="0" indent="0">
              <a:buNone/>
            </a:pPr>
            <a:endParaRPr lang="en-GB" sz="1000" dirty="0"/>
          </a:p>
          <a:p>
            <a:pPr marL="0" indent="0">
              <a:buNone/>
            </a:pPr>
            <a:r>
              <a:rPr lang="en-GB" sz="1000" b="1" dirty="0"/>
              <a:t>and</a:t>
            </a:r>
            <a:r>
              <a:rPr lang="en-GB" sz="1000" dirty="0"/>
              <a:t> there is additional learning to be gained from a review being held that will lead to improvements in the protection of children and young people.</a:t>
            </a:r>
          </a:p>
          <a:p>
            <a:pPr marL="0" indent="0" algn="r">
              <a:buNone/>
            </a:pPr>
            <a:r>
              <a:rPr lang="en-GB" sz="1000" i="1" dirty="0"/>
              <a:t>(National Guidance for Child Protection Committees Undertaking a Learning Review, 2021).</a:t>
            </a:r>
            <a:endParaRPr lang="en-GB" sz="1000" dirty="0"/>
          </a:p>
          <a:p>
            <a:pPr algn="just"/>
            <a:endParaRPr lang="en-GB" sz="10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51F761-6035-4447-BC32-42CE7649A5E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72985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284663"/>
          </a:xfrm>
        </p:spPr>
        <p:txBody>
          <a:bodyPr/>
          <a:lstStyle/>
          <a:p>
            <a:pPr algn="just"/>
            <a:endParaRPr lang="en-GB" sz="10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51F761-6035-4447-BC32-42CE7649A5E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17455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229100"/>
            <a:ext cx="5486400" cy="4848225"/>
          </a:xfrm>
        </p:spPr>
        <p:txBody>
          <a:bodyPr/>
          <a:lstStyle/>
          <a:p>
            <a:r>
              <a:rPr lang="en-US" sz="1200" dirty="0"/>
              <a:t>The Care Inspectorate has a role to support continual improvement in the quality of services for children and young people, including child protection services. </a:t>
            </a:r>
            <a:endParaRPr lang="en-GB" dirty="0"/>
          </a:p>
        </p:txBody>
      </p:sp>
      <p:sp>
        <p:nvSpPr>
          <p:cNvPr id="4" name="Slide Number Placeholder 3"/>
          <p:cNvSpPr>
            <a:spLocks noGrp="1"/>
          </p:cNvSpPr>
          <p:nvPr>
            <p:ph type="sldNum" sz="quarter" idx="10"/>
          </p:nvPr>
        </p:nvSpPr>
        <p:spPr/>
        <p:txBody>
          <a:bodyPr/>
          <a:lstStyle/>
          <a:p>
            <a:fld id="{A5E0B9D9-AEA8-4BDD-9EEA-E733D5A107E1}" type="slidenum">
              <a:rPr lang="en-GB" smtClean="0"/>
              <a:t>23</a:t>
            </a:fld>
            <a:endParaRPr lang="en-GB"/>
          </a:p>
        </p:txBody>
      </p:sp>
    </p:spTree>
    <p:extLst>
      <p:ext uri="{BB962C8B-B14F-4D97-AF65-F5344CB8AC3E}">
        <p14:creationId xmlns:p14="http://schemas.microsoft.com/office/powerpoint/2010/main" val="1810870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497265"/>
          </a:xfrm>
        </p:spPr>
        <p:txBody>
          <a:bodyPr/>
          <a:lstStyle/>
          <a:p>
            <a:r>
              <a:rPr lang="en-GB" dirty="0"/>
              <a:t>The Scottish Government requested a system be established for reviewing and learning from the circumstances surrounding the deaths of all children and young people in Scotland, based on a National Hub, with an aim to co-ordinate all current review activity. Healthcare Improvement Scotland, in collaboration with the Care Inspectorate, are the co-hosts of the National Hub programme. </a:t>
            </a:r>
          </a:p>
          <a:p>
            <a:endParaRPr lang="en-GB" dirty="0"/>
          </a:p>
          <a:p>
            <a:r>
              <a:rPr lang="en-GB" dirty="0"/>
              <a:t>The programme will use a multidisciplinary and multi-agency approach, focused on using evidence to deliver change, and ultimately aim to reduce deaths and harm to children and young people. </a:t>
            </a:r>
          </a:p>
          <a:p>
            <a:endParaRPr lang="en-GB" dirty="0"/>
          </a:p>
          <a:p>
            <a:r>
              <a:rPr lang="en-GB" b="1" dirty="0"/>
              <a:t>Every child and young person has the right to a review in the event of their death that should be of an agreed minimum standard. Reviews should be conducted on the deaths of all live born children up to the date of their 18</a:t>
            </a:r>
            <a:r>
              <a:rPr lang="en-GB" b="1" baseline="30000" dirty="0"/>
              <a:t>th</a:t>
            </a:r>
            <a:r>
              <a:rPr lang="en-GB" b="1" dirty="0"/>
              <a:t> birthday, or 26</a:t>
            </a:r>
            <a:r>
              <a:rPr lang="en-GB" b="1" baseline="30000" dirty="0"/>
              <a:t>th</a:t>
            </a:r>
            <a:r>
              <a:rPr lang="en-GB" b="1" dirty="0"/>
              <a:t> birthday for care leavers who are in receipt of aftercare or continuing care at the time of their death. </a:t>
            </a:r>
          </a:p>
          <a:p>
            <a:endParaRPr lang="en-GB" dirty="0"/>
          </a:p>
          <a:p>
            <a:r>
              <a:rPr lang="en-GB" dirty="0"/>
              <a:t>This includes Scottish children and young people who die outside Scotland, and children and young people who die in Scotland that do not reside in Scotland.</a:t>
            </a:r>
          </a:p>
          <a:p>
            <a:endParaRPr lang="en-GB" dirty="0"/>
          </a:p>
          <a:p>
            <a:r>
              <a:rPr lang="en-GB" dirty="0"/>
              <a:t>Whilst organisations are able to establish their own structure and process for reviewing the deaths of children and young people, they should ensure the local processes align to this guidance in order to enable good practice and lessons to be reflected and shared at a national level.</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E0B9D9-AEA8-4BDD-9EEA-E733D5A107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01135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284663"/>
          </a:xfrm>
        </p:spPr>
        <p:txBody>
          <a:bodyPr/>
          <a:lstStyle/>
          <a:p>
            <a:r>
              <a:rPr lang="en-GB" dirty="0"/>
              <a:t>NHS boards and local authorities are responsible for ensuring governance systems are in place with clear lines of accountability and clearly defined roles and responsibilities to support the reviewing and learning from the deaths of children and young people. This includes providing opportunities for staff at all levels to take part in appropriate learning and development and recognising the time required for people to participate in reviews. They should also ensure robust and integrated systems are in place to learn from reviews and identify, themes, trends or patterns in order to make improvements to reduce risks and improve quality of care.</a:t>
            </a:r>
          </a:p>
          <a:p>
            <a:endParaRPr lang="en-GB" dirty="0"/>
          </a:p>
          <a:p>
            <a:r>
              <a:rPr lang="en-GB" dirty="0"/>
              <a:t>NHS boards should ensure, through their clinical lead and governance group, that:</a:t>
            </a:r>
          </a:p>
          <a:p>
            <a:pPr marL="171450" lvl="0" indent="-171450">
              <a:buFont typeface="Arial" panose="020B0604020202020204" pitchFamily="34" charset="0"/>
              <a:buChar char="•"/>
            </a:pPr>
            <a:r>
              <a:rPr lang="en-GB" dirty="0"/>
              <a:t>they know the number of children and young people from their NHS board area who die</a:t>
            </a:r>
          </a:p>
          <a:p>
            <a:pPr marL="171450" lvl="0" indent="-171450">
              <a:buFont typeface="Arial" panose="020B0604020202020204" pitchFamily="34" charset="0"/>
              <a:buChar char="•"/>
            </a:pPr>
            <a:r>
              <a:rPr lang="en-GB" dirty="0"/>
              <a:t>an appropriate and quality review is carried out for live born children up to the date of their 18</a:t>
            </a:r>
            <a:r>
              <a:rPr lang="en-GB" baseline="30000" dirty="0"/>
              <a:t>th</a:t>
            </a:r>
            <a:r>
              <a:rPr lang="en-GB" dirty="0"/>
              <a:t> birthday who die; liaising with other agencies and NHS boards as relevant </a:t>
            </a:r>
          </a:p>
          <a:p>
            <a:pPr marL="171450" lvl="0" indent="-171450">
              <a:buFont typeface="Arial" panose="020B0604020202020204" pitchFamily="34" charset="0"/>
              <a:buChar char="•"/>
            </a:pPr>
            <a:r>
              <a:rPr lang="en-GB" dirty="0"/>
              <a:t>they liaise with local authority child death leads to identify and ensure that an appropriate and quality review is carried out for care leavers up to their 26</a:t>
            </a:r>
            <a:r>
              <a:rPr lang="en-GB" baseline="30000" dirty="0"/>
              <a:t>th</a:t>
            </a:r>
            <a:r>
              <a:rPr lang="en-GB" dirty="0"/>
              <a:t> birthday who are in receipt of aftercare or continuing care at the time of their death</a:t>
            </a:r>
          </a:p>
          <a:p>
            <a:pPr marL="171450" lvl="0" indent="-171450">
              <a:buFont typeface="Arial" panose="020B0604020202020204" pitchFamily="34" charset="0"/>
              <a:buChar char="•"/>
            </a:pPr>
            <a:r>
              <a:rPr lang="en-GB" dirty="0"/>
              <a:t>timescales for carrying out reviews are monitored</a:t>
            </a:r>
          </a:p>
          <a:p>
            <a:pPr marL="171450" lvl="0" indent="-171450">
              <a:buFont typeface="Arial" panose="020B0604020202020204" pitchFamily="34" charset="0"/>
              <a:buChar char="•"/>
            </a:pPr>
            <a:r>
              <a:rPr lang="en-GB" dirty="0"/>
              <a:t>improvement plans from reviews are progressed, and,</a:t>
            </a:r>
          </a:p>
          <a:p>
            <a:pPr marL="171450" lvl="0" indent="-171450">
              <a:buFont typeface="Arial" panose="020B0604020202020204" pitchFamily="34" charset="0"/>
              <a:buChar char="•"/>
            </a:pPr>
            <a:r>
              <a:rPr lang="en-GB" dirty="0"/>
              <a:t>learning from reviews is shared for the purpose of improvement.</a:t>
            </a:r>
          </a:p>
          <a:p>
            <a:endParaRPr lang="en-GB" dirty="0"/>
          </a:p>
        </p:txBody>
      </p:sp>
      <p:sp>
        <p:nvSpPr>
          <p:cNvPr id="4" name="Slide Number Placeholder 3"/>
          <p:cNvSpPr>
            <a:spLocks noGrp="1"/>
          </p:cNvSpPr>
          <p:nvPr>
            <p:ph type="sldNum" sz="quarter" idx="10"/>
          </p:nvPr>
        </p:nvSpPr>
        <p:spPr/>
        <p:txBody>
          <a:bodyPr/>
          <a:lstStyle/>
          <a:p>
            <a:fld id="{A5E0B9D9-AEA8-4BDD-9EEA-E733D5A107E1}" type="slidenum">
              <a:rPr lang="en-GB" smtClean="0"/>
              <a:t>25</a:t>
            </a:fld>
            <a:endParaRPr lang="en-GB"/>
          </a:p>
        </p:txBody>
      </p:sp>
    </p:spTree>
    <p:extLst>
      <p:ext uri="{BB962C8B-B14F-4D97-AF65-F5344CB8AC3E}">
        <p14:creationId xmlns:p14="http://schemas.microsoft.com/office/powerpoint/2010/main" val="9911530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444444"/>
                </a:solidFill>
                <a:effectLst/>
                <a:latin typeface="Source Sans Pro" panose="020B0503030403020204" pitchFamily="34" charset="0"/>
              </a:rPr>
              <a:t>The joint inspection of services for children and young people in need of care and protection includes services for children under the age of 18 years, or young people up to 26 years if they have been previously looked after. </a:t>
            </a:r>
            <a:r>
              <a:rPr lang="en-GB" sz="1200" b="1" i="0" dirty="0">
                <a:solidFill>
                  <a:srgbClr val="444444"/>
                </a:solidFill>
                <a:effectLst/>
                <a:hlinkClick r:id="rId3"/>
              </a:rPr>
              <a:t>The Guide</a:t>
            </a:r>
            <a:r>
              <a:rPr lang="en-GB" b="1" i="0" dirty="0">
                <a:solidFill>
                  <a:srgbClr val="444444"/>
                </a:solidFill>
                <a:effectLst/>
                <a:latin typeface="Source Sans Pro" panose="020B0503030403020204" pitchFamily="34" charset="0"/>
              </a:rPr>
              <a:t> </a:t>
            </a:r>
            <a:r>
              <a:rPr lang="en-GB" b="0" i="0" dirty="0">
                <a:solidFill>
                  <a:srgbClr val="444444"/>
                </a:solidFill>
                <a:effectLst/>
                <a:latin typeface="Source Sans Pro" panose="020B0503030403020204" pitchFamily="34" charset="0"/>
              </a:rPr>
              <a:t>provides information for community planning partnerships (CPP) about the process and should be read in conjunction with the </a:t>
            </a:r>
            <a:r>
              <a:rPr lang="en-GB" b="1" i="0" u="none" strike="noStrike" dirty="0">
                <a:solidFill>
                  <a:srgbClr val="492F91"/>
                </a:solidFill>
                <a:effectLst/>
                <a:latin typeface="Source Sans Pro" panose="020B0503030403020204" pitchFamily="34" charset="0"/>
                <a:hlinkClick r:id="rId4"/>
              </a:rPr>
              <a:t>Quality framework for children and young people in need of care and protection 2019 (revised)</a:t>
            </a:r>
            <a:r>
              <a:rPr lang="en-GB" b="0" i="0" dirty="0">
                <a:solidFill>
                  <a:srgbClr val="444444"/>
                </a:solidFill>
                <a:effectLst/>
                <a:latin typeface="Source Sans Pro" panose="020B0503030403020204" pitchFamily="34" charset="0"/>
              </a:rPr>
              <a:t> (QIF) </a:t>
            </a:r>
            <a:r>
              <a:rPr lang="en-GB" sz="1200" b="0" i="0" dirty="0">
                <a:solidFill>
                  <a:srgbClr val="444444"/>
                </a:solidFill>
                <a:effectLst/>
                <a:latin typeface="Source Sans Pro" panose="020B0503030403020204" pitchFamily="34" charset="0"/>
              </a:rPr>
              <a:t>which supports joint self-evaluation and continuous improvement.</a:t>
            </a:r>
          </a:p>
          <a:p>
            <a:endParaRPr lang="en-GB" sz="1200" b="0" i="0" dirty="0">
              <a:solidFill>
                <a:srgbClr val="444444"/>
              </a:solidFill>
              <a:effectLst/>
              <a:latin typeface="Source Sans Pro" panose="020B0503030403020204" pitchFamily="34" charset="0"/>
            </a:endParaRPr>
          </a:p>
          <a:p>
            <a:r>
              <a:rPr lang="en-GB" sz="1200" b="0" i="0" dirty="0">
                <a:solidFill>
                  <a:srgbClr val="444444"/>
                </a:solidFill>
                <a:effectLst/>
                <a:latin typeface="Source Sans Pro" panose="020B0503030403020204" pitchFamily="34" charset="0"/>
              </a:rPr>
              <a:t>Whilst details of the approach to each joint inspection may vary in response to local circumstances, the core elements of the process remain consistent and comparable. </a:t>
            </a:r>
            <a:r>
              <a:rPr lang="en-GB" b="0" i="0" dirty="0">
                <a:solidFill>
                  <a:srgbClr val="444444"/>
                </a:solidFill>
                <a:effectLst/>
                <a:latin typeface="Source Sans Pro" panose="020B0503030403020204" pitchFamily="34" charset="0"/>
              </a:rPr>
              <a:t>More information is available for </a:t>
            </a:r>
            <a:r>
              <a:rPr lang="en-GB" sz="1200" b="0" i="0" dirty="0">
                <a:solidFill>
                  <a:srgbClr val="444444"/>
                </a:solidFill>
                <a:effectLst/>
                <a:latin typeface="Source Sans Pro" panose="020B0503030403020204" pitchFamily="34" charset="0"/>
              </a:rPr>
              <a:t>community planning partners and staff participating in joint inspections within </a:t>
            </a:r>
            <a:r>
              <a:rPr lang="en-GB" sz="1200" b="1" i="0" dirty="0">
                <a:solidFill>
                  <a:srgbClr val="444444"/>
                </a:solidFill>
                <a:effectLst/>
                <a:hlinkClick r:id="rId3"/>
              </a:rPr>
              <a:t>The Guide</a:t>
            </a:r>
            <a:r>
              <a:rPr lang="en-GB" sz="1200" b="0" i="0" dirty="0">
                <a:solidFill>
                  <a:srgbClr val="444444"/>
                </a:solidFill>
                <a:effectLst/>
                <a:latin typeface="Source Sans Pro" panose="020B0503030403020204" pitchFamily="34" charset="0"/>
              </a:rPr>
              <a:t>.</a:t>
            </a:r>
            <a:endParaRPr lang="en-GB" sz="1000" dirty="0"/>
          </a:p>
        </p:txBody>
      </p:sp>
      <p:sp>
        <p:nvSpPr>
          <p:cNvPr id="4" name="Slide Number Placeholder 3"/>
          <p:cNvSpPr>
            <a:spLocks noGrp="1"/>
          </p:cNvSpPr>
          <p:nvPr>
            <p:ph type="sldNum" sz="quarter" idx="10"/>
          </p:nvPr>
        </p:nvSpPr>
        <p:spPr/>
        <p:txBody>
          <a:bodyPr/>
          <a:lstStyle/>
          <a:p>
            <a:fld id="{9651F761-6035-4447-BC32-42CE7649A5E8}" type="slidenum">
              <a:rPr lang="en-GB" smtClean="0"/>
              <a:t>26</a:t>
            </a:fld>
            <a:endParaRPr lang="en-GB"/>
          </a:p>
        </p:txBody>
      </p:sp>
    </p:spTree>
    <p:extLst>
      <p:ext uri="{BB962C8B-B14F-4D97-AF65-F5344CB8AC3E}">
        <p14:creationId xmlns:p14="http://schemas.microsoft.com/office/powerpoint/2010/main" val="31627427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Human trafficking is often referred to as a hidden crime, and one which is often ‘hidden in plain sight’. It is likely that the full scale of human trafficking in Scotland is as yet unknown, due to underreporting and a lack of familiarity about the many forms that human trafficking can take. Victims of human trafficking have been found in towns, villages and rural areas in each of Scotland’s 32 local authorities. There is also a perception that trafficking is about people from out with the UK, however UK citizens can, and have been, trafficked and/or exploited. </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BAFBBD-F43E-4F90-BC3F-0DA5F95FD5B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83226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Protection Children’s</a:t>
            </a:r>
            <a:r>
              <a:rPr lang="en-GB" sz="1000" baseline="0" dirty="0"/>
              <a:t> Charter: </a:t>
            </a:r>
            <a:r>
              <a:rPr lang="en-GB" sz="1200" u="sng" kern="1200" dirty="0">
                <a:solidFill>
                  <a:schemeClr val="tx1"/>
                </a:solidFill>
                <a:effectLst/>
                <a:latin typeface="+mn-lt"/>
                <a:ea typeface="+mn-ea"/>
                <a:cs typeface="+mn-cs"/>
                <a:hlinkClick r:id="rId3"/>
              </a:rPr>
              <a:t>https://lx.iriss.org.uk/sites/default/files/resources/0008816.pdf</a:t>
            </a:r>
            <a:r>
              <a:rPr lang="en-GB" sz="1200" u="sng"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Independent</a:t>
            </a:r>
            <a:r>
              <a:rPr lang="en-GB" sz="1000" baseline="0" dirty="0"/>
              <a:t> Care Review </a:t>
            </a:r>
            <a:r>
              <a:rPr lang="en-GB" sz="1000" dirty="0"/>
              <a:t>Composite Stories </a:t>
            </a:r>
            <a:r>
              <a:rPr lang="en-GB" sz="1200" u="sng" kern="1200" dirty="0">
                <a:solidFill>
                  <a:schemeClr val="tx1"/>
                </a:solidFill>
                <a:effectLst/>
                <a:latin typeface="+mn-lt"/>
                <a:ea typeface="+mn-ea"/>
                <a:cs typeface="+mn-cs"/>
                <a:hlinkClick r:id="rId4"/>
              </a:rPr>
              <a:t>https://www.carereview.scot/conclusions/composite-stories/</a:t>
            </a:r>
            <a:r>
              <a:rPr lang="en-GB" sz="1200" u="sng"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Dundee Champion’s Board Experiences</a:t>
            </a:r>
            <a:r>
              <a:rPr lang="en-GB" sz="1000" baseline="0" dirty="0"/>
              <a:t> in Care film </a:t>
            </a:r>
            <a:r>
              <a:rPr lang="en-GB" sz="1200" u="sng" kern="1200" dirty="0">
                <a:solidFill>
                  <a:schemeClr val="tx1"/>
                </a:solidFill>
                <a:effectLst/>
                <a:latin typeface="+mn-lt"/>
                <a:ea typeface="+mn-ea"/>
                <a:cs typeface="+mn-cs"/>
                <a:hlinkClick r:id="rId5"/>
              </a:rPr>
              <a:t>https://tinyurl.com/yd9c89ae</a:t>
            </a:r>
            <a:r>
              <a:rPr lang="en-GB" sz="1200" u="sng"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51F761-6035-4447-BC32-42CE7649A5E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98373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slide can be used by Chief Officers and their Child Protection Committee to populate with local child protection data for additional scrutiny and analysis of local issues.</a:t>
            </a:r>
          </a:p>
          <a:p>
            <a:endParaRPr lang="en-GB" dirty="0"/>
          </a:p>
          <a:p>
            <a:r>
              <a:rPr lang="en-GB" dirty="0"/>
              <a:t>Collating and scrutinising this data may help to identify patterns and facilitate more discussion on a multi-agency basis of emerging concerns.  It can also help to monitor the impact of new approaches and/or improvement activities.</a:t>
            </a:r>
          </a:p>
          <a:p>
            <a:endParaRPr lang="en-GB" dirty="0"/>
          </a:p>
          <a:p>
            <a:r>
              <a:rPr lang="en-GB" dirty="0"/>
              <a:t>PLEASE NOTE THAT THIS IS DRAWN FROM CURRENT DATA COLLATED VIA THE MINIMUM DATASET AND IS NOT AN EXHAUSTIVE LIST.  </a:t>
            </a:r>
          </a:p>
        </p:txBody>
      </p:sp>
      <p:sp>
        <p:nvSpPr>
          <p:cNvPr id="4" name="Slide Number Placeholder 3"/>
          <p:cNvSpPr>
            <a:spLocks noGrp="1"/>
          </p:cNvSpPr>
          <p:nvPr>
            <p:ph type="sldNum" sz="quarter" idx="10"/>
          </p:nvPr>
        </p:nvSpPr>
        <p:spPr/>
        <p:txBody>
          <a:bodyPr/>
          <a:lstStyle/>
          <a:p>
            <a:fld id="{A5E0B9D9-AEA8-4BDD-9EEA-E733D5A107E1}" type="slidenum">
              <a:rPr lang="en-GB" smtClean="0"/>
              <a:t>29</a:t>
            </a:fld>
            <a:endParaRPr lang="en-GB"/>
          </a:p>
        </p:txBody>
      </p:sp>
    </p:spTree>
    <p:extLst>
      <p:ext uri="{BB962C8B-B14F-4D97-AF65-F5344CB8AC3E}">
        <p14:creationId xmlns:p14="http://schemas.microsoft.com/office/powerpoint/2010/main" val="42207503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dirty="0"/>
              <a:t>A quality framework for children and young people in need of care and protection</a:t>
            </a:r>
          </a:p>
          <a:p>
            <a:pPr marL="0" indent="0">
              <a:buNone/>
            </a:pPr>
            <a:r>
              <a:rPr lang="en-GB" u="sng" dirty="0">
                <a:hlinkClick r:id="rId3"/>
              </a:rPr>
              <a:t>https://www.careinspectorate.com/images/Quality_framework_for_children_and_young_people_in_need_of_care_and_protection_2019_Revised.pdf</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51F761-6035-4447-BC32-42CE7649A5E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24759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295775"/>
            <a:ext cx="5486400" cy="4467225"/>
          </a:xfrm>
        </p:spPr>
        <p:txBody>
          <a:bodyPr/>
          <a:lstStyle/>
          <a:p>
            <a:r>
              <a:rPr lang="en-GB" sz="900" dirty="0"/>
              <a:t>To achieve the national outcomes, the </a:t>
            </a:r>
            <a:r>
              <a:rPr lang="en-GB" sz="900" b="1" dirty="0"/>
              <a:t>National Performance Framework </a:t>
            </a:r>
            <a:r>
              <a:rPr lang="en-GB" sz="900" dirty="0"/>
              <a:t>aims to get everyone in Scotland to work together. This includes: national and local government, businesses, voluntary organisations</a:t>
            </a:r>
            <a:r>
              <a:rPr lang="en-GB" sz="900" baseline="0" dirty="0"/>
              <a:t> and</a:t>
            </a:r>
            <a:r>
              <a:rPr lang="en-GB" sz="900" dirty="0"/>
              <a:t> people living in Scotland.</a:t>
            </a:r>
          </a:p>
          <a:p>
            <a:endParaRPr lang="en-GB" sz="900" dirty="0"/>
          </a:p>
          <a:p>
            <a:r>
              <a:rPr lang="en-GB" sz="900" b="1" dirty="0"/>
              <a:t>Scottish Government</a:t>
            </a:r>
          </a:p>
          <a:p>
            <a:r>
              <a:rPr lang="en-GB" sz="900" dirty="0"/>
              <a:t>The Scottish Government will focus activities and spending to help meet National Outcomes.</a:t>
            </a:r>
          </a:p>
          <a:p>
            <a:r>
              <a:rPr lang="en-GB" sz="900" dirty="0"/>
              <a:t>They will work with the wider public sector and others to help them work in a way that meets these outcomes.</a:t>
            </a:r>
          </a:p>
          <a:p>
            <a:br>
              <a:rPr lang="en-GB" sz="900" dirty="0"/>
            </a:br>
            <a:r>
              <a:rPr lang="en-GB" sz="900" b="1" dirty="0"/>
              <a:t>Local government</a:t>
            </a:r>
          </a:p>
          <a:p>
            <a:r>
              <a:rPr lang="en-GB" sz="900" dirty="0"/>
              <a:t>Local government will work with the Scottish Government and other organisations in their community.</a:t>
            </a:r>
          </a:p>
          <a:p>
            <a:r>
              <a:rPr lang="en-GB" sz="900" dirty="0"/>
              <a:t>The Convention of Scottish Local Authorities (COSLA) is the national association of councils in Scotland. It is helping to work towards the National Outcomes.</a:t>
            </a:r>
          </a:p>
          <a:p>
            <a:r>
              <a:rPr lang="en-GB" sz="900" dirty="0"/>
              <a:t>COSLA will look to reform local public services. To do this it will work with: local communities, the Scottish and UK governments, staff and trade unions, the Scottish and UK parliaments.</a:t>
            </a:r>
          </a:p>
          <a:p>
            <a:r>
              <a:rPr lang="en-GB" sz="900" dirty="0"/>
              <a:t> </a:t>
            </a:r>
            <a:endParaRPr lang="en-GB" sz="900" b="1" dirty="0"/>
          </a:p>
          <a:p>
            <a:r>
              <a:rPr lang="en-GB" sz="900" b="1" dirty="0"/>
              <a:t>Community Planning Partnerships</a:t>
            </a:r>
          </a:p>
          <a:p>
            <a:r>
              <a:rPr lang="en-GB" sz="900" dirty="0"/>
              <a:t>Community Planning Partnerships will bring together organisations in Scotland. They will then look to work on local improvement plans. CPPs are responsible for producing two types of plan to describe their local priorities and planned improvements:</a:t>
            </a:r>
          </a:p>
          <a:p>
            <a:pPr marL="171450" indent="-171450">
              <a:buFont typeface="Arial" panose="020B0604020202020204" pitchFamily="34" charset="0"/>
              <a:buChar char="•"/>
            </a:pPr>
            <a:r>
              <a:rPr lang="en-GB" sz="900" dirty="0"/>
              <a:t>Local Outcomes Improvement Plans, which cover the whole council area</a:t>
            </a:r>
          </a:p>
          <a:p>
            <a:pPr marL="171450" indent="-171450">
              <a:buFont typeface="Arial" panose="020B0604020202020204" pitchFamily="34" charset="0"/>
              <a:buChar char="•"/>
            </a:pPr>
            <a:r>
              <a:rPr lang="en-GB" sz="900" dirty="0"/>
              <a:t>Locality Plans, which cover smaller areas within the CPP area, usually focusing on areas that will benefit most from improvement. Each CPP will produce at least one Locality Plan and some CPPs will produce many – there is no fixed number</a:t>
            </a:r>
          </a:p>
          <a:p>
            <a:endParaRPr lang="en-GB" sz="900" b="1" dirty="0"/>
          </a:p>
          <a:p>
            <a:r>
              <a:rPr lang="en-GB" sz="900" b="1" dirty="0"/>
              <a:t>Integrated Joint Boards</a:t>
            </a:r>
          </a:p>
          <a:p>
            <a:r>
              <a:rPr lang="en-GB" sz="900" dirty="0"/>
              <a:t>The </a:t>
            </a:r>
            <a:r>
              <a:rPr lang="en-GB" sz="900" dirty="0">
                <a:hlinkClick r:id="rId3"/>
              </a:rPr>
              <a:t>Public Bodies (Joint Working) (Scotland) Act 2014</a:t>
            </a:r>
            <a:r>
              <a:rPr lang="en-GB" sz="900" dirty="0"/>
              <a:t> (</a:t>
            </a:r>
            <a:r>
              <a:rPr lang="en-GB" sz="900" dirty="0">
                <a:solidFill>
                  <a:srgbClr val="0070C0"/>
                </a:solidFill>
              </a:rPr>
              <a:t>https://www.legislation.gov.uk/asp/2014/9/contents/enacted</a:t>
            </a:r>
            <a:r>
              <a:rPr lang="en-GB" sz="900" dirty="0"/>
              <a:t>) required Local Authorities and Health Boards to jointly prepare an Integration Scheme, which sets out how Health and Social Care Integration is to be planned, delivered and monitored within their local area. The Health Board and Local Authority will set out within their integration scheme which of their functions they intend to delegate to the Integration Joint Board. The scope of the delegated functions will vary depending on local decision making but must adhere to the statutory minimum. </a:t>
            </a:r>
          </a:p>
          <a:p>
            <a:r>
              <a:rPr lang="en-GB" sz="900" dirty="0"/>
              <a:t>The functions that must be delegated by the Health Board to the Integration Joint Board as per the Act are set out in </a:t>
            </a:r>
            <a:r>
              <a:rPr lang="en-GB" sz="900" u="sng" dirty="0">
                <a:hlinkClick r:id="rId4"/>
              </a:rPr>
              <a:t>The Public Bodies (Joint Working) (Prescribed Health Board Functions) (Scotland) Regulations 2014</a:t>
            </a:r>
            <a:r>
              <a:rPr lang="en-GB" sz="900" u="sng" dirty="0"/>
              <a:t> (https://www.legislation.gov.uk/ssi/2014/344/contents/made)</a:t>
            </a:r>
            <a:endParaRPr lang="en-GB" sz="900" dirty="0"/>
          </a:p>
        </p:txBody>
      </p:sp>
      <p:sp>
        <p:nvSpPr>
          <p:cNvPr id="4" name="Slide Number Placeholder 3"/>
          <p:cNvSpPr>
            <a:spLocks noGrp="1"/>
          </p:cNvSpPr>
          <p:nvPr>
            <p:ph type="sldNum" sz="quarter" idx="10"/>
          </p:nvPr>
        </p:nvSpPr>
        <p:spPr/>
        <p:txBody>
          <a:bodyPr/>
          <a:lstStyle/>
          <a:p>
            <a:fld id="{9651F761-6035-4447-BC32-42CE7649A5E8}" type="slidenum">
              <a:rPr lang="en-GB" smtClean="0"/>
              <a:t>4</a:t>
            </a:fld>
            <a:endParaRPr lang="en-GB"/>
          </a:p>
        </p:txBody>
      </p:sp>
    </p:spTree>
    <p:extLst>
      <p:ext uri="{BB962C8B-B14F-4D97-AF65-F5344CB8AC3E}">
        <p14:creationId xmlns:p14="http://schemas.microsoft.com/office/powerpoint/2010/main" val="1443045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10"/>
          </p:nvPr>
        </p:nvSpPr>
        <p:spPr/>
        <p:txBody>
          <a:bodyPr/>
          <a:lstStyle/>
          <a:p>
            <a:fld id="{1543E148-9B03-491B-9148-706229AEE93D}" type="slidenum">
              <a:rPr lang="en-GB" smtClean="0"/>
              <a:t>33</a:t>
            </a:fld>
            <a:endParaRPr lang="en-GB"/>
          </a:p>
        </p:txBody>
      </p:sp>
    </p:spTree>
    <p:extLst>
      <p:ext uri="{BB962C8B-B14F-4D97-AF65-F5344CB8AC3E}">
        <p14:creationId xmlns:p14="http://schemas.microsoft.com/office/powerpoint/2010/main" val="34663686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543E148-9B03-491B-9148-706229AEE93D}" type="slidenum">
              <a:rPr lang="en-GB" smtClean="0"/>
              <a:t>34</a:t>
            </a:fld>
            <a:endParaRPr lang="en-GB"/>
          </a:p>
        </p:txBody>
      </p:sp>
    </p:spTree>
    <p:extLst>
      <p:ext uri="{BB962C8B-B14F-4D97-AF65-F5344CB8AC3E}">
        <p14:creationId xmlns:p14="http://schemas.microsoft.com/office/powerpoint/2010/main" val="10388993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definition can be found in Section 3 of the Adult Support and Protection (Scotland) Act 2007.</a:t>
            </a:r>
          </a:p>
          <a:p>
            <a:endParaRPr lang="en-GB" dirty="0"/>
          </a:p>
          <a:p>
            <a:r>
              <a:rPr lang="en-GB" b="1" dirty="0"/>
              <a:t>TYPES OF HARM</a:t>
            </a:r>
          </a:p>
          <a:p>
            <a:r>
              <a:rPr lang="en-GB" dirty="0"/>
              <a:t>Physical; sexual, psychological, neglect, financial, self harm and neglect</a:t>
            </a:r>
          </a:p>
        </p:txBody>
      </p:sp>
      <p:sp>
        <p:nvSpPr>
          <p:cNvPr id="4" name="Slide Number Placeholder 3"/>
          <p:cNvSpPr>
            <a:spLocks noGrp="1"/>
          </p:cNvSpPr>
          <p:nvPr>
            <p:ph type="sldNum" sz="quarter" idx="10"/>
          </p:nvPr>
        </p:nvSpPr>
        <p:spPr/>
        <p:txBody>
          <a:bodyPr/>
          <a:lstStyle/>
          <a:p>
            <a:fld id="{1543E148-9B03-491B-9148-706229AEE93D}" type="slidenum">
              <a:rPr lang="en-GB" smtClean="0"/>
              <a:t>35</a:t>
            </a:fld>
            <a:endParaRPr lang="en-GB"/>
          </a:p>
        </p:txBody>
      </p:sp>
    </p:spTree>
    <p:extLst>
      <p:ext uri="{BB962C8B-B14F-4D97-AF65-F5344CB8AC3E}">
        <p14:creationId xmlns:p14="http://schemas.microsoft.com/office/powerpoint/2010/main" val="9305364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0BAFBBD-F43E-4F90-BC3F-0DA5F95FD5B5}" type="slidenum">
              <a:rPr lang="en-GB" smtClean="0"/>
              <a:t>36</a:t>
            </a:fld>
            <a:endParaRPr lang="en-GB"/>
          </a:p>
        </p:txBody>
      </p:sp>
    </p:spTree>
    <p:extLst>
      <p:ext uri="{BB962C8B-B14F-4D97-AF65-F5344CB8AC3E}">
        <p14:creationId xmlns:p14="http://schemas.microsoft.com/office/powerpoint/2010/main" val="30187542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0BAFBBD-F43E-4F90-BC3F-0DA5F95FD5B5}" type="slidenum">
              <a:rPr lang="en-GB" smtClean="0"/>
              <a:t>37</a:t>
            </a:fld>
            <a:endParaRPr lang="en-GB"/>
          </a:p>
        </p:txBody>
      </p:sp>
    </p:spTree>
    <p:extLst>
      <p:ext uri="{BB962C8B-B14F-4D97-AF65-F5344CB8AC3E}">
        <p14:creationId xmlns:p14="http://schemas.microsoft.com/office/powerpoint/2010/main" val="101943116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BAFBBD-F43E-4F90-BC3F-0DA5F95FD5B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048185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4C6B748-9F6C-4A05-9EC9-9BE7A58855B5}" type="slidenum">
              <a:rPr lang="en-GB" smtClean="0"/>
              <a:t>39</a:t>
            </a:fld>
            <a:endParaRPr lang="en-GB" dirty="0"/>
          </a:p>
        </p:txBody>
      </p:sp>
    </p:spTree>
    <p:extLst>
      <p:ext uri="{BB962C8B-B14F-4D97-AF65-F5344CB8AC3E}">
        <p14:creationId xmlns:p14="http://schemas.microsoft.com/office/powerpoint/2010/main" val="24642163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BAFBBD-F43E-4F90-BC3F-0DA5F95FD5B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381713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 key issue arising in SCRs and other reviews is that of communication and information sharing. Some </a:t>
            </a:r>
            <a:r>
              <a:rPr lang="en-GB" dirty="0" err="1"/>
              <a:t>COGs</a:t>
            </a:r>
            <a:r>
              <a:rPr lang="en-GB" dirty="0"/>
              <a:t> have issued </a:t>
            </a:r>
            <a:r>
              <a:rPr lang="en-GB" sz="1200" kern="1200" dirty="0">
                <a:solidFill>
                  <a:schemeClr val="tx1"/>
                </a:solidFill>
                <a:effectLst/>
                <a:latin typeface="+mn-lt"/>
                <a:ea typeface="+mn-ea"/>
                <a:cs typeface="+mn-cs"/>
              </a:rPr>
              <a:t>partnership-wide Joint Info Sharing Statements – especially since </a:t>
            </a:r>
            <a:r>
              <a:rPr lang="en-GB" sz="1200" kern="1200" dirty="0" err="1">
                <a:solidFill>
                  <a:schemeClr val="tx1"/>
                </a:solidFill>
                <a:effectLst/>
                <a:latin typeface="+mn-lt"/>
                <a:ea typeface="+mn-ea"/>
                <a:cs typeface="+mn-cs"/>
              </a:rPr>
              <a:t>GDPR</a:t>
            </a:r>
            <a:r>
              <a:rPr lang="en-GB" sz="1200" kern="1200" dirty="0">
                <a:solidFill>
                  <a:schemeClr val="tx1"/>
                </a:solidFill>
                <a:effectLst/>
                <a:latin typeface="+mn-lt"/>
                <a:ea typeface="+mn-ea"/>
                <a:cs typeface="+mn-cs"/>
              </a:rPr>
              <a:t> – to give weight to the statutory responsibility of cooperation in ASP. </a:t>
            </a:r>
          </a:p>
        </p:txBody>
      </p:sp>
      <p:sp>
        <p:nvSpPr>
          <p:cNvPr id="4" name="Slide Number Placeholder 3"/>
          <p:cNvSpPr>
            <a:spLocks noGrp="1"/>
          </p:cNvSpPr>
          <p:nvPr>
            <p:ph type="sldNum" sz="quarter" idx="10"/>
          </p:nvPr>
        </p:nvSpPr>
        <p:spPr/>
        <p:txBody>
          <a:bodyPr/>
          <a:lstStyle/>
          <a:p>
            <a:fld id="{90BAFBBD-F43E-4F90-BC3F-0DA5F95FD5B5}" type="slidenum">
              <a:rPr lang="en-GB" smtClean="0"/>
              <a:t>41</a:t>
            </a:fld>
            <a:endParaRPr lang="en-GB"/>
          </a:p>
        </p:txBody>
      </p:sp>
    </p:spTree>
    <p:extLst>
      <p:ext uri="{BB962C8B-B14F-4D97-AF65-F5344CB8AC3E}">
        <p14:creationId xmlns:p14="http://schemas.microsoft.com/office/powerpoint/2010/main" val="256166254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0BAFBBD-F43E-4F90-BC3F-0DA5F95FD5B5}" type="slidenum">
              <a:rPr lang="en-GB" smtClean="0"/>
              <a:t>42</a:t>
            </a:fld>
            <a:endParaRPr lang="en-GB"/>
          </a:p>
        </p:txBody>
      </p:sp>
    </p:spTree>
    <p:extLst>
      <p:ext uri="{BB962C8B-B14F-4D97-AF65-F5344CB8AC3E}">
        <p14:creationId xmlns:p14="http://schemas.microsoft.com/office/powerpoint/2010/main" val="16219188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612821"/>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Scottish Government and </a:t>
            </a:r>
            <a:r>
              <a:rPr lang="en-GB" dirty="0" err="1"/>
              <a:t>COSLA</a:t>
            </a:r>
            <a:r>
              <a:rPr lang="en-GB" dirty="0"/>
              <a:t> agreed six Public Health Priorities in June 2018. These are intended to support national and local partners across Scotland work together to improve healthy life expectancy and reduce health inequalities in our communities.</a:t>
            </a:r>
          </a:p>
          <a:p>
            <a:pPr marL="0" indent="0">
              <a:lnSpc>
                <a:spcPct val="120000"/>
              </a:lnSpc>
              <a:spcBef>
                <a:spcPts val="0"/>
              </a:spcBef>
              <a:buNone/>
            </a:pPr>
            <a:endParaRPr lang="en-GB" sz="1200" dirty="0"/>
          </a:p>
          <a:p>
            <a:pPr>
              <a:lnSpc>
                <a:spcPct val="120000"/>
              </a:lnSpc>
              <a:spcBef>
                <a:spcPts val="0"/>
              </a:spcBef>
            </a:pPr>
            <a:r>
              <a:rPr lang="en-GB" sz="1200" dirty="0"/>
              <a:t>Read more about </a:t>
            </a:r>
            <a:r>
              <a:rPr lang="en-GB" sz="1200" dirty="0">
                <a:hlinkClick r:id="rId3"/>
              </a:rPr>
              <a:t>Scotland's Public Health Priorities </a:t>
            </a:r>
            <a:r>
              <a:rPr lang="en-GB" sz="1200" dirty="0"/>
              <a:t>(https://www.gov.scot/publications/scotlands-public-health-priorities/)</a:t>
            </a:r>
          </a:p>
        </p:txBody>
      </p:sp>
      <p:sp>
        <p:nvSpPr>
          <p:cNvPr id="4" name="Slide Number Placeholder 3"/>
          <p:cNvSpPr>
            <a:spLocks noGrp="1"/>
          </p:cNvSpPr>
          <p:nvPr>
            <p:ph type="sldNum" sz="quarter" idx="10"/>
          </p:nvPr>
        </p:nvSpPr>
        <p:spPr/>
        <p:txBody>
          <a:bodyPr/>
          <a:lstStyle/>
          <a:p>
            <a:fld id="{2AD47A6D-1D32-44BE-B45E-219304C23450}" type="slidenum">
              <a:rPr lang="en-GB" smtClean="0"/>
              <a:t>5</a:t>
            </a:fld>
            <a:endParaRPr lang="en-GB"/>
          </a:p>
        </p:txBody>
      </p:sp>
    </p:spTree>
    <p:extLst>
      <p:ext uri="{BB962C8B-B14F-4D97-AF65-F5344CB8AC3E}">
        <p14:creationId xmlns:p14="http://schemas.microsoft.com/office/powerpoint/2010/main" val="159978851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0BAFBBD-F43E-4F90-BC3F-0DA5F95FD5B5}" type="slidenum">
              <a:rPr lang="en-GB" smtClean="0"/>
              <a:t>43</a:t>
            </a:fld>
            <a:endParaRPr lang="en-GB"/>
          </a:p>
        </p:txBody>
      </p:sp>
    </p:spTree>
    <p:extLst>
      <p:ext uri="{BB962C8B-B14F-4D97-AF65-F5344CB8AC3E}">
        <p14:creationId xmlns:p14="http://schemas.microsoft.com/office/powerpoint/2010/main" val="94770467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4C6B748-9F6C-4A05-9EC9-9BE7A58855B5}" type="slidenum">
              <a:rPr lang="en-GB" smtClean="0"/>
              <a:t>44</a:t>
            </a:fld>
            <a:endParaRPr lang="en-GB" dirty="0"/>
          </a:p>
        </p:txBody>
      </p:sp>
    </p:spTree>
    <p:extLst>
      <p:ext uri="{BB962C8B-B14F-4D97-AF65-F5344CB8AC3E}">
        <p14:creationId xmlns:p14="http://schemas.microsoft.com/office/powerpoint/2010/main" val="232589972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5E0B9D9-AEA8-4BDD-9EEA-E733D5A107E1}" type="slidenum">
              <a:rPr lang="en-GB" smtClean="0"/>
              <a:t>45</a:t>
            </a:fld>
            <a:endParaRPr lang="en-GB"/>
          </a:p>
        </p:txBody>
      </p:sp>
    </p:spTree>
    <p:extLst>
      <p:ext uri="{BB962C8B-B14F-4D97-AF65-F5344CB8AC3E}">
        <p14:creationId xmlns:p14="http://schemas.microsoft.com/office/powerpoint/2010/main" val="37763348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Joint Inspection of Adult Support and Protection. Quality Indicator Framework</a:t>
            </a:r>
          </a:p>
          <a:p>
            <a:r>
              <a:rPr lang="en-GB" sz="1200" u="sng" kern="1200" dirty="0">
                <a:solidFill>
                  <a:schemeClr val="tx1"/>
                </a:solidFill>
                <a:effectLst/>
                <a:latin typeface="+mn-lt"/>
                <a:ea typeface="+mn-ea"/>
                <a:cs typeface="+mn-cs"/>
                <a:hlinkClick r:id="rId3"/>
              </a:rPr>
              <a:t>https://www.careinspectorate.com/images/documents/5548/Adult%20support%20and%20protection%20quality%20indicator%20framework.pdf</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51F761-6035-4447-BC32-42CE7649A5E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575200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1EA0A6A-E7C7-4570-A8C6-CA0404B15868}" type="slidenum">
              <a:rPr lang="en-GB" smtClean="0"/>
              <a:t>47</a:t>
            </a:fld>
            <a:endParaRPr lang="en-GB"/>
          </a:p>
        </p:txBody>
      </p:sp>
    </p:spTree>
    <p:extLst>
      <p:ext uri="{BB962C8B-B14F-4D97-AF65-F5344CB8AC3E}">
        <p14:creationId xmlns:p14="http://schemas.microsoft.com/office/powerpoint/2010/main" val="274594649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1EA0A6A-E7C7-4570-A8C6-CA0404B15868}" type="slidenum">
              <a:rPr lang="en-GB" smtClean="0"/>
              <a:t>48</a:t>
            </a:fld>
            <a:endParaRPr lang="en-GB"/>
          </a:p>
        </p:txBody>
      </p:sp>
    </p:spTree>
    <p:extLst>
      <p:ext uri="{BB962C8B-B14F-4D97-AF65-F5344CB8AC3E}">
        <p14:creationId xmlns:p14="http://schemas.microsoft.com/office/powerpoint/2010/main" val="338047718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1EA0A6A-E7C7-4570-A8C6-CA0404B15868}" type="slidenum">
              <a:rPr lang="en-GB" smtClean="0"/>
              <a:t>49</a:t>
            </a:fld>
            <a:endParaRPr lang="en-GB"/>
          </a:p>
        </p:txBody>
      </p:sp>
    </p:spTree>
    <p:extLst>
      <p:ext uri="{BB962C8B-B14F-4D97-AF65-F5344CB8AC3E}">
        <p14:creationId xmlns:p14="http://schemas.microsoft.com/office/powerpoint/2010/main" val="229501506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481057"/>
          </a:xfrm>
        </p:spPr>
        <p:txBody>
          <a:bodyPr/>
          <a:lstStyle/>
          <a:p>
            <a:r>
              <a:rPr lang="en-GB" sz="1100" b="1" dirty="0"/>
              <a:t>The Sexual Offences (Scotland) Act 2003 –</a:t>
            </a:r>
            <a:r>
              <a:rPr lang="en-GB" sz="1100" dirty="0"/>
              <a:t>  Specified further measures to better manage RSOs in the community.  This included creating notification orders enabling the notification requirements to be applied to offenders with convictions abroad; introducing sexual offences prevention orders (SOPO) and foreign travel orders.</a:t>
            </a:r>
          </a:p>
          <a:p>
            <a:endParaRPr lang="en-GB" sz="1000" dirty="0">
              <a:solidFill>
                <a:schemeClr val="tx1"/>
              </a:solidFill>
            </a:endParaRPr>
          </a:p>
          <a:p>
            <a:r>
              <a:rPr lang="en-GB" sz="1000" b="1" u="none" dirty="0">
                <a:solidFill>
                  <a:schemeClr val="tx1"/>
                </a:solidFill>
                <a:hlinkClick r:id="rId3"/>
              </a:rPr>
              <a:t>The Management of Offenders etc. (Scotland) Act 2005</a:t>
            </a:r>
            <a:endParaRPr lang="en-GB" sz="1000" b="1" u="none" dirty="0">
              <a:solidFill>
                <a:schemeClr val="tx1"/>
              </a:solidFill>
            </a:endParaRPr>
          </a:p>
          <a:p>
            <a:endParaRPr lang="en-GB" sz="1000" dirty="0">
              <a:solidFill>
                <a:schemeClr val="tx1"/>
              </a:solidFill>
            </a:endParaRPr>
          </a:p>
          <a:p>
            <a:r>
              <a:rPr lang="en-GB" sz="1000" b="1" dirty="0"/>
              <a:t>The Protection of Children and Prevention of Sexual Offences (Scotland) Act 2005 –  </a:t>
            </a:r>
            <a:r>
              <a:rPr lang="en-GB" sz="1100" dirty="0"/>
              <a:t>improve protection of children and young people from those who would cause them sexual harm or exploit them for sexual purposes.</a:t>
            </a:r>
          </a:p>
          <a:p>
            <a:endParaRPr lang="en-GB" sz="1100" dirty="0"/>
          </a:p>
          <a:p>
            <a:r>
              <a:rPr lang="en-GB" sz="1100" b="1" dirty="0"/>
              <a:t>The Sexual Offences (Scotland) Act 2009 - </a:t>
            </a:r>
            <a:r>
              <a:rPr lang="en-GB" sz="1100" dirty="0"/>
              <a:t>defines consent and removes definition sex offences from common law.</a:t>
            </a:r>
          </a:p>
          <a:p>
            <a:endParaRPr lang="en-GB" sz="1100" dirty="0"/>
          </a:p>
          <a:p>
            <a:r>
              <a:rPr lang="en-GB" sz="1100" b="1" dirty="0"/>
              <a:t>The Criminal Justice and Licensing (Scotland) Act 2010 - </a:t>
            </a:r>
            <a:r>
              <a:rPr lang="en-GB" sz="1100" dirty="0"/>
              <a:t>Amended the SOPO regime, by allowing for positive obligation SOPO conditions to be imposed as well as prohibitive conditions. It also provided for regulations to be made to require:</a:t>
            </a:r>
          </a:p>
          <a:p>
            <a:r>
              <a:rPr lang="en-GB" sz="1100" dirty="0"/>
              <a:t>·         Homeless RSOs to notify every seven days the address or location of a place in the UK  where they can regularly be found; and</a:t>
            </a:r>
          </a:p>
          <a:p>
            <a:r>
              <a:rPr lang="en-GB" sz="1100" dirty="0"/>
              <a:t>·         RSOs must notify the police of any intended travel outside the UK (regardless of the length of the trip).</a:t>
            </a:r>
          </a:p>
          <a:p>
            <a:endParaRPr lang="en-GB" sz="1100" dirty="0"/>
          </a:p>
          <a:p>
            <a:r>
              <a:rPr lang="en-GB" sz="1100" b="1" dirty="0"/>
              <a:t>The Sexual Offences Act 2003 (Remedial Order) (Scotland) 2012  - </a:t>
            </a:r>
            <a:r>
              <a:rPr lang="en-GB" sz="1100" dirty="0"/>
              <a:t>enable RSOs who are subject to notification requirements for life to apply for those requirements to be reviewed.</a:t>
            </a:r>
          </a:p>
          <a:p>
            <a:endParaRPr lang="en-GB" sz="1100" dirty="0"/>
          </a:p>
        </p:txBody>
      </p:sp>
      <p:sp>
        <p:nvSpPr>
          <p:cNvPr id="4" name="Slide Number Placeholder 3"/>
          <p:cNvSpPr>
            <a:spLocks noGrp="1"/>
          </p:cNvSpPr>
          <p:nvPr>
            <p:ph type="sldNum" sz="quarter" idx="10"/>
          </p:nvPr>
        </p:nvSpPr>
        <p:spPr/>
        <p:txBody>
          <a:bodyPr/>
          <a:lstStyle/>
          <a:p>
            <a:fld id="{61EA0A6A-E7C7-4570-A8C6-CA0404B15868}" type="slidenum">
              <a:rPr lang="en-GB" smtClean="0"/>
              <a:t>50</a:t>
            </a:fld>
            <a:endParaRPr lang="en-GB"/>
          </a:p>
        </p:txBody>
      </p:sp>
    </p:spTree>
    <p:extLst>
      <p:ext uri="{BB962C8B-B14F-4D97-AF65-F5344CB8AC3E}">
        <p14:creationId xmlns:p14="http://schemas.microsoft.com/office/powerpoint/2010/main" val="427416827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Multi-Agency Public Protection Arrangements (MAPPA) are not a legal entity in itself but are a set of statutory partnership working arrangements introduced in 2007 by virtue of </a:t>
            </a:r>
            <a:r>
              <a:rPr lang="en-GB" dirty="0">
                <a:hlinkClick r:id="rId3"/>
              </a:rPr>
              <a:t>Sections 10 and 11 of The Management of Offenders etc. (Scotland) Act 2005 </a:t>
            </a:r>
            <a:r>
              <a:rPr lang="en-GB" dirty="0"/>
              <a:t>(the 2005 Act).</a:t>
            </a:r>
            <a:r>
              <a:rPr lang="en-GB" baseline="0" dirty="0"/>
              <a:t>  </a:t>
            </a:r>
            <a:r>
              <a:rPr lang="en-GB" dirty="0"/>
              <a:t>This places a statutory duty on the responsible authorities in a local authority area to jointly establish arrangements for assessing and managing the risk posed by certain categories of offenders.  </a:t>
            </a:r>
            <a:r>
              <a:rPr lang="en-GB" sz="800" i="1" dirty="0" err="1">
                <a:hlinkClick r:id="rId4"/>
              </a:rPr>
              <a:t>MAPPA</a:t>
            </a:r>
            <a:r>
              <a:rPr lang="en-GB" sz="800" i="1" dirty="0">
                <a:hlinkClick r:id="rId4"/>
              </a:rPr>
              <a:t> National Guidance 2016, 1.1 &amp; 1.2</a:t>
            </a:r>
            <a:endParaRPr lang="en-GB" sz="800" i="1" dirty="0"/>
          </a:p>
          <a:p>
            <a:endParaRPr lang="en-GB" dirty="0"/>
          </a:p>
          <a:p>
            <a:r>
              <a:rPr lang="en-GB" dirty="0"/>
              <a:t>Each of the 10 </a:t>
            </a:r>
            <a:r>
              <a:rPr lang="en-GB" dirty="0" err="1"/>
              <a:t>MAPPA</a:t>
            </a:r>
            <a:r>
              <a:rPr lang="en-GB" dirty="0"/>
              <a:t> areas has a Strategic Oversight Group (</a:t>
            </a:r>
            <a:r>
              <a:rPr lang="en-GB" dirty="0" err="1"/>
              <a:t>SOG</a:t>
            </a:r>
            <a:r>
              <a:rPr lang="en-GB" dirty="0"/>
              <a:t>). Membership includes senior representatives from the local responsible authorities.  </a:t>
            </a:r>
          </a:p>
          <a:p>
            <a:endParaRPr lang="en-GB" dirty="0"/>
          </a:p>
          <a:p>
            <a:r>
              <a:rPr lang="en-GB" dirty="0"/>
              <a:t>Section 11 of the 2005 Act requires the responsible authorities to monitor the operation of </a:t>
            </a:r>
            <a:r>
              <a:rPr lang="en-GB" dirty="0" err="1"/>
              <a:t>MAPPA</a:t>
            </a:r>
            <a:r>
              <a:rPr lang="en-GB" dirty="0"/>
              <a:t>, making changes to improve effectiveness where required. As well as providing local leadership, the </a:t>
            </a:r>
            <a:r>
              <a:rPr lang="en-GB" dirty="0" err="1"/>
              <a:t>SOG</a:t>
            </a:r>
            <a:r>
              <a:rPr lang="en-GB" dirty="0"/>
              <a:t> is responsible for performance monitoring and quality assurance of </a:t>
            </a:r>
            <a:r>
              <a:rPr lang="en-GB" dirty="0" err="1"/>
              <a:t>MAPPA</a:t>
            </a:r>
            <a:r>
              <a:rPr lang="en-GB" dirty="0"/>
              <a:t>, and for the coordination and submission of the annual report for their area.  In terms of local leadership, the </a:t>
            </a:r>
            <a:r>
              <a:rPr lang="en-GB" dirty="0" err="1"/>
              <a:t>SOG</a:t>
            </a:r>
            <a:r>
              <a:rPr lang="en-GB" dirty="0"/>
              <a:t> is responsible for shaping </a:t>
            </a:r>
            <a:r>
              <a:rPr lang="en-GB" dirty="0" err="1"/>
              <a:t>MAPPA</a:t>
            </a:r>
            <a:r>
              <a:rPr lang="en-GB" dirty="0"/>
              <a:t> activity in its area. This involves agreeing the role and representation of the different agencies within the </a:t>
            </a:r>
            <a:r>
              <a:rPr lang="en-GB" dirty="0" err="1"/>
              <a:t>SOG</a:t>
            </a:r>
            <a:r>
              <a:rPr lang="en-GB" dirty="0"/>
              <a:t> and putting in place the necessary protocols and memoranda of understanding which formalise these.  </a:t>
            </a:r>
          </a:p>
          <a:p>
            <a:endParaRPr lang="en-GB" dirty="0"/>
          </a:p>
          <a:p>
            <a:r>
              <a:rPr lang="en-GB" dirty="0"/>
              <a:t>It is for the responsible authorities to determine between them how the strategic management arrangements for </a:t>
            </a:r>
            <a:r>
              <a:rPr lang="en-GB" dirty="0" err="1"/>
              <a:t>MAPPA</a:t>
            </a:r>
            <a:r>
              <a:rPr lang="en-GB" dirty="0"/>
              <a:t> will operate and the </a:t>
            </a:r>
            <a:r>
              <a:rPr lang="en-GB" dirty="0" err="1"/>
              <a:t>SOG</a:t>
            </a:r>
            <a:r>
              <a:rPr lang="en-GB" dirty="0"/>
              <a:t> provides the forum for these discussions. The </a:t>
            </a:r>
            <a:r>
              <a:rPr lang="en-GB" dirty="0" err="1"/>
              <a:t>SOG</a:t>
            </a:r>
            <a:r>
              <a:rPr lang="en-GB" dirty="0"/>
              <a:t> should also develop a clear understanding of how the local </a:t>
            </a:r>
            <a:r>
              <a:rPr lang="en-GB" dirty="0" err="1"/>
              <a:t>MAPPA</a:t>
            </a:r>
            <a:r>
              <a:rPr lang="en-GB" dirty="0"/>
              <a:t> group communicates with other relevant local strategic multi-agency arrangements (for example, Child Protection Committees).</a:t>
            </a:r>
          </a:p>
        </p:txBody>
      </p:sp>
      <p:sp>
        <p:nvSpPr>
          <p:cNvPr id="4" name="Slide Number Placeholder 3"/>
          <p:cNvSpPr>
            <a:spLocks noGrp="1"/>
          </p:cNvSpPr>
          <p:nvPr>
            <p:ph type="sldNum" sz="quarter" idx="10"/>
          </p:nvPr>
        </p:nvSpPr>
        <p:spPr/>
        <p:txBody>
          <a:bodyPr/>
          <a:lstStyle/>
          <a:p>
            <a:fld id="{61EA0A6A-E7C7-4570-A8C6-CA0404B15868}" type="slidenum">
              <a:rPr lang="en-GB" smtClean="0"/>
              <a:t>51</a:t>
            </a:fld>
            <a:endParaRPr lang="en-GB"/>
          </a:p>
        </p:txBody>
      </p:sp>
    </p:spTree>
    <p:extLst>
      <p:ext uri="{BB962C8B-B14F-4D97-AF65-F5344CB8AC3E}">
        <p14:creationId xmlns:p14="http://schemas.microsoft.com/office/powerpoint/2010/main" val="246538088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1EA0A6A-E7C7-4570-A8C6-CA0404B15868}" type="slidenum">
              <a:rPr lang="en-GB" smtClean="0"/>
              <a:t>52</a:t>
            </a:fld>
            <a:endParaRPr lang="en-GB"/>
          </a:p>
        </p:txBody>
      </p:sp>
    </p:spTree>
    <p:extLst>
      <p:ext uri="{BB962C8B-B14F-4D97-AF65-F5344CB8AC3E}">
        <p14:creationId xmlns:p14="http://schemas.microsoft.com/office/powerpoint/2010/main" val="30527049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Within public protection this will involve a collaborative approach and robust governance structures which considers local context to shape strategy, processes and practice.  Application of systems thinking should enhance linkages across the public protection agenda.  For example, the interaction between violence Against Women and Girls and Child Protection and the impacts of poverty and past trauma on mental health and alcohol and drug use.</a:t>
            </a:r>
          </a:p>
        </p:txBody>
      </p:sp>
      <p:sp>
        <p:nvSpPr>
          <p:cNvPr id="4" name="Slide Number Placeholder 3"/>
          <p:cNvSpPr>
            <a:spLocks noGrp="1"/>
          </p:cNvSpPr>
          <p:nvPr>
            <p:ph type="sldNum" sz="quarter" idx="10"/>
          </p:nvPr>
        </p:nvSpPr>
        <p:spPr/>
        <p:txBody>
          <a:bodyPr/>
          <a:lstStyle/>
          <a:p>
            <a:fld id="{2AD47A6D-1D32-44BE-B45E-219304C23450}" type="slidenum">
              <a:rPr lang="en-GB" smtClean="0"/>
              <a:t>6</a:t>
            </a:fld>
            <a:endParaRPr lang="en-GB"/>
          </a:p>
        </p:txBody>
      </p:sp>
    </p:spTree>
    <p:extLst>
      <p:ext uri="{BB962C8B-B14F-4D97-AF65-F5344CB8AC3E}">
        <p14:creationId xmlns:p14="http://schemas.microsoft.com/office/powerpoint/2010/main" val="399119001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1EA0A6A-E7C7-4570-A8C6-CA0404B15868}" type="slidenum">
              <a:rPr lang="en-GB" smtClean="0"/>
              <a:t>53</a:t>
            </a:fld>
            <a:endParaRPr lang="en-GB"/>
          </a:p>
        </p:txBody>
      </p:sp>
    </p:spTree>
    <p:extLst>
      <p:ext uri="{BB962C8B-B14F-4D97-AF65-F5344CB8AC3E}">
        <p14:creationId xmlns:p14="http://schemas.microsoft.com/office/powerpoint/2010/main" val="313412781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17558"/>
            <a:ext cx="5486400" cy="4993419"/>
          </a:xfrm>
        </p:spPr>
        <p:txBody>
          <a:bodyPr/>
          <a:lstStyle/>
          <a:p>
            <a:r>
              <a:rPr lang="en-GB" sz="1000" b="1" dirty="0"/>
              <a:t>Category 1 – Registered Sex Offenders;</a:t>
            </a:r>
          </a:p>
          <a:p>
            <a:r>
              <a:rPr lang="en-GB" sz="1000" dirty="0"/>
              <a:t>People who are required to comply with the </a:t>
            </a:r>
            <a:r>
              <a:rPr lang="en-GB" sz="1000" i="1" dirty="0"/>
              <a:t>Sex Offender Notification Requirements</a:t>
            </a:r>
            <a:r>
              <a:rPr lang="en-GB" sz="1000" dirty="0"/>
              <a:t> set out in Part 2 of the Sexual Offences Act 2003;</a:t>
            </a:r>
          </a:p>
          <a:p>
            <a:pPr marL="171450" indent="-171450">
              <a:buFont typeface="Arial" panose="020B0604020202020204" pitchFamily="34" charset="0"/>
              <a:buChar char="•"/>
            </a:pPr>
            <a:r>
              <a:rPr lang="en-GB" sz="1000" dirty="0"/>
              <a:t>When a person is convicted of an offence listed in Schedule 3 of the Act they are automatically subject to </a:t>
            </a:r>
            <a:r>
              <a:rPr lang="en-GB" sz="1000" dirty="0" err="1"/>
              <a:t>SONR</a:t>
            </a:r>
            <a:r>
              <a:rPr lang="en-GB" sz="1000" dirty="0"/>
              <a:t>.</a:t>
            </a:r>
          </a:p>
          <a:p>
            <a:pPr marL="171450" indent="-171450">
              <a:buFont typeface="Arial" panose="020B0604020202020204" pitchFamily="34" charset="0"/>
              <a:buChar char="•"/>
            </a:pPr>
            <a:r>
              <a:rPr lang="en-GB" sz="1000" kern="1200" dirty="0">
                <a:solidFill>
                  <a:schemeClr val="tx1"/>
                </a:solidFill>
                <a:effectLst/>
                <a:latin typeface="+mn-lt"/>
                <a:ea typeface="+mn-ea"/>
                <a:cs typeface="+mn-cs"/>
              </a:rPr>
              <a:t>A person who is made subject to a Sexual Offences Prevention Order or who has been convicted of a breach of a Risk Of Sexual Harm Order is automatically required to comply with </a:t>
            </a:r>
            <a:r>
              <a:rPr lang="en-GB" sz="1000" kern="1200" dirty="0" err="1">
                <a:solidFill>
                  <a:schemeClr val="tx1"/>
                </a:solidFill>
                <a:effectLst/>
                <a:latin typeface="+mn-lt"/>
                <a:ea typeface="+mn-ea"/>
                <a:cs typeface="+mn-cs"/>
              </a:rPr>
              <a:t>SONR</a:t>
            </a:r>
            <a:r>
              <a:rPr lang="en-GB" sz="1000" kern="1200" dirty="0">
                <a:solidFill>
                  <a:schemeClr val="tx1"/>
                </a:solidFill>
                <a:effectLst/>
                <a:latin typeface="+mn-lt"/>
                <a:ea typeface="+mn-ea"/>
                <a:cs typeface="+mn-cs"/>
              </a:rPr>
              <a:t> and thus subject to </a:t>
            </a:r>
            <a:r>
              <a:rPr lang="en-GB" sz="1000" kern="1200" dirty="0" err="1">
                <a:solidFill>
                  <a:schemeClr val="tx1"/>
                </a:solidFill>
                <a:effectLst/>
                <a:latin typeface="+mn-lt"/>
                <a:ea typeface="+mn-ea"/>
                <a:cs typeface="+mn-cs"/>
              </a:rPr>
              <a:t>MAPPA</a:t>
            </a:r>
            <a:r>
              <a:rPr lang="en-GB" sz="1000" kern="1200" dirty="0">
                <a:solidFill>
                  <a:schemeClr val="tx1"/>
                </a:solidFill>
                <a:effectLst/>
                <a:latin typeface="+mn-lt"/>
                <a:ea typeface="+mn-ea"/>
                <a:cs typeface="+mn-cs"/>
              </a:rPr>
              <a:t>.</a:t>
            </a:r>
          </a:p>
          <a:p>
            <a:r>
              <a:rPr lang="en-GB" sz="1000" b="1" dirty="0"/>
              <a:t>Category 2 – Restricted Patients;</a:t>
            </a:r>
          </a:p>
          <a:p>
            <a:pPr marL="171450" indent="-171450">
              <a:buFont typeface="Arial" panose="020B0604020202020204" pitchFamily="34" charset="0"/>
              <a:buChar char="•"/>
            </a:pPr>
            <a:r>
              <a:rPr lang="en-GB" altLang="en-US" sz="1000" dirty="0"/>
              <a:t>Any patient subject to any of the following orders or directions who comes within the remit of MAPPA legislation and procedures:</a:t>
            </a:r>
          </a:p>
          <a:p>
            <a:pPr marL="171450" indent="-171450">
              <a:buFont typeface="Arial" panose="020B0604020202020204" pitchFamily="34" charset="0"/>
              <a:buChar char="•"/>
            </a:pPr>
            <a:r>
              <a:rPr lang="en-GB" altLang="en-US" sz="1000" dirty="0"/>
              <a:t>Patients who are detained following conviction under </a:t>
            </a:r>
            <a:r>
              <a:rPr lang="en-GB" altLang="en-US" sz="1000" u="sng" dirty="0">
                <a:hlinkClick r:id="rId3"/>
              </a:rPr>
              <a:t>section 57A</a:t>
            </a:r>
            <a:r>
              <a:rPr lang="en-GB" altLang="en-US" sz="1000" dirty="0"/>
              <a:t> and </a:t>
            </a:r>
            <a:r>
              <a:rPr lang="en-GB" altLang="en-US" sz="1000" u="sng" dirty="0">
                <a:hlinkClick r:id="rId4"/>
              </a:rPr>
              <a:t>section 59</a:t>
            </a:r>
            <a:r>
              <a:rPr lang="en-GB" altLang="en-US" sz="1000" dirty="0"/>
              <a:t> of the </a:t>
            </a:r>
            <a:r>
              <a:rPr lang="en-GB" altLang="en-US" sz="1000" u="sng" dirty="0">
                <a:hlinkClick r:id="rId5"/>
              </a:rPr>
              <a:t>Criminal Procedure (Scotland) Act 1995</a:t>
            </a:r>
            <a:r>
              <a:rPr lang="en-GB" altLang="en-US" sz="1000" dirty="0"/>
              <a:t>; </a:t>
            </a:r>
          </a:p>
          <a:p>
            <a:pPr marL="171450" indent="-171450">
              <a:buFont typeface="Arial" panose="020B0604020202020204" pitchFamily="34" charset="0"/>
              <a:buChar char="•"/>
            </a:pPr>
            <a:r>
              <a:rPr lang="en-GB" altLang="en-US" sz="1000" dirty="0"/>
              <a:t>Patients who are detained under section 57(2)(a) and (b) of the Criminal Procedure (Scotland) Act 1995 </a:t>
            </a:r>
            <a:r>
              <a:rPr lang="en-GB" altLang="en-US" sz="1000" b="1" dirty="0"/>
              <a:t>Compulsion Order with a Restriction Order </a:t>
            </a:r>
            <a:r>
              <a:rPr lang="en-GB" altLang="en-US" sz="1000" dirty="0"/>
              <a:t>following a finding of unfitness for trial or acquittal by reason of mental disorder; and </a:t>
            </a:r>
          </a:p>
          <a:p>
            <a:pPr marL="171450" indent="-171450">
              <a:buFont typeface="Arial" panose="020B0604020202020204" pitchFamily="34" charset="0"/>
              <a:buChar char="•"/>
            </a:pPr>
            <a:r>
              <a:rPr lang="en-GB" altLang="en-US" sz="1000" dirty="0"/>
              <a:t>Prisoners detained in hospital on a </a:t>
            </a:r>
            <a:r>
              <a:rPr lang="en-GB" altLang="en-US" sz="1000" b="1" dirty="0"/>
              <a:t>Hospital Direction </a:t>
            </a:r>
            <a:r>
              <a:rPr lang="en-GB" altLang="en-US" sz="1000" dirty="0"/>
              <a:t>under </a:t>
            </a:r>
            <a:r>
              <a:rPr lang="en-GB" altLang="en-US" sz="1000" u="sng" dirty="0">
                <a:hlinkClick r:id="rId6"/>
              </a:rPr>
              <a:t>section 59A of the Criminal Procedure (Scotland) Act 1995</a:t>
            </a:r>
            <a:r>
              <a:rPr lang="en-GB" altLang="en-US" sz="1000" dirty="0"/>
              <a:t> or a transferred prisoner on a </a:t>
            </a:r>
            <a:r>
              <a:rPr lang="en-GB" altLang="en-US" sz="1000" b="1" dirty="0"/>
              <a:t>Transfer for Treatment Direction</a:t>
            </a:r>
            <a:r>
              <a:rPr lang="en-GB" altLang="en-US" sz="1000" dirty="0"/>
              <a:t> under </a:t>
            </a:r>
            <a:r>
              <a:rPr lang="en-GB" altLang="en-US" sz="1000" u="sng" dirty="0">
                <a:hlinkClick r:id="rId7"/>
              </a:rPr>
              <a:t>section 136 of the Mental Health (Care and Treatment) (Scotland) Act 2003</a:t>
            </a:r>
            <a:endParaRPr lang="en-GB" altLang="en-US" sz="1000" u="sng" dirty="0"/>
          </a:p>
          <a:p>
            <a:pPr marL="171450" indent="-171450">
              <a:buFont typeface="Arial" panose="020B0604020202020204" pitchFamily="34" charset="0"/>
              <a:buChar char="•"/>
            </a:pPr>
            <a:r>
              <a:rPr lang="en-GB" sz="1000" dirty="0"/>
              <a:t>Small number of RSOs with a mental disorder or RPs who are also RSOs MAPPA dovetails with Care Programme Approach Case Conferences.</a:t>
            </a:r>
          </a:p>
          <a:p>
            <a:r>
              <a:rPr lang="en-GB" altLang="en-US" sz="1000" b="1" dirty="0"/>
              <a:t>Category 3 – </a:t>
            </a:r>
            <a:r>
              <a:rPr lang="en-GB" sz="1000" b="1" dirty="0">
                <a:effectLst/>
                <a:latin typeface="Calibri" panose="020F0502020204030204" pitchFamily="34" charset="0"/>
                <a:ea typeface="Calibri" panose="020F0502020204030204" pitchFamily="34" charset="0"/>
                <a:cs typeface="Times New Roman" panose="02020603050405020304" pitchFamily="18" charset="0"/>
              </a:rPr>
              <a:t>Other risk of serious harm individuals</a:t>
            </a:r>
            <a:r>
              <a:rPr lang="en-GB" sz="1000" dirty="0">
                <a:effectLst/>
                <a:latin typeface="Calibri" panose="020F0502020204030204" pitchFamily="34" charset="0"/>
                <a:ea typeface="Calibri" panose="020F0502020204030204" pitchFamily="34" charset="0"/>
                <a:cs typeface="Times New Roman" panose="02020603050405020304" pitchFamily="18" charset="0"/>
              </a:rPr>
              <a:t>.  These may include: </a:t>
            </a:r>
          </a:p>
          <a:p>
            <a:pPr marL="171450" indent="-171450">
              <a:buFont typeface="Arial" panose="020B0604020202020204" pitchFamily="34" charset="0"/>
              <a:buChar char="•"/>
            </a:pPr>
            <a:r>
              <a:rPr lang="en-GB" sz="1000" dirty="0">
                <a:effectLst/>
                <a:latin typeface="Calibri" panose="020F0502020204030204" pitchFamily="34" charset="0"/>
                <a:ea typeface="Calibri" panose="020F0502020204030204" pitchFamily="34" charset="0"/>
                <a:cs typeface="Times New Roman" panose="02020603050405020304" pitchFamily="18" charset="0"/>
              </a:rPr>
              <a:t>individuals who are not required to comply with the SONR or are not restricted patients.</a:t>
            </a:r>
          </a:p>
          <a:p>
            <a:pPr marL="171450" indent="-171450">
              <a:buFont typeface="Arial" panose="020B0604020202020204" pitchFamily="34" charset="0"/>
              <a:buChar char="•"/>
            </a:pPr>
            <a:r>
              <a:rPr lang="en-GB" sz="1000" dirty="0">
                <a:effectLst/>
                <a:latin typeface="Calibri" panose="020F0502020204030204" pitchFamily="34" charset="0"/>
                <a:ea typeface="Calibri" panose="020F0502020204030204" pitchFamily="34" charset="0"/>
                <a:cs typeface="Times New Roman" panose="02020603050405020304" pitchFamily="18" charset="0"/>
              </a:rPr>
              <a:t>individuals who have been convicted of an offence, and by reason of that conviction are required to be subject to supervision in the community by any enactment, order or licence.</a:t>
            </a:r>
          </a:p>
          <a:p>
            <a:pPr marL="171450" indent="-171450">
              <a:buFont typeface="Arial" panose="020B0604020202020204" pitchFamily="34" charset="0"/>
              <a:buChar char="•"/>
            </a:pPr>
            <a:r>
              <a:rPr lang="en-GB" sz="1000" dirty="0">
                <a:effectLst/>
                <a:latin typeface="Calibri" panose="020F0502020204030204" pitchFamily="34" charset="0"/>
                <a:ea typeface="Calibri" panose="020F0502020204030204" pitchFamily="34" charset="0"/>
                <a:cs typeface="Times New Roman" panose="02020603050405020304" pitchFamily="18" charset="0"/>
              </a:rPr>
              <a:t>individuals who are assessed by the responsible authorities as posing a high or very high risk of serious harm to the public at large.</a:t>
            </a:r>
          </a:p>
          <a:p>
            <a:pPr marL="171450" indent="-171450">
              <a:buFont typeface="Arial" panose="020B0604020202020204" pitchFamily="34" charset="0"/>
              <a:buChar char="•"/>
            </a:pPr>
            <a:r>
              <a:rPr lang="en-GB" sz="1000" dirty="0">
                <a:effectLst/>
                <a:latin typeface="Calibri" panose="020F0502020204030204" pitchFamily="34" charset="0"/>
                <a:ea typeface="Calibri" panose="020F0502020204030204" pitchFamily="34" charset="0"/>
                <a:cs typeface="Times New Roman" panose="02020603050405020304" pitchFamily="18" charset="0"/>
              </a:rPr>
              <a:t>individuals whose risk is assessed as requiring active multi-agency management at MAPPA Level 2 or 3.</a:t>
            </a:r>
          </a:p>
          <a:p>
            <a:endParaRPr lang="en-GB" altLang="en-US" sz="1000" b="1" dirty="0"/>
          </a:p>
        </p:txBody>
      </p:sp>
      <p:sp>
        <p:nvSpPr>
          <p:cNvPr id="4" name="Slide Number Placeholder 3"/>
          <p:cNvSpPr>
            <a:spLocks noGrp="1"/>
          </p:cNvSpPr>
          <p:nvPr>
            <p:ph type="sldNum" sz="quarter" idx="10"/>
          </p:nvPr>
        </p:nvSpPr>
        <p:spPr>
          <a:xfrm flipV="1">
            <a:off x="3884613" y="9144000"/>
            <a:ext cx="2971800" cy="87464"/>
          </a:xfrm>
        </p:spPr>
        <p:txBody>
          <a:bodyPr/>
          <a:lstStyle/>
          <a:p>
            <a:endParaRPr lang="en-GB" dirty="0"/>
          </a:p>
        </p:txBody>
      </p:sp>
    </p:spTree>
    <p:extLst>
      <p:ext uri="{BB962C8B-B14F-4D97-AF65-F5344CB8AC3E}">
        <p14:creationId xmlns:p14="http://schemas.microsoft.com/office/powerpoint/2010/main" val="89613370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Definition of Serious Harm: “The likelihood of harmful behaviour of a violent or sexual nature, which is life threatening and/or traumatic, and from which recovery, whether physical or psychological, may reasonably be expected to be difficult or impossible.</a:t>
            </a:r>
            <a:r>
              <a:rPr lang="ja-JP" altLang="en-GB" dirty="0"/>
              <a:t>” </a:t>
            </a:r>
            <a:r>
              <a:rPr lang="en-GB" altLang="ja-JP" dirty="0"/>
              <a:t>(F</a:t>
            </a:r>
            <a:r>
              <a:rPr lang="en-GB" i="1" dirty="0"/>
              <a:t>ramework for Risk Assessment, Management and Evaluation – FRAME Risk Management Authority 2011)  </a:t>
            </a:r>
            <a:endParaRPr lang="en-GB" dirty="0"/>
          </a:p>
        </p:txBody>
      </p:sp>
      <p:sp>
        <p:nvSpPr>
          <p:cNvPr id="4" name="Slide Number Placeholder 3"/>
          <p:cNvSpPr>
            <a:spLocks noGrp="1"/>
          </p:cNvSpPr>
          <p:nvPr>
            <p:ph type="sldNum" sz="quarter" idx="10"/>
          </p:nvPr>
        </p:nvSpPr>
        <p:spPr/>
        <p:txBody>
          <a:bodyPr/>
          <a:lstStyle/>
          <a:p>
            <a:fld id="{815C38C9-3E71-41EE-BD76-4C0DA89E76E1}" type="slidenum">
              <a:rPr lang="en-GB" smtClean="0"/>
              <a:t>55</a:t>
            </a:fld>
            <a:endParaRPr lang="en-GB" dirty="0"/>
          </a:p>
        </p:txBody>
      </p:sp>
    </p:spTree>
    <p:extLst>
      <p:ext uri="{BB962C8B-B14F-4D97-AF65-F5344CB8AC3E}">
        <p14:creationId xmlns:p14="http://schemas.microsoft.com/office/powerpoint/2010/main" val="291295988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defRPr/>
            </a:pPr>
            <a:r>
              <a:rPr lang="en-GB" sz="1200" b="1" dirty="0"/>
              <a:t>LEVEL 1 – </a:t>
            </a:r>
            <a:r>
              <a:rPr lang="en-GB" sz="1200" dirty="0"/>
              <a:t>Notification – “</a:t>
            </a:r>
            <a:r>
              <a:rPr lang="en-GB" altLang="ja-JP" sz="1200" i="1" dirty="0"/>
              <a:t>managed by one agency without active/significant involvement of other agencies</a:t>
            </a:r>
            <a:r>
              <a:rPr lang="en-GB" sz="1200" i="1" dirty="0"/>
              <a:t>” – most MAPPA business is here.</a:t>
            </a:r>
            <a:endParaRPr lang="en-GB" altLang="ja-JP" sz="1200" i="1" dirty="0"/>
          </a:p>
          <a:p>
            <a:pPr>
              <a:lnSpc>
                <a:spcPct val="90000"/>
              </a:lnSpc>
              <a:defRPr/>
            </a:pPr>
            <a:r>
              <a:rPr lang="en-GB" sz="1200" b="1" dirty="0"/>
              <a:t>LEVEL 2 – </a:t>
            </a:r>
            <a:r>
              <a:rPr lang="en-GB" sz="1200" dirty="0"/>
              <a:t>Referral – Risk  and/or Complexity and need for significant involvement of more than one agency</a:t>
            </a:r>
            <a:endParaRPr lang="en-GB" sz="1200" i="1" dirty="0"/>
          </a:p>
          <a:p>
            <a:pPr>
              <a:lnSpc>
                <a:spcPct val="90000"/>
              </a:lnSpc>
              <a:defRPr/>
            </a:pPr>
            <a:r>
              <a:rPr lang="en-GB" sz="1200" b="1" dirty="0"/>
              <a:t>LEVEL 3 – </a:t>
            </a:r>
            <a:r>
              <a:rPr lang="en-GB" sz="1200" dirty="0"/>
              <a:t>Referral – Risk and/or Complexity, and/or unusual resource requirement and/or need for close co-op at </a:t>
            </a:r>
            <a:r>
              <a:rPr lang="en-GB" sz="1200" u="sng" dirty="0"/>
              <a:t>senior level</a:t>
            </a:r>
            <a:r>
              <a:rPr lang="en-GB" sz="1200" dirty="0"/>
              <a:t>.  </a:t>
            </a:r>
            <a:r>
              <a:rPr lang="en-GB" sz="1200" i="1" dirty="0"/>
              <a:t>“The Critical Few” </a:t>
            </a:r>
          </a:p>
        </p:txBody>
      </p:sp>
      <p:sp>
        <p:nvSpPr>
          <p:cNvPr id="4" name="Slide Number Placeholder 3"/>
          <p:cNvSpPr>
            <a:spLocks noGrp="1"/>
          </p:cNvSpPr>
          <p:nvPr>
            <p:ph type="sldNum" sz="quarter" idx="10"/>
          </p:nvPr>
        </p:nvSpPr>
        <p:spPr/>
        <p:txBody>
          <a:bodyPr/>
          <a:lstStyle/>
          <a:p>
            <a:fld id="{815C38C9-3E71-41EE-BD76-4C0DA89E76E1}" type="slidenum">
              <a:rPr lang="en-GB" smtClean="0"/>
              <a:t>56</a:t>
            </a:fld>
            <a:endParaRPr lang="en-GB" dirty="0"/>
          </a:p>
        </p:txBody>
      </p:sp>
    </p:spTree>
    <p:extLst>
      <p:ext uri="{BB962C8B-B14F-4D97-AF65-F5344CB8AC3E}">
        <p14:creationId xmlns:p14="http://schemas.microsoft.com/office/powerpoint/2010/main" val="92658156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There are three key stages in the hospitalisation of a Restricted Patient at which a </a:t>
            </a:r>
            <a:r>
              <a:rPr lang="en-GB" sz="1200" kern="1200" dirty="0" err="1">
                <a:solidFill>
                  <a:schemeClr val="tx1"/>
                </a:solidFill>
                <a:effectLst/>
                <a:latin typeface="+mn-lt"/>
                <a:ea typeface="+mn-ea"/>
                <a:cs typeface="+mn-cs"/>
              </a:rPr>
              <a:t>MAPPA</a:t>
            </a:r>
            <a:r>
              <a:rPr lang="en-GB" sz="1200" kern="1200" dirty="0">
                <a:solidFill>
                  <a:schemeClr val="tx1"/>
                </a:solidFill>
                <a:effectLst/>
                <a:latin typeface="+mn-lt"/>
                <a:ea typeface="+mn-ea"/>
                <a:cs typeface="+mn-cs"/>
              </a:rPr>
              <a:t> referral must take place:</a:t>
            </a:r>
          </a:p>
          <a:p>
            <a:pPr marL="228600" lvl="0" indent="-228600">
              <a:buFont typeface="+mj-lt"/>
              <a:buAutoNum type="arabicPeriod"/>
            </a:pPr>
            <a:r>
              <a:rPr lang="en-GB" sz="1200" kern="1200" dirty="0">
                <a:solidFill>
                  <a:schemeClr val="tx1"/>
                </a:solidFill>
                <a:effectLst/>
                <a:latin typeface="+mn-lt"/>
                <a:ea typeface="+mn-ea"/>
                <a:cs typeface="+mn-cs"/>
              </a:rPr>
              <a:t>When the patient is being considered for unescorted ground parole or unescorted suspension of detention for the first time.  Following scrutiny of the risk assessment and management plans, </a:t>
            </a:r>
            <a:r>
              <a:rPr lang="en-GB" sz="1200" kern="1200" dirty="0" err="1">
                <a:solidFill>
                  <a:schemeClr val="tx1"/>
                </a:solidFill>
                <a:effectLst/>
                <a:latin typeface="+mn-lt"/>
                <a:ea typeface="+mn-ea"/>
                <a:cs typeface="+mn-cs"/>
              </a:rPr>
              <a:t>MAPPA</a:t>
            </a:r>
            <a:r>
              <a:rPr lang="en-GB" sz="1200" kern="1200" dirty="0">
                <a:solidFill>
                  <a:schemeClr val="tx1"/>
                </a:solidFill>
                <a:effectLst/>
                <a:latin typeface="+mn-lt"/>
                <a:ea typeface="+mn-ea"/>
                <a:cs typeface="+mn-cs"/>
              </a:rPr>
              <a:t> will indicate whether or not they are content with the plans. Once agreement is reached the Responsible Medical Officer (</a:t>
            </a:r>
            <a:r>
              <a:rPr lang="en-GB" sz="1200" kern="1200" dirty="0" err="1">
                <a:solidFill>
                  <a:schemeClr val="tx1"/>
                </a:solidFill>
                <a:effectLst/>
                <a:latin typeface="+mn-lt"/>
                <a:ea typeface="+mn-ea"/>
                <a:cs typeface="+mn-cs"/>
              </a:rPr>
              <a:t>RMO</a:t>
            </a:r>
            <a:r>
              <a:rPr lang="en-GB" sz="1200" kern="1200" dirty="0">
                <a:solidFill>
                  <a:schemeClr val="tx1"/>
                </a:solidFill>
                <a:effectLst/>
                <a:latin typeface="+mn-lt"/>
                <a:ea typeface="+mn-ea"/>
                <a:cs typeface="+mn-cs"/>
              </a:rPr>
              <a:t>) should submit the request for suspension of detention to the Scottish Ministers in the usual way.</a:t>
            </a:r>
          </a:p>
          <a:p>
            <a:pPr marL="228600" lvl="0" indent="-228600">
              <a:buFont typeface="+mj-lt"/>
              <a:buAutoNum type="arabicPeriod"/>
            </a:pPr>
            <a:r>
              <a:rPr lang="en-GB" sz="1200" kern="1200" dirty="0">
                <a:solidFill>
                  <a:schemeClr val="tx1"/>
                </a:solidFill>
                <a:effectLst/>
                <a:latin typeface="+mn-lt"/>
                <a:ea typeface="+mn-ea"/>
                <a:cs typeface="+mn-cs"/>
              </a:rPr>
              <a:t>When suitable accommodation has been identified in the community as part of the planning for conditional discharge.  Suspension of detention may continue as usual whilst this process is underway. </a:t>
            </a:r>
          </a:p>
          <a:p>
            <a:pPr marL="228600" lvl="0" indent="-228600">
              <a:buFont typeface="+mj-lt"/>
              <a:buAutoNum type="arabicPeriod"/>
            </a:pPr>
            <a:r>
              <a:rPr lang="en-GB" sz="1200" kern="1200" dirty="0">
                <a:solidFill>
                  <a:schemeClr val="tx1"/>
                </a:solidFill>
                <a:effectLst/>
                <a:latin typeface="+mn-lt"/>
                <a:ea typeface="+mn-ea"/>
                <a:cs typeface="+mn-cs"/>
              </a:rPr>
              <a:t>When the Responsible Medical Officer (RMO) is considering recommending the revocation of the Compulsion Order or the revocation of the Restriction Order.</a:t>
            </a:r>
          </a:p>
          <a:p>
            <a:pPr marL="0" lvl="0" indent="0">
              <a:buFont typeface="+mj-lt"/>
              <a:buNone/>
            </a:pP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Both conditional and absolute discharge are decided at a Mental Health Tribunal chaired by a Sheriff.</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5C38C9-3E71-41EE-BD76-4C0DA89E76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793380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slide can be used by Chief Officers and local Multi-Agency Public Protection Arrangements to populate with local MAPPA data for additional scrutiny and analysis of local issues.</a:t>
            </a:r>
          </a:p>
          <a:p>
            <a:endParaRPr lang="en-GB" dirty="0"/>
          </a:p>
          <a:p>
            <a:r>
              <a:rPr lang="en-GB" dirty="0"/>
              <a:t>Collating and scrutinising this data may help to identify patterns and facilitate more discussion on a multi-agency basis of emerging concerns.  It can also help to monitor the impact of new approaches and/or improvement activities.</a:t>
            </a:r>
          </a:p>
          <a:p>
            <a:endParaRPr lang="en-GB" dirty="0"/>
          </a:p>
        </p:txBody>
      </p:sp>
      <p:sp>
        <p:nvSpPr>
          <p:cNvPr id="4" name="Slide Number Placeholder 3"/>
          <p:cNvSpPr>
            <a:spLocks noGrp="1"/>
          </p:cNvSpPr>
          <p:nvPr>
            <p:ph type="sldNum" sz="quarter" idx="10"/>
          </p:nvPr>
        </p:nvSpPr>
        <p:spPr/>
        <p:txBody>
          <a:bodyPr/>
          <a:lstStyle/>
          <a:p>
            <a:fld id="{61EA0A6A-E7C7-4570-A8C6-CA0404B15868}" type="slidenum">
              <a:rPr lang="en-GB" smtClean="0"/>
              <a:t>58</a:t>
            </a:fld>
            <a:endParaRPr lang="en-GB"/>
          </a:p>
        </p:txBody>
      </p:sp>
    </p:spTree>
    <p:extLst>
      <p:ext uri="{BB962C8B-B14F-4D97-AF65-F5344CB8AC3E}">
        <p14:creationId xmlns:p14="http://schemas.microsoft.com/office/powerpoint/2010/main" val="381002355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Joint Thematic Review of </a:t>
            </a:r>
            <a:r>
              <a:rPr lang="en-GB" sz="1200" i="1" kern="1200" dirty="0" err="1">
                <a:solidFill>
                  <a:schemeClr val="tx1"/>
                </a:solidFill>
                <a:effectLst/>
                <a:latin typeface="+mn-lt"/>
                <a:ea typeface="+mn-ea"/>
                <a:cs typeface="+mn-cs"/>
              </a:rPr>
              <a:t>MAPPA</a:t>
            </a:r>
            <a:r>
              <a:rPr lang="en-GB" sz="1200" i="1" kern="1200" dirty="0">
                <a:solidFill>
                  <a:schemeClr val="tx1"/>
                </a:solidFill>
                <a:effectLst/>
                <a:latin typeface="+mn-lt"/>
                <a:ea typeface="+mn-ea"/>
                <a:cs typeface="+mn-cs"/>
              </a:rPr>
              <a:t> in Scotland</a:t>
            </a:r>
            <a:endParaRPr lang="en-GB" sz="1200" kern="1200" dirty="0">
              <a:solidFill>
                <a:schemeClr val="tx1"/>
              </a:solidFill>
              <a:effectLst/>
              <a:latin typeface="+mn-lt"/>
              <a:ea typeface="+mn-ea"/>
              <a:cs typeface="+mn-cs"/>
            </a:endParaRPr>
          </a:p>
          <a:p>
            <a:r>
              <a:rPr lang="en-GB" sz="1200" u="sng" kern="1200" dirty="0">
                <a:solidFill>
                  <a:schemeClr val="tx1"/>
                </a:solidFill>
                <a:effectLst/>
                <a:latin typeface="+mn-lt"/>
                <a:ea typeface="+mn-ea"/>
                <a:cs typeface="+mn-cs"/>
                <a:hlinkClick r:id="rId3"/>
              </a:rPr>
              <a:t>https://www.hmics.scot/sites/default/files/publications/Quality%20Indicators%20for%20MAPPA%2029%20October%202014.pdf</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51F761-6035-4447-BC32-42CE7649A5E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063178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EF4E1B-D57D-4553-AF05-A14A034638A0}" type="slidenum">
              <a:rPr lang="en-GB" smtClean="0"/>
              <a:t>60</a:t>
            </a:fld>
            <a:endParaRPr lang="en-GB"/>
          </a:p>
        </p:txBody>
      </p:sp>
    </p:spTree>
    <p:extLst>
      <p:ext uri="{BB962C8B-B14F-4D97-AF65-F5344CB8AC3E}">
        <p14:creationId xmlns:p14="http://schemas.microsoft.com/office/powerpoint/2010/main" val="230528278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EF4E1B-D57D-4553-AF05-A14A034638A0}" type="slidenum">
              <a:rPr lang="en-GB" smtClean="0"/>
              <a:t>61</a:t>
            </a:fld>
            <a:endParaRPr lang="en-GB"/>
          </a:p>
        </p:txBody>
      </p:sp>
    </p:spTree>
    <p:extLst>
      <p:ext uri="{BB962C8B-B14F-4D97-AF65-F5344CB8AC3E}">
        <p14:creationId xmlns:p14="http://schemas.microsoft.com/office/powerpoint/2010/main" val="102838193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EF4E1B-D57D-4553-AF05-A14A034638A0}" type="slidenum">
              <a:rPr lang="en-GB" smtClean="0"/>
              <a:t>62</a:t>
            </a:fld>
            <a:endParaRPr lang="en-GB"/>
          </a:p>
        </p:txBody>
      </p:sp>
    </p:spTree>
    <p:extLst>
      <p:ext uri="{BB962C8B-B14F-4D97-AF65-F5344CB8AC3E}">
        <p14:creationId xmlns:p14="http://schemas.microsoft.com/office/powerpoint/2010/main" val="25365591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Calibri" panose="020F0502020204030204" pitchFamily="34" charset="0"/>
              </a:rPr>
              <a:t>Anyone can be impacted by trauma during their life, including individuals, families and the staff working to support them. The Scottish Government is committed to ensuring that Scotland has a workforce that is fully aware of the impact of trauma and is equipped to respond appropriately to people who have experienced trauma at any age. Scotland has a robust </a:t>
            </a:r>
            <a:r>
              <a:rPr lang="en-GB" sz="1800" u="sng" dirty="0">
                <a:solidFill>
                  <a:srgbClr val="2E74B5"/>
                </a:solidFill>
                <a:effectLst/>
                <a:latin typeface="Calibri" panose="020F0502020204030204" pitchFamily="34" charset="0"/>
                <a:ea typeface="Calibri" panose="020F0502020204030204" pitchFamily="34" charset="0"/>
                <a:cs typeface="Calibri" panose="020F0502020204030204" pitchFamily="34" charset="0"/>
                <a:hlinkClick r:id="rId3"/>
              </a:rPr>
              <a:t>Framework and a Programme for delivery of this Framework</a:t>
            </a:r>
            <a:r>
              <a:rPr lang="en-GB" sz="1800" dirty="0">
                <a:solidFill>
                  <a:srgbClr val="2E74B5"/>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a:effectLst/>
                <a:latin typeface="Calibri" panose="020F0502020204030204" pitchFamily="34" charset="0"/>
                <a:ea typeface="Calibri" panose="020F0502020204030204" pitchFamily="34" charset="0"/>
                <a:cs typeface="Calibri" panose="020F0502020204030204" pitchFamily="34" charset="0"/>
              </a:rPr>
              <a:t>to ensure that the needs of children and adults affected by trauma are recognised, understood and responded to in a way which harnesses individual strengths, acknowledges rights and ensures timely access to effective care, support and interventions for those who need it. </a:t>
            </a:r>
            <a:r>
              <a:rPr lang="en-GB" sz="1800">
                <a:effectLst/>
                <a:latin typeface="Calibri" panose="020F0502020204030204" pitchFamily="34" charset="0"/>
                <a:ea typeface="Calibri" panose="020F0502020204030204" pitchFamily="34" charset="0"/>
                <a:cs typeface="Calibri" panose="020F0502020204030204" pitchFamily="34" charset="0"/>
              </a:rPr>
              <a:t>Chief Officers may wish to demonstrate their commitment to the </a:t>
            </a:r>
            <a:r>
              <a:rPr lang="en-GB" sz="1800" u="sng">
                <a:solidFill>
                  <a:srgbClr val="2E74B5"/>
                </a:solidFill>
                <a:effectLst/>
                <a:latin typeface="Calibri" panose="020F0502020204030204" pitchFamily="34" charset="0"/>
                <a:ea typeface="Calibri" panose="020F0502020204030204" pitchFamily="34" charset="0"/>
                <a:cs typeface="Calibri" panose="020F0502020204030204" pitchFamily="34" charset="0"/>
                <a:hlinkClick r:id="rId4"/>
              </a:rPr>
              <a:t>National Trauma Transformation Programme</a:t>
            </a:r>
            <a:r>
              <a:rPr lang="en-GB" sz="1800">
                <a:effectLst/>
                <a:latin typeface="Calibri" panose="020F0502020204030204" pitchFamily="34" charset="0"/>
                <a:ea typeface="Calibri" panose="020F0502020204030204" pitchFamily="34" charset="0"/>
                <a:cs typeface="Calibri" panose="020F0502020204030204" pitchFamily="34" charset="0"/>
              </a:rPr>
              <a:t> by taking the Leadership Pledge of Support</a:t>
            </a:r>
            <a:r>
              <a:rPr lang="en-GB" sz="1800" u="sng">
                <a:solidFill>
                  <a:srgbClr val="0000FF"/>
                </a:solidFill>
                <a:effectLst/>
                <a:latin typeface="Calibri" panose="020F0502020204030204" pitchFamily="34" charset="0"/>
                <a:ea typeface="Calibri" panose="020F0502020204030204" pitchFamily="34" charset="0"/>
                <a:cs typeface="Calibri" panose="020F0502020204030204" pitchFamily="34" charset="0"/>
              </a:rPr>
              <a:t> </a:t>
            </a:r>
            <a:r>
              <a:rPr lang="en-GB" sz="1800" u="sng">
                <a:solidFill>
                  <a:srgbClr val="2E74B5"/>
                </a:solidFill>
                <a:effectLst/>
                <a:latin typeface="Calibri" panose="020F0502020204030204" pitchFamily="34" charset="0"/>
                <a:ea typeface="Calibri" panose="020F0502020204030204" pitchFamily="34" charset="0"/>
                <a:cs typeface="Calibri" panose="020F0502020204030204" pitchFamily="34" charset="0"/>
              </a:rPr>
              <a:t>and reviewing the </a:t>
            </a:r>
            <a:r>
              <a:rPr lang="en-GB" sz="1800" u="sng">
                <a:solidFill>
                  <a:srgbClr val="2E74B5"/>
                </a:solidFill>
                <a:effectLst/>
                <a:latin typeface="Calibri" panose="020F0502020204030204" pitchFamily="34" charset="0"/>
                <a:ea typeface="Calibri" panose="020F0502020204030204" pitchFamily="34" charset="0"/>
                <a:cs typeface="Calibri" panose="020F0502020204030204" pitchFamily="34" charset="0"/>
                <a:hlinkClick r:id="rId5"/>
              </a:rPr>
              <a:t>trauma champion’s welcome pack</a:t>
            </a:r>
            <a:r>
              <a:rPr lang="en-GB" sz="1800" u="sng">
                <a:effectLst/>
                <a:latin typeface="Calibri" panose="020F0502020204030204" pitchFamily="34" charset="0"/>
                <a:ea typeface="Calibri" panose="020F0502020204030204" pitchFamily="34" charset="0"/>
                <a:cs typeface="Calibri" panose="020F0502020204030204" pitchFamily="34" charset="0"/>
              </a:rPr>
              <a:t>.</a:t>
            </a:r>
            <a:r>
              <a:rPr lang="en-GB" sz="1800">
                <a:effectLst/>
                <a:latin typeface="Calibri" panose="020F0502020204030204" pitchFamily="34" charset="0"/>
                <a:ea typeface="Calibri" panose="020F0502020204030204" pitchFamily="34" charset="0"/>
                <a:cs typeface="Calibri" panose="020F0502020204030204" pitchFamily="34" charset="0"/>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0BAFBBD-F43E-4F90-BC3F-0DA5F95FD5B5}" type="slidenum">
              <a:rPr lang="en-GB" smtClean="0"/>
              <a:t>7</a:t>
            </a:fld>
            <a:endParaRPr lang="en-GB"/>
          </a:p>
        </p:txBody>
      </p:sp>
    </p:spTree>
    <p:extLst>
      <p:ext uri="{BB962C8B-B14F-4D97-AF65-F5344CB8AC3E}">
        <p14:creationId xmlns:p14="http://schemas.microsoft.com/office/powerpoint/2010/main" val="7026157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These regulations allow people in drug services to supply naloxone for the purpose of saving a life without a prescription. The 2019 amendment allowed services to supply two types of naloxone; a preparation one that was injectable, and one that could be sprayed up the nose.</a:t>
            </a:r>
          </a:p>
          <a:p>
            <a:endParaRPr lang="en-US" dirty="0"/>
          </a:p>
        </p:txBody>
      </p:sp>
      <p:sp>
        <p:nvSpPr>
          <p:cNvPr id="4" name="Slide Number Placeholder 3"/>
          <p:cNvSpPr>
            <a:spLocks noGrp="1"/>
          </p:cNvSpPr>
          <p:nvPr>
            <p:ph type="sldNum" sz="quarter" idx="10"/>
          </p:nvPr>
        </p:nvSpPr>
        <p:spPr/>
        <p:txBody>
          <a:bodyPr/>
          <a:lstStyle/>
          <a:p>
            <a:fld id="{37EF4E1B-D57D-4553-AF05-A14A034638A0}" type="slidenum">
              <a:rPr lang="en-GB" smtClean="0"/>
              <a:t>63</a:t>
            </a:fld>
            <a:endParaRPr lang="en-GB"/>
          </a:p>
        </p:txBody>
      </p:sp>
    </p:spTree>
    <p:extLst>
      <p:ext uri="{BB962C8B-B14F-4D97-AF65-F5344CB8AC3E}">
        <p14:creationId xmlns:p14="http://schemas.microsoft.com/office/powerpoint/2010/main" val="230542629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a:t>
            </a:r>
          </a:p>
        </p:txBody>
      </p:sp>
      <p:sp>
        <p:nvSpPr>
          <p:cNvPr id="4" name="Slide Number Placeholder 3"/>
          <p:cNvSpPr>
            <a:spLocks noGrp="1"/>
          </p:cNvSpPr>
          <p:nvPr>
            <p:ph type="sldNum" sz="quarter" idx="5"/>
          </p:nvPr>
        </p:nvSpPr>
        <p:spPr/>
        <p:txBody>
          <a:bodyPr/>
          <a:lstStyle/>
          <a:p>
            <a:fld id="{90BAFBBD-F43E-4F90-BC3F-0DA5F95FD5B5}" type="slidenum">
              <a:rPr lang="en-GB" smtClean="0"/>
              <a:t>64</a:t>
            </a:fld>
            <a:endParaRPr lang="en-GB"/>
          </a:p>
        </p:txBody>
      </p:sp>
    </p:spTree>
    <p:extLst>
      <p:ext uri="{BB962C8B-B14F-4D97-AF65-F5344CB8AC3E}">
        <p14:creationId xmlns:p14="http://schemas.microsoft.com/office/powerpoint/2010/main" val="57572380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7EF4E1B-D57D-4553-AF05-A14A034638A0}" type="slidenum">
              <a:rPr lang="en-GB" smtClean="0"/>
              <a:t>65</a:t>
            </a:fld>
            <a:endParaRPr lang="en-GB"/>
          </a:p>
        </p:txBody>
      </p:sp>
    </p:spTree>
    <p:extLst>
      <p:ext uri="{BB962C8B-B14F-4D97-AF65-F5344CB8AC3E}">
        <p14:creationId xmlns:p14="http://schemas.microsoft.com/office/powerpoint/2010/main" val="407839065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7EF4E1B-D57D-4553-AF05-A14A034638A0}" type="slidenum">
              <a:rPr lang="en-GB" smtClean="0"/>
              <a:t>66</a:t>
            </a:fld>
            <a:endParaRPr lang="en-GB"/>
          </a:p>
        </p:txBody>
      </p:sp>
    </p:spTree>
    <p:extLst>
      <p:ext uri="{BB962C8B-B14F-4D97-AF65-F5344CB8AC3E}">
        <p14:creationId xmlns:p14="http://schemas.microsoft.com/office/powerpoint/2010/main" val="412332340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slide can be used by Chief Officers and their Alcohol &amp; Drugs Partnership to populate with local alcohol and drugs data for additional scrutiny and analysis of local issues.  Collating and scrutinising this data may help to identify patterns and facilitate more discussion on a multi-agency basis of emerging concerns.  It can also help to monitor the impact of new approaches and/or improvement activities.</a:t>
            </a:r>
            <a:r>
              <a:rPr lang="en-GB" dirty="0">
                <a:solidFill>
                  <a:srgbClr val="44546A"/>
                </a:solidFill>
                <a:latin typeface="Arial"/>
              </a:rPr>
              <a:t> </a:t>
            </a:r>
          </a:p>
          <a:p>
            <a:br>
              <a:rPr lang="en-US" dirty="0"/>
            </a:br>
            <a:r>
              <a:rPr lang="en-GB" sz="1200" kern="1200" dirty="0">
                <a:solidFill>
                  <a:schemeClr val="tx1"/>
                </a:solidFill>
                <a:effectLst/>
                <a:latin typeface="+mn-lt"/>
                <a:ea typeface="+mn-ea"/>
                <a:cs typeface="+mn-cs"/>
              </a:rPr>
              <a:t>The Drug and Alcohol Information System (</a:t>
            </a:r>
            <a:r>
              <a:rPr lang="en-GB" sz="1200" kern="1200" dirty="0" err="1">
                <a:solidFill>
                  <a:schemeClr val="tx1"/>
                </a:solidFill>
                <a:effectLst/>
                <a:latin typeface="+mn-lt"/>
                <a:ea typeface="+mn-ea"/>
                <a:cs typeface="+mn-cs"/>
              </a:rPr>
              <a:t>DAISy</a:t>
            </a:r>
            <a:r>
              <a:rPr lang="en-GB" sz="1200" kern="1200" dirty="0">
                <a:solidFill>
                  <a:schemeClr val="tx1"/>
                </a:solidFill>
                <a:effectLst/>
                <a:latin typeface="+mn-lt"/>
                <a:ea typeface="+mn-ea"/>
                <a:cs typeface="+mn-cs"/>
              </a:rPr>
              <a:t>) went live across all of Scotland on 1 April 2021.  It is a database, which collects data on the delivery of specialist drug and alcohol interventions.  It replaces the Scottish Drug Misuse Database and the Drug and Alcohol Waiting Times Database. </a:t>
            </a:r>
          </a:p>
          <a:p>
            <a:r>
              <a:rPr lang="en-GB" sz="1200" kern="1200" dirty="0" err="1">
                <a:solidFill>
                  <a:schemeClr val="tx1"/>
                </a:solidFill>
                <a:effectLst/>
                <a:latin typeface="+mn-lt"/>
                <a:ea typeface="+mn-ea"/>
                <a:cs typeface="+mn-cs"/>
              </a:rPr>
              <a:t>DAISy</a:t>
            </a:r>
            <a:r>
              <a:rPr lang="en-GB" sz="1200" kern="1200" dirty="0">
                <a:solidFill>
                  <a:schemeClr val="tx1"/>
                </a:solidFill>
                <a:effectLst/>
                <a:latin typeface="+mn-lt"/>
                <a:ea typeface="+mn-ea"/>
                <a:cs typeface="+mn-cs"/>
              </a:rPr>
              <a:t> will:</a:t>
            </a:r>
          </a:p>
          <a:p>
            <a:endParaRPr lang="en-GB"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GB" sz="1200" kern="1200" dirty="0">
                <a:solidFill>
                  <a:schemeClr val="tx1"/>
                </a:solidFill>
                <a:effectLst/>
                <a:latin typeface="+mn-lt"/>
                <a:ea typeface="+mn-ea"/>
                <a:cs typeface="+mn-cs"/>
              </a:rPr>
              <a:t>support local and national decision making; </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inform national policy and practice development;</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offer the potential to join person-level data with other datasets;</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provide timely information to support local service delivery, improvement and planning.</a:t>
            </a:r>
          </a:p>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a:p>
            <a:r>
              <a:rPr lang="en-GB" sz="1200" kern="1200" dirty="0" err="1">
                <a:solidFill>
                  <a:schemeClr val="tx1"/>
                </a:solidFill>
                <a:effectLst/>
                <a:latin typeface="+mn-lt"/>
                <a:ea typeface="+mn-ea"/>
                <a:cs typeface="+mn-cs"/>
              </a:rPr>
              <a:t>DAISy</a:t>
            </a:r>
            <a:r>
              <a:rPr lang="en-GB" sz="1200" kern="1200" dirty="0">
                <a:solidFill>
                  <a:schemeClr val="tx1"/>
                </a:solidFill>
                <a:effectLst/>
                <a:latin typeface="+mn-lt"/>
                <a:ea typeface="+mn-ea"/>
                <a:cs typeface="+mn-cs"/>
              </a:rPr>
              <a:t> will give an indication of the number of people referred to treatment services, uptake of those services (</a:t>
            </a:r>
            <a:r>
              <a:rPr lang="en-GB" sz="1200" kern="1200" dirty="0" err="1">
                <a:solidFill>
                  <a:schemeClr val="tx1"/>
                </a:solidFill>
                <a:effectLst/>
                <a:latin typeface="+mn-lt"/>
                <a:ea typeface="+mn-ea"/>
                <a:cs typeface="+mn-cs"/>
              </a:rPr>
              <a:t>e.g</a:t>
            </a:r>
            <a:r>
              <a:rPr lang="en-GB" sz="1200" kern="1200" dirty="0">
                <a:solidFill>
                  <a:schemeClr val="tx1"/>
                </a:solidFill>
                <a:effectLst/>
                <a:latin typeface="+mn-lt"/>
                <a:ea typeface="+mn-ea"/>
                <a:cs typeface="+mn-cs"/>
              </a:rPr>
              <a:t>) is there a high did not attend rate and what is being done to promote access, it will also give a sense of who is being referred and for what reason.</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number of drug and alcohol hospital admissions are important as these individuals need to be offered a referral into service. Many projects - hospital liaison / outreach are intended to stop repeat admissions; also, the hospital admissions start to identify trends like patterns in young people.</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profile of drug related deaths would be available from the National Drug Related Death database, each area has a drug related death coordinator who could produce a local area profile.</a:t>
            </a:r>
          </a:p>
          <a:p>
            <a:endParaRPr lang="en-GB" dirty="0"/>
          </a:p>
          <a:p>
            <a:endParaRPr lang="en-GB" dirty="0"/>
          </a:p>
        </p:txBody>
      </p:sp>
      <p:sp>
        <p:nvSpPr>
          <p:cNvPr id="4" name="Slide Number Placeholder 3"/>
          <p:cNvSpPr>
            <a:spLocks noGrp="1"/>
          </p:cNvSpPr>
          <p:nvPr>
            <p:ph type="sldNum" sz="quarter" idx="10"/>
          </p:nvPr>
        </p:nvSpPr>
        <p:spPr/>
        <p:txBody>
          <a:bodyPr/>
          <a:lstStyle/>
          <a:p>
            <a:fld id="{A5E0B9D9-AEA8-4BDD-9EEA-E733D5A107E1}" type="slidenum">
              <a:rPr lang="en-GB" smtClean="0"/>
              <a:t>67</a:t>
            </a:fld>
            <a:endParaRPr lang="en-GB"/>
          </a:p>
        </p:txBody>
      </p:sp>
    </p:spTree>
    <p:extLst>
      <p:ext uri="{BB962C8B-B14F-4D97-AF65-F5344CB8AC3E}">
        <p14:creationId xmlns:p14="http://schemas.microsoft.com/office/powerpoint/2010/main" val="335811272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51F761-6035-4447-BC32-42CE7649A5E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907273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51F761-6035-4447-BC32-42CE7649A5E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45363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397840C-B9F8-4C54-8A07-89EA69E2BA9F}" type="slidenum">
              <a:rPr lang="en-GB" smtClean="0"/>
              <a:t>70</a:t>
            </a:fld>
            <a:endParaRPr lang="en-GB"/>
          </a:p>
        </p:txBody>
      </p:sp>
    </p:spTree>
    <p:extLst>
      <p:ext uri="{BB962C8B-B14F-4D97-AF65-F5344CB8AC3E}">
        <p14:creationId xmlns:p14="http://schemas.microsoft.com/office/powerpoint/2010/main" val="383795262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397840C-B9F8-4C54-8A07-89EA69E2BA9F}" type="slidenum">
              <a:rPr lang="en-GB" smtClean="0"/>
              <a:t>71</a:t>
            </a:fld>
            <a:endParaRPr lang="en-GB"/>
          </a:p>
        </p:txBody>
      </p:sp>
    </p:spTree>
    <p:extLst>
      <p:ext uri="{BB962C8B-B14F-4D97-AF65-F5344CB8AC3E}">
        <p14:creationId xmlns:p14="http://schemas.microsoft.com/office/powerpoint/2010/main" val="224069613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397840C-B9F8-4C54-8A07-89EA69E2BA9F}" type="slidenum">
              <a:rPr lang="en-GB" smtClean="0"/>
              <a:t>72</a:t>
            </a:fld>
            <a:endParaRPr lang="en-GB"/>
          </a:p>
        </p:txBody>
      </p:sp>
    </p:spTree>
    <p:extLst>
      <p:ext uri="{BB962C8B-B14F-4D97-AF65-F5344CB8AC3E}">
        <p14:creationId xmlns:p14="http://schemas.microsoft.com/office/powerpoint/2010/main" val="20464161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0BAFBBD-F43E-4F90-BC3F-0DA5F95FD5B5}" type="slidenum">
              <a:rPr lang="en-GB" smtClean="0"/>
              <a:t>8</a:t>
            </a:fld>
            <a:endParaRPr lang="en-GB"/>
          </a:p>
        </p:txBody>
      </p:sp>
    </p:spTree>
    <p:extLst>
      <p:ext uri="{BB962C8B-B14F-4D97-AF65-F5344CB8AC3E}">
        <p14:creationId xmlns:p14="http://schemas.microsoft.com/office/powerpoint/2010/main" val="266168534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97840C-B9F8-4C54-8A07-89EA69E2BA9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310583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486275"/>
          </a:xfrm>
        </p:spPr>
        <p:txBody>
          <a:bodyPr/>
          <a:lstStyle/>
          <a:p>
            <a:endParaRPr lang="en-GB" sz="1100" dirty="0"/>
          </a:p>
        </p:txBody>
      </p:sp>
      <p:sp>
        <p:nvSpPr>
          <p:cNvPr id="4" name="Slide Number Placeholder 3"/>
          <p:cNvSpPr>
            <a:spLocks noGrp="1"/>
          </p:cNvSpPr>
          <p:nvPr>
            <p:ph type="sldNum" sz="quarter" idx="10"/>
          </p:nvPr>
        </p:nvSpPr>
        <p:spPr/>
        <p:txBody>
          <a:bodyPr/>
          <a:lstStyle/>
          <a:p>
            <a:fld id="{A397840C-B9F8-4C54-8A07-89EA69E2BA9F}" type="slidenum">
              <a:rPr lang="en-GB" smtClean="0"/>
              <a:t>74</a:t>
            </a:fld>
            <a:endParaRPr lang="en-GB"/>
          </a:p>
        </p:txBody>
      </p:sp>
    </p:spTree>
    <p:extLst>
      <p:ext uri="{BB962C8B-B14F-4D97-AF65-F5344CB8AC3E}">
        <p14:creationId xmlns:p14="http://schemas.microsoft.com/office/powerpoint/2010/main" val="216133182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397840C-B9F8-4C54-8A07-89EA69E2BA9F}" type="slidenum">
              <a:rPr lang="en-GB" smtClean="0"/>
              <a:t>75</a:t>
            </a:fld>
            <a:endParaRPr lang="en-GB"/>
          </a:p>
        </p:txBody>
      </p:sp>
    </p:spTree>
    <p:extLst>
      <p:ext uri="{BB962C8B-B14F-4D97-AF65-F5344CB8AC3E}">
        <p14:creationId xmlns:p14="http://schemas.microsoft.com/office/powerpoint/2010/main" val="8895143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Domestic Abuse (Scotland) Act came into effect in April 2019 and defines domestic abuse as a course of behaviour that is abusive towards a partner or ex-partner. The Act extends the legal definition of domestic abuse beyond physical violence to include coercive control and psychological and emotional abuse. </a:t>
            </a:r>
          </a:p>
          <a:p>
            <a:endParaRPr lang="en-GB" dirty="0"/>
          </a:p>
          <a:p>
            <a:r>
              <a:rPr lang="en-GB" dirty="0"/>
              <a:t>Domestic abuse is disproportionately perpetrated by men and experienced by women. In 2018/19, Police Scotland recorded 60,641 incidents of domestic abuse and where gender was recorded, 4 out of 5 victims were women.</a:t>
            </a:r>
          </a:p>
          <a:p>
            <a:endParaRPr lang="en-GB" dirty="0"/>
          </a:p>
          <a:p>
            <a:r>
              <a:rPr lang="en-GB" dirty="0"/>
              <a:t>Public health experts include domestic abuse as an adverse childhood experience (ACE) which can have life-long negative impacts on health, education, development and relationships for children who do not receive specialist support.</a:t>
            </a:r>
          </a:p>
          <a:p>
            <a:endParaRPr lang="en-GB" dirty="0"/>
          </a:p>
          <a:p>
            <a:r>
              <a:rPr lang="en-GB" dirty="0"/>
              <a:t>Domestic abuse survivors, usually mothers, have traditionally been held responsible for the impact of that abuse on their child. There has been a tendency for systems, services and workforces to focus on domestic abuse survivors’ decision making, rather than the perpetrator’s pattern of coercive control, as being the primary risk and safety concern for children.</a:t>
            </a:r>
          </a:p>
          <a:p>
            <a:endParaRPr lang="en-GB" dirty="0"/>
          </a:p>
          <a:p>
            <a:r>
              <a:rPr lang="en-GB" dirty="0"/>
              <a:t>Often there are expectations that domestic abuse survivors will show that they are protective by carrying out drastic actions which significantly impact the child and family functioning, like moving home, ending the relationship or calling the police. Systems can fail to see the myriad other efforts that domestic abuse survivors undertake to keep their children safe and provide a stable, nurturing and healing environment. Conversely, there has been a lack of accountability for perpetrators in systems, both as domestic abuse perpetrators and for their role as fathers in families.</a:t>
            </a:r>
          </a:p>
          <a:p>
            <a:endParaRPr lang="en-GB" dirty="0"/>
          </a:p>
          <a:p>
            <a:r>
              <a:rPr lang="en-GB" dirty="0"/>
              <a:t>Domestic abuse-informed practice can be defined as a perpetrator pattern, child </a:t>
            </a:r>
            <a:r>
              <a:rPr lang="en-GB" dirty="0" err="1"/>
              <a:t>centered</a:t>
            </a:r>
            <a:r>
              <a:rPr lang="en-GB" dirty="0"/>
              <a:t>, survivor strengths-based approach to working with domestic abuse. Having domestic abuse-informed practice, policies and systems means that survivors are more likely to see child welfare and protection systems as supportive resources and cross system collaboration is likely to be improved through common frameworks and language. The Continuum of Domestic Abuse Informed Practice outlines the various stages involved for systems to become domestic abuse-informed.</a:t>
            </a:r>
          </a:p>
        </p:txBody>
      </p:sp>
      <p:sp>
        <p:nvSpPr>
          <p:cNvPr id="4" name="Slide Number Placeholder 3"/>
          <p:cNvSpPr>
            <a:spLocks noGrp="1"/>
          </p:cNvSpPr>
          <p:nvPr>
            <p:ph type="sldNum" sz="quarter" idx="10"/>
          </p:nvPr>
        </p:nvSpPr>
        <p:spPr/>
        <p:txBody>
          <a:bodyPr/>
          <a:lstStyle/>
          <a:p>
            <a:fld id="{A397840C-B9F8-4C54-8A07-89EA69E2BA9F}" type="slidenum">
              <a:rPr lang="en-GB" smtClean="0"/>
              <a:t>76</a:t>
            </a:fld>
            <a:endParaRPr lang="en-GB"/>
          </a:p>
        </p:txBody>
      </p:sp>
    </p:spTree>
    <p:extLst>
      <p:ext uri="{BB962C8B-B14F-4D97-AF65-F5344CB8AC3E}">
        <p14:creationId xmlns:p14="http://schemas.microsoft.com/office/powerpoint/2010/main" val="209013124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Many children who are sexually abused take years to disclose such abuse and some never do. For women sexually abused as children, sexual assault in adulthood can re-awaken memories of previous assault.</a:t>
            </a:r>
          </a:p>
        </p:txBody>
      </p:sp>
      <p:sp>
        <p:nvSpPr>
          <p:cNvPr id="4" name="Slide Number Placeholder 3"/>
          <p:cNvSpPr>
            <a:spLocks noGrp="1"/>
          </p:cNvSpPr>
          <p:nvPr>
            <p:ph type="sldNum" sz="quarter" idx="10"/>
          </p:nvPr>
        </p:nvSpPr>
        <p:spPr/>
        <p:txBody>
          <a:bodyPr/>
          <a:lstStyle/>
          <a:p>
            <a:fld id="{A397840C-B9F8-4C54-8A07-89EA69E2BA9F}" type="slidenum">
              <a:rPr lang="en-GB" smtClean="0"/>
              <a:t>77</a:t>
            </a:fld>
            <a:endParaRPr lang="en-GB"/>
          </a:p>
        </p:txBody>
      </p:sp>
    </p:spTree>
    <p:extLst>
      <p:ext uri="{BB962C8B-B14F-4D97-AF65-F5344CB8AC3E}">
        <p14:creationId xmlns:p14="http://schemas.microsoft.com/office/powerpoint/2010/main" val="373794896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A397840C-B9F8-4C54-8A07-89EA69E2BA9F}" type="slidenum">
              <a:rPr lang="en-GB" smtClean="0"/>
              <a:t>78</a:t>
            </a:fld>
            <a:endParaRPr lang="en-GB"/>
          </a:p>
        </p:txBody>
      </p:sp>
    </p:spTree>
    <p:extLst>
      <p:ext uri="{BB962C8B-B14F-4D97-AF65-F5344CB8AC3E}">
        <p14:creationId xmlns:p14="http://schemas.microsoft.com/office/powerpoint/2010/main" val="66404953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486275"/>
          </a:xfrm>
        </p:spPr>
        <p:txBody>
          <a:bodyPr/>
          <a:lstStyle/>
          <a:p>
            <a:r>
              <a:rPr lang="en-GB" sz="1200" kern="1200" dirty="0">
                <a:solidFill>
                  <a:schemeClr val="tx1"/>
                </a:solidFill>
                <a:effectLst/>
                <a:latin typeface="+mn-lt"/>
                <a:ea typeface="+mn-ea"/>
                <a:cs typeface="+mn-cs"/>
              </a:rPr>
              <a:t>Equally Safe highlights the need for agencies across every area of Scottish life to work together to tackle violence against women and girls.  At a local level, Violence Against Women (</a:t>
            </a:r>
            <a:r>
              <a:rPr lang="en-GB" sz="1200" kern="1200" dirty="0" err="1">
                <a:solidFill>
                  <a:schemeClr val="tx1"/>
                </a:solidFill>
                <a:effectLst/>
                <a:latin typeface="+mn-lt"/>
                <a:ea typeface="+mn-ea"/>
                <a:cs typeface="+mn-cs"/>
              </a:rPr>
              <a:t>VAW</a:t>
            </a:r>
            <a:r>
              <a:rPr lang="en-GB" sz="1200" kern="1200" dirty="0">
                <a:solidFill>
                  <a:schemeClr val="tx1"/>
                </a:solidFill>
                <a:effectLst/>
                <a:latin typeface="+mn-lt"/>
                <a:ea typeface="+mn-ea"/>
                <a:cs typeface="+mn-cs"/>
              </a:rPr>
              <a:t>) Partnerships are recognised as the key driver for this multi-agency work.</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To support this work, the Improvement Service coordinates the National </a:t>
            </a:r>
            <a:r>
              <a:rPr lang="en-GB" sz="1200" kern="1200" dirty="0" err="1">
                <a:solidFill>
                  <a:schemeClr val="tx1"/>
                </a:solidFill>
                <a:effectLst/>
                <a:latin typeface="+mn-lt"/>
                <a:ea typeface="+mn-ea"/>
                <a:cs typeface="+mn-cs"/>
              </a:rPr>
              <a:t>VAW</a:t>
            </a:r>
            <a:r>
              <a:rPr lang="en-GB" sz="1200" kern="1200" dirty="0">
                <a:solidFill>
                  <a:schemeClr val="tx1"/>
                </a:solidFill>
                <a:effectLst/>
                <a:latin typeface="+mn-lt"/>
                <a:ea typeface="+mn-ea"/>
                <a:cs typeface="+mn-cs"/>
              </a:rPr>
              <a:t> Network which aims to improve the capacity and capability of </a:t>
            </a:r>
            <a:r>
              <a:rPr lang="en-GB" sz="1200" kern="1200" dirty="0" err="1">
                <a:solidFill>
                  <a:schemeClr val="tx1"/>
                </a:solidFill>
                <a:effectLst/>
                <a:latin typeface="+mn-lt"/>
                <a:ea typeface="+mn-ea"/>
                <a:cs typeface="+mn-cs"/>
              </a:rPr>
              <a:t>VAW</a:t>
            </a:r>
            <a:r>
              <a:rPr lang="en-GB" sz="1200" kern="1200" dirty="0">
                <a:solidFill>
                  <a:schemeClr val="tx1"/>
                </a:solidFill>
                <a:effectLst/>
                <a:latin typeface="+mn-lt"/>
                <a:ea typeface="+mn-ea"/>
                <a:cs typeface="+mn-cs"/>
              </a:rPr>
              <a:t> Partnerships to implement the ambitions set out in Equally Safe at a local level and to support partnerships to engage effectively with community planning processes.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network brings together </a:t>
            </a:r>
            <a:r>
              <a:rPr lang="en-GB" sz="1200" kern="1200" dirty="0" err="1">
                <a:solidFill>
                  <a:schemeClr val="tx1"/>
                </a:solidFill>
                <a:effectLst/>
                <a:latin typeface="+mn-lt"/>
                <a:ea typeface="+mn-ea"/>
                <a:cs typeface="+mn-cs"/>
              </a:rPr>
              <a:t>VAW</a:t>
            </a:r>
            <a:r>
              <a:rPr lang="en-GB" sz="1200" kern="1200" dirty="0">
                <a:solidFill>
                  <a:schemeClr val="tx1"/>
                </a:solidFill>
                <a:effectLst/>
                <a:latin typeface="+mn-lt"/>
                <a:ea typeface="+mn-ea"/>
                <a:cs typeface="+mn-cs"/>
              </a:rPr>
              <a:t> Partnership Coordinators/Lead Officers across Scotland and other key stakeholders including the Scottish Government and </a:t>
            </a:r>
            <a:r>
              <a:rPr lang="en-GB" sz="1200" kern="1200" dirty="0" err="1">
                <a:solidFill>
                  <a:schemeClr val="tx1"/>
                </a:solidFill>
                <a:effectLst/>
                <a:latin typeface="+mn-lt"/>
                <a:ea typeface="+mn-ea"/>
                <a:cs typeface="+mn-cs"/>
              </a:rPr>
              <a:t>COSLA</a:t>
            </a:r>
            <a:r>
              <a:rPr lang="en-GB" sz="1200" kern="1200" dirty="0">
                <a:solidFill>
                  <a:schemeClr val="tx1"/>
                </a:solidFill>
                <a:effectLst/>
                <a:latin typeface="+mn-lt"/>
                <a:ea typeface="+mn-ea"/>
                <a:cs typeface="+mn-cs"/>
              </a:rPr>
              <a:t> to share information, learning and resources and ensure that there is meaningful engagement and a coordinated approach taken on relevant issues.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For more information on the National </a:t>
            </a:r>
            <a:r>
              <a:rPr lang="en-GB" sz="1200" kern="1200" dirty="0" err="1">
                <a:solidFill>
                  <a:schemeClr val="tx1"/>
                </a:solidFill>
                <a:effectLst/>
                <a:latin typeface="+mn-lt"/>
                <a:ea typeface="+mn-ea"/>
                <a:cs typeface="+mn-cs"/>
              </a:rPr>
              <a:t>VAW</a:t>
            </a:r>
            <a:r>
              <a:rPr lang="en-GB" sz="1200" kern="1200" dirty="0">
                <a:solidFill>
                  <a:schemeClr val="tx1"/>
                </a:solidFill>
                <a:effectLst/>
                <a:latin typeface="+mn-lt"/>
                <a:ea typeface="+mn-ea"/>
                <a:cs typeface="+mn-cs"/>
              </a:rPr>
              <a:t> Network, please visit the </a:t>
            </a:r>
            <a:r>
              <a:rPr lang="en-GB" sz="1200" u="sng" kern="1200" dirty="0">
                <a:solidFill>
                  <a:schemeClr val="tx1"/>
                </a:solidFill>
                <a:effectLst/>
                <a:latin typeface="+mn-lt"/>
                <a:ea typeface="+mn-ea"/>
                <a:cs typeface="+mn-cs"/>
                <a:hlinkClick r:id="rId3"/>
              </a:rPr>
              <a:t>Improvement Service</a:t>
            </a:r>
            <a:r>
              <a:rPr lang="en-GB" sz="1200" kern="1200" dirty="0">
                <a:solidFill>
                  <a:schemeClr val="tx1"/>
                </a:solidFill>
                <a:effectLst/>
                <a:latin typeface="+mn-lt"/>
                <a:ea typeface="+mn-ea"/>
                <a:cs typeface="+mn-cs"/>
              </a:rPr>
              <a:t> website, join the </a:t>
            </a:r>
            <a:r>
              <a:rPr lang="en-GB" sz="1200" u="sng" kern="1200" dirty="0">
                <a:solidFill>
                  <a:schemeClr val="tx1"/>
                </a:solidFill>
                <a:effectLst/>
                <a:latin typeface="+mn-lt"/>
                <a:ea typeface="+mn-ea"/>
                <a:cs typeface="+mn-cs"/>
                <a:hlinkClick r:id="rId4"/>
              </a:rPr>
              <a:t>Network’s </a:t>
            </a:r>
            <a:r>
              <a:rPr lang="en-GB" sz="1200" u="sng" kern="1200" dirty="0" err="1">
                <a:solidFill>
                  <a:schemeClr val="tx1"/>
                </a:solidFill>
                <a:effectLst/>
                <a:latin typeface="+mn-lt"/>
                <a:ea typeface="+mn-ea"/>
                <a:cs typeface="+mn-cs"/>
                <a:hlinkClick r:id="rId4"/>
              </a:rPr>
              <a:t>KHub</a:t>
            </a:r>
            <a:r>
              <a:rPr lang="en-GB" sz="1200" u="sng" kern="1200" dirty="0">
                <a:solidFill>
                  <a:schemeClr val="tx1"/>
                </a:solidFill>
                <a:effectLst/>
                <a:latin typeface="+mn-lt"/>
                <a:ea typeface="+mn-ea"/>
                <a:cs typeface="+mn-cs"/>
                <a:hlinkClick r:id="rId4"/>
              </a:rPr>
              <a:t> Group</a:t>
            </a:r>
            <a:r>
              <a:rPr lang="en-GB" sz="1200" kern="1200" dirty="0">
                <a:solidFill>
                  <a:schemeClr val="tx1"/>
                </a:solidFill>
                <a:effectLst/>
                <a:latin typeface="+mn-lt"/>
                <a:ea typeface="+mn-ea"/>
                <a:cs typeface="+mn-cs"/>
              </a:rPr>
              <a:t>, or follow us on twitter @</a:t>
            </a:r>
            <a:r>
              <a:rPr lang="en-GB" sz="1200" kern="1200" dirty="0" err="1">
                <a:solidFill>
                  <a:schemeClr val="tx1"/>
                </a:solidFill>
                <a:effectLst/>
                <a:latin typeface="+mn-lt"/>
                <a:ea typeface="+mn-ea"/>
                <a:cs typeface="+mn-cs"/>
              </a:rPr>
              <a:t>VAWNetwork</a:t>
            </a:r>
            <a:r>
              <a:rPr lang="en-GB"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97840C-B9F8-4C54-8A07-89EA69E2BA9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10640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486275"/>
          </a:xfrm>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97840C-B9F8-4C54-8A07-89EA69E2BA9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116237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97840C-B9F8-4C54-8A07-89EA69E2BA9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147580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slide can be used by Chief Officers and local Violence Against Women and Girls Partnerships to populate with local data for additional scrutiny and analysis of local issues.</a:t>
            </a:r>
            <a:r>
              <a:rPr lang="en-GB" baseline="0" dirty="0"/>
              <a:t>  </a:t>
            </a:r>
            <a:r>
              <a:rPr lang="en-GB" dirty="0"/>
              <a:t>Collating and scrutinising this data may help to identify patterns and facilitate more discussion on a multi-agency basis of emerging concerns.  It can also help to monitor the impact of new approaches and/or improvement activities.</a:t>
            </a:r>
          </a:p>
          <a:p>
            <a:endParaRPr lang="en-GB" dirty="0"/>
          </a:p>
          <a:p>
            <a:r>
              <a:rPr lang="en-GB" dirty="0"/>
              <a:t>However, it is important to note that due to the hidden nature of VAWG, the indicators listed above are only ever likely to show the small proportion of women and children who have been identified by third sector and public sector partners as requiring support, and the actual levels of VAWG being perpetrated, and the harm being experienced by women and children, is likely to be significantly higher than current data shows. </a:t>
            </a:r>
          </a:p>
          <a:p>
            <a:endParaRPr lang="en-GB" dirty="0"/>
          </a:p>
          <a:p>
            <a:r>
              <a:rPr lang="en-GB" dirty="0"/>
              <a:t>Chief Officers have a key role to play in ensuring that robust processes are put in place locally to capture and share data about all forms of VAWG to ensure all stakeholders have a more complete picture of the nature and prevalence of the problem in their local authority area. Wherever possible, data should be collected on, and analysed by, sex, ethnicity, disability and other protected characteristics to help identify heightened risks that different people and communities may be experiencing.</a:t>
            </a:r>
          </a:p>
        </p:txBody>
      </p:sp>
      <p:sp>
        <p:nvSpPr>
          <p:cNvPr id="4" name="Slide Number Placeholder 3"/>
          <p:cNvSpPr>
            <a:spLocks noGrp="1"/>
          </p:cNvSpPr>
          <p:nvPr>
            <p:ph type="sldNum" sz="quarter" idx="10"/>
          </p:nvPr>
        </p:nvSpPr>
        <p:spPr/>
        <p:txBody>
          <a:bodyPr/>
          <a:lstStyle/>
          <a:p>
            <a:fld id="{A397840C-B9F8-4C54-8A07-89EA69E2BA9F}" type="slidenum">
              <a:rPr lang="en-GB" smtClean="0"/>
              <a:t>82</a:t>
            </a:fld>
            <a:endParaRPr lang="en-GB"/>
          </a:p>
        </p:txBody>
      </p:sp>
    </p:spTree>
    <p:extLst>
      <p:ext uri="{BB962C8B-B14F-4D97-AF65-F5344CB8AC3E}">
        <p14:creationId xmlns:p14="http://schemas.microsoft.com/office/powerpoint/2010/main" val="8059830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10527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Public Protection is a generic term used to describe a range of local structures to respond to Child Protection, Adult Support and Protection, Violence Against Women and Girls Networks,</a:t>
            </a:r>
            <a:r>
              <a:rPr lang="en-GB" baseline="0" dirty="0"/>
              <a:t> </a:t>
            </a:r>
            <a:r>
              <a:rPr lang="en-GB" dirty="0"/>
              <a:t>high risk offenders via Multi Agency Public Protection Arrangements and suicide prevention.  Local structures for governance and accountability with regard to these processes may vary in local areas.</a:t>
            </a:r>
          </a:p>
          <a:p>
            <a:pPr>
              <a:defRPr/>
            </a:pPr>
            <a:endParaRPr lang="en-GB" dirty="0"/>
          </a:p>
          <a:p>
            <a:pPr>
              <a:defRPr/>
            </a:pPr>
            <a:r>
              <a:rPr lang="en-GB" dirty="0"/>
              <a:t>Chief Officers are determined as :  </a:t>
            </a:r>
          </a:p>
          <a:p>
            <a:pPr marL="285750" indent="-285750">
              <a:buFont typeface="Arial" panose="020B0604020202020204" pitchFamily="34" charset="0"/>
              <a:buChar char="•"/>
              <a:defRPr/>
            </a:pPr>
            <a:r>
              <a:rPr lang="en-GB" dirty="0"/>
              <a:t>Chief Executives of Health Boards </a:t>
            </a:r>
          </a:p>
          <a:p>
            <a:pPr marL="285750" indent="-285750">
              <a:buFont typeface="Arial" panose="020B0604020202020204" pitchFamily="34" charset="0"/>
              <a:buChar char="•"/>
              <a:defRPr/>
            </a:pPr>
            <a:r>
              <a:rPr lang="en-GB" dirty="0"/>
              <a:t>Chief Officers of Local Authorities</a:t>
            </a:r>
          </a:p>
          <a:p>
            <a:pPr marL="285750" indent="-285750">
              <a:buFont typeface="Arial" panose="020B0604020202020204" pitchFamily="34" charset="0"/>
              <a:buChar char="•"/>
              <a:defRPr/>
            </a:pPr>
            <a:r>
              <a:rPr lang="en-GB" dirty="0"/>
              <a:t>Senior Police Officers with delegated authority of the Police Constable </a:t>
            </a:r>
          </a:p>
          <a:p>
            <a:pPr>
              <a:defRPr/>
            </a:pPr>
            <a:endParaRPr lang="en-GB" dirty="0"/>
          </a:p>
          <a:p>
            <a:pPr>
              <a:defRPr/>
            </a:pPr>
            <a:r>
              <a:rPr lang="en-GB" dirty="0"/>
              <a:t>In relation to public</a:t>
            </a:r>
            <a:r>
              <a:rPr lang="en-GB" baseline="0" dirty="0"/>
              <a:t> protection, </a:t>
            </a:r>
            <a:r>
              <a:rPr lang="en-GB" dirty="0"/>
              <a:t>Chief Officers will:</a:t>
            </a:r>
          </a:p>
          <a:p>
            <a:pPr marL="171450" indent="-171450">
              <a:buFont typeface="Arial" panose="020B0604020202020204" pitchFamily="34" charset="0"/>
              <a:buChar char="•"/>
            </a:pPr>
            <a:r>
              <a:rPr lang="en-GB" dirty="0"/>
              <a:t>Identify and commission inter-agency activity for protection of children and adults</a:t>
            </a:r>
          </a:p>
          <a:p>
            <a:pPr marL="171450" indent="-171450">
              <a:buFont typeface="Arial" panose="020B0604020202020204" pitchFamily="34" charset="0"/>
              <a:buChar char="•"/>
            </a:pPr>
            <a:r>
              <a:rPr lang="en-GB" dirty="0"/>
              <a:t>Be responsible and accountable for improving the</a:t>
            </a:r>
            <a:r>
              <a:rPr lang="en-GB" baseline="0" dirty="0"/>
              <a:t> </a:t>
            </a:r>
            <a:r>
              <a:rPr lang="en-GB" dirty="0"/>
              <a:t>experience of and outcomes for children and adults who may need protection</a:t>
            </a:r>
          </a:p>
          <a:p>
            <a:pPr marL="171450" indent="-171450">
              <a:buFont typeface="Arial" panose="020B0604020202020204" pitchFamily="34" charset="0"/>
              <a:buChar char="•"/>
            </a:pPr>
            <a:r>
              <a:rPr lang="en-GB" dirty="0"/>
              <a:t>Consider issues that have an impact on wider public protection arrangements and development</a:t>
            </a:r>
          </a:p>
          <a:p>
            <a:pPr marL="171450" indent="-171450">
              <a:buFont typeface="Arial" panose="020B0604020202020204" pitchFamily="34" charset="0"/>
              <a:buChar char="•"/>
            </a:pPr>
            <a:r>
              <a:rPr lang="en-GB" dirty="0"/>
              <a:t>Agree Annual Report and Improvement/Business Plans</a:t>
            </a:r>
          </a:p>
          <a:p>
            <a:pPr marL="171450" indent="-171450">
              <a:buFont typeface="Arial" panose="020B0604020202020204" pitchFamily="34" charset="0"/>
              <a:buChar char="•"/>
            </a:pPr>
            <a:r>
              <a:rPr lang="en-GB" dirty="0"/>
              <a:t>Consider performance reports and findings from case reviews</a:t>
            </a:r>
          </a:p>
        </p:txBody>
      </p:sp>
      <p:sp>
        <p:nvSpPr>
          <p:cNvPr id="4" name="Slide Number Placeholder 3"/>
          <p:cNvSpPr>
            <a:spLocks noGrp="1"/>
          </p:cNvSpPr>
          <p:nvPr>
            <p:ph type="sldNum" sz="quarter" idx="10"/>
          </p:nvPr>
        </p:nvSpPr>
        <p:spPr/>
        <p:txBody>
          <a:bodyPr/>
          <a:lstStyle/>
          <a:p>
            <a:fld id="{9651F761-6035-4447-BC32-42CE7649A5E8}" type="slidenum">
              <a:rPr lang="en-GB" smtClean="0"/>
              <a:t>9</a:t>
            </a:fld>
            <a:endParaRPr lang="en-GB"/>
          </a:p>
        </p:txBody>
      </p:sp>
    </p:spTree>
    <p:extLst>
      <p:ext uri="{BB962C8B-B14F-4D97-AF65-F5344CB8AC3E}">
        <p14:creationId xmlns:p14="http://schemas.microsoft.com/office/powerpoint/2010/main" val="301877233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Equally Safe Quality Standards and Performance Framework</a:t>
            </a:r>
            <a:endParaRPr lang="en-GB" sz="1200" kern="1200" dirty="0">
              <a:solidFill>
                <a:schemeClr val="tx1"/>
              </a:solidFill>
              <a:effectLst/>
              <a:latin typeface="+mn-lt"/>
              <a:ea typeface="+mn-ea"/>
              <a:cs typeface="+mn-cs"/>
            </a:endParaRPr>
          </a:p>
          <a:p>
            <a:r>
              <a:rPr lang="en-GB" sz="1200" u="sng" kern="1200" dirty="0">
                <a:solidFill>
                  <a:schemeClr val="tx1"/>
                </a:solidFill>
                <a:effectLst/>
                <a:latin typeface="+mn-lt"/>
                <a:ea typeface="+mn-ea"/>
                <a:cs typeface="+mn-cs"/>
                <a:hlinkClick r:id="rId3"/>
              </a:rPr>
              <a:t>https://www.improvementservice.org.uk/__data/assets/pdf_file/0030/9669/equally-safe-quality-standards-performance-framework.pdf</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51F761-6035-4447-BC32-42CE7649A5E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068470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42FC534-53F8-4023-8919-3DD4E0B341F5}" type="slidenum">
              <a:rPr lang="en-GB" smtClean="0"/>
              <a:t>84</a:t>
            </a:fld>
            <a:endParaRPr lang="en-GB"/>
          </a:p>
        </p:txBody>
      </p:sp>
    </p:spTree>
    <p:extLst>
      <p:ext uri="{BB962C8B-B14F-4D97-AF65-F5344CB8AC3E}">
        <p14:creationId xmlns:p14="http://schemas.microsoft.com/office/powerpoint/2010/main" val="1743236316"/>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42FC534-53F8-4023-8919-3DD4E0B341F5}" type="slidenum">
              <a:rPr lang="en-GB" smtClean="0"/>
              <a:t>85</a:t>
            </a:fld>
            <a:endParaRPr lang="en-GB"/>
          </a:p>
        </p:txBody>
      </p:sp>
    </p:spTree>
    <p:extLst>
      <p:ext uri="{BB962C8B-B14F-4D97-AF65-F5344CB8AC3E}">
        <p14:creationId xmlns:p14="http://schemas.microsoft.com/office/powerpoint/2010/main" val="1521475506"/>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87450"/>
            <a:ext cx="5486400" cy="3086100"/>
          </a:xfrm>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5"/>
          </p:nvPr>
        </p:nvSpPr>
        <p:spPr/>
        <p:txBody>
          <a:bodyPr/>
          <a:lstStyle/>
          <a:p>
            <a:fld id="{842FC534-53F8-4023-8919-3DD4E0B341F5}" type="slidenum">
              <a:rPr lang="en-GB" smtClean="0"/>
              <a:t>86</a:t>
            </a:fld>
            <a:endParaRPr lang="en-GB"/>
          </a:p>
        </p:txBody>
      </p:sp>
    </p:spTree>
    <p:extLst>
      <p:ext uri="{BB962C8B-B14F-4D97-AF65-F5344CB8AC3E}">
        <p14:creationId xmlns:p14="http://schemas.microsoft.com/office/powerpoint/2010/main" val="390215229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u="none" strike="noStrike" dirty="0">
                <a:effectLst/>
              </a:rPr>
              <a:t>Following a World Health Organisation (WHO) update to the International Statistical Classification of Diseases and Related Health Problems, which National Records of Scotland (NRS) implemented for 2011, 'drug abuse' deaths from 'acute intoxication' with undetermined intent, that would previously have been counted under 'mental and behavioural disorders', are now counted under 'poisoning', so some of them will be counted as 'probable suicides'. </a:t>
            </a:r>
            <a:endParaRPr lang="en-GB" dirty="0"/>
          </a:p>
        </p:txBody>
      </p:sp>
      <p:sp>
        <p:nvSpPr>
          <p:cNvPr id="4" name="Slide Number Placeholder 3"/>
          <p:cNvSpPr>
            <a:spLocks noGrp="1"/>
          </p:cNvSpPr>
          <p:nvPr>
            <p:ph type="sldNum" sz="quarter" idx="5"/>
          </p:nvPr>
        </p:nvSpPr>
        <p:spPr/>
        <p:txBody>
          <a:bodyPr/>
          <a:lstStyle/>
          <a:p>
            <a:fld id="{842FC534-53F8-4023-8919-3DD4E0B341F5}" type="slidenum">
              <a:rPr lang="en-GB" smtClean="0"/>
              <a:t>87</a:t>
            </a:fld>
            <a:endParaRPr lang="en-GB"/>
          </a:p>
        </p:txBody>
      </p:sp>
    </p:spTree>
    <p:extLst>
      <p:ext uri="{BB962C8B-B14F-4D97-AF65-F5344CB8AC3E}">
        <p14:creationId xmlns:p14="http://schemas.microsoft.com/office/powerpoint/2010/main" val="296332861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42FC534-53F8-4023-8919-3DD4E0B341F5}" type="slidenum">
              <a:rPr lang="en-GB" smtClean="0"/>
              <a:t>88</a:t>
            </a:fld>
            <a:endParaRPr lang="en-GB"/>
          </a:p>
        </p:txBody>
      </p:sp>
    </p:spTree>
    <p:extLst>
      <p:ext uri="{BB962C8B-B14F-4D97-AF65-F5344CB8AC3E}">
        <p14:creationId xmlns:p14="http://schemas.microsoft.com/office/powerpoint/2010/main" val="2548421293"/>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42FC534-53F8-4023-8919-3DD4E0B341F5}" type="slidenum">
              <a:rPr lang="en-GB" smtClean="0"/>
              <a:t>89</a:t>
            </a:fld>
            <a:endParaRPr lang="en-GB"/>
          </a:p>
        </p:txBody>
      </p:sp>
    </p:spTree>
    <p:extLst>
      <p:ext uri="{BB962C8B-B14F-4D97-AF65-F5344CB8AC3E}">
        <p14:creationId xmlns:p14="http://schemas.microsoft.com/office/powerpoint/2010/main" val="1892219195"/>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6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Creating Hope Together is a ten year strategy with an initial three year action plan which aims to achieve the vision: </a:t>
            </a:r>
          </a:p>
          <a:p>
            <a:pPr marL="457200">
              <a:lnSpc>
                <a:spcPct val="107000"/>
              </a:lnSpc>
              <a:spcAft>
                <a:spcPts val="600"/>
              </a:spcAft>
            </a:pPr>
            <a:r>
              <a:rPr lang="en-GB" sz="1800" i="1" dirty="0">
                <a:effectLst/>
                <a:latin typeface="Calibri" panose="020F0502020204030204" pitchFamily="34" charset="0"/>
                <a:ea typeface="Calibri" panose="020F0502020204030204" pitchFamily="34" charset="0"/>
                <a:cs typeface="Times New Roman" panose="02020603050405020304" pitchFamily="18" charset="0"/>
              </a:rPr>
              <a:t>‘Our vision is to reduce the number of suicide deaths in Scotland, whilst tackling the inequalities which contribute to suicide.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600"/>
              </a:spcAft>
            </a:pPr>
            <a:r>
              <a:rPr lang="en-GB" sz="1800" i="1" dirty="0">
                <a:effectLst/>
                <a:latin typeface="Calibri" panose="020F0502020204030204" pitchFamily="34" charset="0"/>
                <a:ea typeface="Calibri" panose="020F0502020204030204" pitchFamily="34" charset="0"/>
                <a:cs typeface="Times New Roman" panose="02020603050405020304" pitchFamily="18" charset="0"/>
              </a:rPr>
              <a:t>To achieve this, all sectors must come together in partnership, and we must support our communities so they become safe, compassionate, inclusive, and free of stigma.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600"/>
              </a:spcAft>
            </a:pPr>
            <a:r>
              <a:rPr lang="en-GB" sz="1800" i="1" dirty="0">
                <a:effectLst/>
                <a:latin typeface="Calibri" panose="020F0502020204030204" pitchFamily="34" charset="0"/>
                <a:ea typeface="Calibri" panose="020F0502020204030204" pitchFamily="34" charset="0"/>
                <a:cs typeface="Times New Roman" panose="02020603050405020304" pitchFamily="18" charset="0"/>
              </a:rPr>
              <a:t>Our aim is for any child, young person or adult who has thoughts of taking their own life, or are affected by suicide, to get the help they need and feel a sense of hope.’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It takes an outcomes focussed approach with four high level, long term outcomes identified in the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It builds on the work undertaken through previous strategies and action plans and goes beyond the traditional focus on health and social care to take an approach which focusses on actions across whole of government and society.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842FC534-53F8-4023-8919-3DD4E0B341F5}" type="slidenum">
              <a:rPr lang="en-GB" smtClean="0"/>
              <a:t>90</a:t>
            </a:fld>
            <a:endParaRPr lang="en-GB"/>
          </a:p>
        </p:txBody>
      </p:sp>
    </p:spTree>
    <p:extLst>
      <p:ext uri="{BB962C8B-B14F-4D97-AF65-F5344CB8AC3E}">
        <p14:creationId xmlns:p14="http://schemas.microsoft.com/office/powerpoint/2010/main" val="86834480"/>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42FC534-53F8-4023-8919-3DD4E0B341F5}" type="slidenum">
              <a:rPr lang="en-GB" smtClean="0"/>
              <a:t>91</a:t>
            </a:fld>
            <a:endParaRPr lang="en-GB"/>
          </a:p>
        </p:txBody>
      </p:sp>
    </p:spTree>
    <p:extLst>
      <p:ext uri="{BB962C8B-B14F-4D97-AF65-F5344CB8AC3E}">
        <p14:creationId xmlns:p14="http://schemas.microsoft.com/office/powerpoint/2010/main" val="288757415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42FC534-53F8-4023-8919-3DD4E0B341F5}" type="slidenum">
              <a:rPr lang="en-GB" smtClean="0"/>
              <a:t>92</a:t>
            </a:fld>
            <a:endParaRPr lang="en-GB"/>
          </a:p>
        </p:txBody>
      </p:sp>
    </p:spTree>
    <p:extLst>
      <p:ext uri="{BB962C8B-B14F-4D97-AF65-F5344CB8AC3E}">
        <p14:creationId xmlns:p14="http://schemas.microsoft.com/office/powerpoint/2010/main" val="6269220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5E0B9D9-AEA8-4BDD-9EEA-E733D5A107E1}" type="slidenum">
              <a:rPr lang="en-GB" smtClean="0"/>
              <a:t>10</a:t>
            </a:fld>
            <a:endParaRPr lang="en-GB"/>
          </a:p>
        </p:txBody>
      </p:sp>
    </p:spTree>
    <p:extLst>
      <p:ext uri="{BB962C8B-B14F-4D97-AF65-F5344CB8AC3E}">
        <p14:creationId xmlns:p14="http://schemas.microsoft.com/office/powerpoint/2010/main" val="2450525322"/>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slide can be used by Chief Officers and their Suicide Action Plan Group to populate with local suicide data for additional scrutiny and analysis of local issues.  Collating and scrutinising this data may help to identify patterns and facilitate more discussion on a multi-agency basis of emerging concerns.  It can also help to monitor the impact of new approaches and/or improvement activities.</a:t>
            </a:r>
          </a:p>
          <a:p>
            <a:endParaRPr lang="en-GB" dirty="0"/>
          </a:p>
          <a:p>
            <a:r>
              <a:rPr lang="en-GB" dirty="0"/>
              <a:t>It should be noted that gathering data relating to suicides and attempted suicides and self harm can be challenging. The codes for recording this in ED’s are not straightforward nor mandatory, police records are reliant on free text boxes and therefore subject to spelling errors and a degree of subjectivity.</a:t>
            </a:r>
          </a:p>
          <a:p>
            <a:endParaRPr lang="en-GB" dirty="0"/>
          </a:p>
          <a:p>
            <a:r>
              <a:rPr lang="en-GB" dirty="0"/>
              <a:t>There are delays in receiving information regarding confirmed suicides due to the time it can take to investigate the death, toxicology reports in particular can take a number of months to obtain.  Caution also has to be taken when utilising data which may relate to relatively small numbers of deaths which is why a five year rolling average is recommended.  Suicide rates are around three times higher in the most deprived areas than in the least deprived areas.</a:t>
            </a:r>
          </a:p>
          <a:p>
            <a:endParaRPr lang="en-GB" dirty="0"/>
          </a:p>
          <a:p>
            <a:r>
              <a:rPr lang="en-GB" dirty="0"/>
              <a:t>It can be difficult to prove cause and effect for suicide prevention activity, e.g. improving mental wellbeing for young people may lead to a reduction in suicide rates but it would be a number of years before this would have an impact on the rates of death.</a:t>
            </a:r>
          </a:p>
        </p:txBody>
      </p:sp>
      <p:sp>
        <p:nvSpPr>
          <p:cNvPr id="4" name="Slide Number Placeholder 3"/>
          <p:cNvSpPr>
            <a:spLocks noGrp="1"/>
          </p:cNvSpPr>
          <p:nvPr>
            <p:ph type="sldNum" sz="quarter" idx="10"/>
          </p:nvPr>
        </p:nvSpPr>
        <p:spPr/>
        <p:txBody>
          <a:bodyPr/>
          <a:lstStyle/>
          <a:p>
            <a:fld id="{842FC534-53F8-4023-8919-3DD4E0B341F5}" type="slidenum">
              <a:rPr lang="en-GB" smtClean="0"/>
              <a:t>93</a:t>
            </a:fld>
            <a:endParaRPr lang="en-GB"/>
          </a:p>
        </p:txBody>
      </p:sp>
    </p:spTree>
    <p:extLst>
      <p:ext uri="{BB962C8B-B14F-4D97-AF65-F5344CB8AC3E}">
        <p14:creationId xmlns:p14="http://schemas.microsoft.com/office/powerpoint/2010/main" val="1356241988"/>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51F761-6035-4447-BC32-42CE7649A5E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2033823"/>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51F761-6035-4447-BC32-42CE7649A5E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1034243"/>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51F761-6035-4447-BC32-42CE7649A5E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66732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B3FF052-1C24-4A91-A9AC-1914329B2BF1}" type="datetimeFigureOut">
              <a:rPr lang="en-GB" smtClean="0"/>
              <a:t>17/11/2023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DB0EB5D-9813-4415-A142-48CE8B54390D}" type="slidenum">
              <a:rPr lang="en-GB" smtClean="0"/>
              <a:t>‹#›</a:t>
            </a:fld>
            <a:endParaRPr lang="en-GB"/>
          </a:p>
        </p:txBody>
      </p:sp>
    </p:spTree>
    <p:extLst>
      <p:ext uri="{BB962C8B-B14F-4D97-AF65-F5344CB8AC3E}">
        <p14:creationId xmlns:p14="http://schemas.microsoft.com/office/powerpoint/2010/main" val="12020774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3FF052-1C24-4A91-A9AC-1914329B2BF1}" type="datetimeFigureOut">
              <a:rPr lang="en-GB" smtClean="0"/>
              <a:t>17/11/2023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DB0EB5D-9813-4415-A142-48CE8B54390D}" type="slidenum">
              <a:rPr lang="en-GB" smtClean="0"/>
              <a:t>‹#›</a:t>
            </a:fld>
            <a:endParaRPr lang="en-GB"/>
          </a:p>
        </p:txBody>
      </p:sp>
    </p:spTree>
    <p:extLst>
      <p:ext uri="{BB962C8B-B14F-4D97-AF65-F5344CB8AC3E}">
        <p14:creationId xmlns:p14="http://schemas.microsoft.com/office/powerpoint/2010/main" val="23515751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3FF052-1C24-4A91-A9AC-1914329B2BF1}" type="datetimeFigureOut">
              <a:rPr lang="en-GB" smtClean="0"/>
              <a:t>17/11/2023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DB0EB5D-9813-4415-A142-48CE8B54390D}" type="slidenum">
              <a:rPr lang="en-GB" smtClean="0"/>
              <a:t>‹#›</a:t>
            </a:fld>
            <a:endParaRPr lang="en-GB"/>
          </a:p>
        </p:txBody>
      </p:sp>
    </p:spTree>
    <p:extLst>
      <p:ext uri="{BB962C8B-B14F-4D97-AF65-F5344CB8AC3E}">
        <p14:creationId xmlns:p14="http://schemas.microsoft.com/office/powerpoint/2010/main" val="5190842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3FF052-1C24-4A91-A9AC-1914329B2BF1}" type="datetimeFigureOut">
              <a:rPr lang="en-GB" smtClean="0"/>
              <a:t>17/11/2023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DB0EB5D-9813-4415-A142-48CE8B54390D}" type="slidenum">
              <a:rPr lang="en-GB" smtClean="0"/>
              <a:t>‹#›</a:t>
            </a:fld>
            <a:endParaRPr lang="en-GB"/>
          </a:p>
        </p:txBody>
      </p:sp>
    </p:spTree>
    <p:extLst>
      <p:ext uri="{BB962C8B-B14F-4D97-AF65-F5344CB8AC3E}">
        <p14:creationId xmlns:p14="http://schemas.microsoft.com/office/powerpoint/2010/main" val="25532568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B3FF052-1C24-4A91-A9AC-1914329B2BF1}" type="datetimeFigureOut">
              <a:rPr lang="en-GB" smtClean="0"/>
              <a:t>17/11/2023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DB0EB5D-9813-4415-A142-48CE8B54390D}" type="slidenum">
              <a:rPr lang="en-GB" smtClean="0"/>
              <a:t>‹#›</a:t>
            </a:fld>
            <a:endParaRPr lang="en-GB"/>
          </a:p>
        </p:txBody>
      </p:sp>
    </p:spTree>
    <p:extLst>
      <p:ext uri="{BB962C8B-B14F-4D97-AF65-F5344CB8AC3E}">
        <p14:creationId xmlns:p14="http://schemas.microsoft.com/office/powerpoint/2010/main" val="2959510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B3FF052-1C24-4A91-A9AC-1914329B2BF1}" type="datetimeFigureOut">
              <a:rPr lang="en-GB" smtClean="0"/>
              <a:t>17/11/2023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DB0EB5D-9813-4415-A142-48CE8B54390D}" type="slidenum">
              <a:rPr lang="en-GB" smtClean="0"/>
              <a:t>‹#›</a:t>
            </a:fld>
            <a:endParaRPr lang="en-GB"/>
          </a:p>
        </p:txBody>
      </p:sp>
    </p:spTree>
    <p:extLst>
      <p:ext uri="{BB962C8B-B14F-4D97-AF65-F5344CB8AC3E}">
        <p14:creationId xmlns:p14="http://schemas.microsoft.com/office/powerpoint/2010/main" val="38350707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3FF052-1C24-4A91-A9AC-1914329B2BF1}" type="datetimeFigureOut">
              <a:rPr lang="en-GB" smtClean="0"/>
              <a:t>17/11/2023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DB0EB5D-9813-4415-A142-48CE8B54390D}" type="slidenum">
              <a:rPr lang="en-GB" smtClean="0"/>
              <a:t>‹#›</a:t>
            </a:fld>
            <a:endParaRPr lang="en-GB"/>
          </a:p>
        </p:txBody>
      </p:sp>
    </p:spTree>
    <p:extLst>
      <p:ext uri="{BB962C8B-B14F-4D97-AF65-F5344CB8AC3E}">
        <p14:creationId xmlns:p14="http://schemas.microsoft.com/office/powerpoint/2010/main" val="2258889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B3FF052-1C24-4A91-A9AC-1914329B2BF1}" type="datetimeFigureOut">
              <a:rPr lang="en-GB" smtClean="0"/>
              <a:t>17/11/2023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DB0EB5D-9813-4415-A142-48CE8B54390D}" type="slidenum">
              <a:rPr lang="en-GB" smtClean="0"/>
              <a:t>‹#›</a:t>
            </a:fld>
            <a:endParaRPr lang="en-GB"/>
          </a:p>
        </p:txBody>
      </p:sp>
    </p:spTree>
    <p:extLst>
      <p:ext uri="{BB962C8B-B14F-4D97-AF65-F5344CB8AC3E}">
        <p14:creationId xmlns:p14="http://schemas.microsoft.com/office/powerpoint/2010/main" val="3011995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3FF052-1C24-4A91-A9AC-1914329B2BF1}" type="datetimeFigureOut">
              <a:rPr lang="en-GB" smtClean="0"/>
              <a:t>17/11/2023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DB0EB5D-9813-4415-A142-48CE8B54390D}" type="slidenum">
              <a:rPr lang="en-GB" smtClean="0"/>
              <a:t>‹#›</a:t>
            </a:fld>
            <a:endParaRPr lang="en-GB"/>
          </a:p>
        </p:txBody>
      </p:sp>
    </p:spTree>
    <p:extLst>
      <p:ext uri="{BB962C8B-B14F-4D97-AF65-F5344CB8AC3E}">
        <p14:creationId xmlns:p14="http://schemas.microsoft.com/office/powerpoint/2010/main" val="42201906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B3FF052-1C24-4A91-A9AC-1914329B2BF1}" type="datetimeFigureOut">
              <a:rPr lang="en-GB" smtClean="0"/>
              <a:t>17/11/2023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DB0EB5D-9813-4415-A142-48CE8B54390D}" type="slidenum">
              <a:rPr lang="en-GB" smtClean="0"/>
              <a:t>‹#›</a:t>
            </a:fld>
            <a:endParaRPr lang="en-GB"/>
          </a:p>
        </p:txBody>
      </p:sp>
    </p:spTree>
    <p:extLst>
      <p:ext uri="{BB962C8B-B14F-4D97-AF65-F5344CB8AC3E}">
        <p14:creationId xmlns:p14="http://schemas.microsoft.com/office/powerpoint/2010/main" val="35258343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B3FF052-1C24-4A91-A9AC-1914329B2BF1}" type="datetimeFigureOut">
              <a:rPr lang="en-GB" smtClean="0"/>
              <a:t>17/11/2023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DB0EB5D-9813-4415-A142-48CE8B54390D}" type="slidenum">
              <a:rPr lang="en-GB" smtClean="0"/>
              <a:t>‹#›</a:t>
            </a:fld>
            <a:endParaRPr lang="en-GB"/>
          </a:p>
        </p:txBody>
      </p:sp>
    </p:spTree>
    <p:extLst>
      <p:ext uri="{BB962C8B-B14F-4D97-AF65-F5344CB8AC3E}">
        <p14:creationId xmlns:p14="http://schemas.microsoft.com/office/powerpoint/2010/main" val="17057416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3FF052-1C24-4A91-A9AC-1914329B2BF1}" type="datetimeFigureOut">
              <a:rPr lang="en-GB" smtClean="0"/>
              <a:t>17/11/2023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B0EB5D-9813-4415-A142-48CE8B54390D}" type="slidenum">
              <a:rPr lang="en-GB" smtClean="0"/>
              <a:t>‹#›</a:t>
            </a:fld>
            <a:endParaRPr lang="en-GB"/>
          </a:p>
        </p:txBody>
      </p:sp>
    </p:spTree>
    <p:extLst>
      <p:ext uri="{BB962C8B-B14F-4D97-AF65-F5344CB8AC3E}">
        <p14:creationId xmlns:p14="http://schemas.microsoft.com/office/powerpoint/2010/main" val="19933728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hyperlink" Target="https://www.gov.scot/policies/child-protection/child-protection-improvement-programme/" TargetMode="External"/><Relationship Id="rId13" Type="http://schemas.openxmlformats.org/officeDocument/2006/relationships/hyperlink" Target="file:///C:\Users\xnb18127\Documents\COLE%20Induction\Final%20Resource%20Pack%20March%2021\Final%20materials%20April%2021\National%20Hub%20for%20Reviewing%20and%20Learning%20from%20the%20Deaths%20of%20Children%20and%20Young%20People%20National%20guidance%20when%20a%20child%20or%20young%20person%20dies" TargetMode="External"/><Relationship Id="rId3" Type="http://schemas.openxmlformats.org/officeDocument/2006/relationships/hyperlink" Target="https://lx.iriss.org.uk/sites/default/files/resources/039.%20Protecting%20Children%20-%20A%20Shared%20Responsibility.%20(Guidance%20on%20IA%20Cooperation).pdf" TargetMode="External"/><Relationship Id="rId7" Type="http://schemas.openxmlformats.org/officeDocument/2006/relationships/hyperlink" Target="https://www.gov.scot/publications/national-guidance-child-protection-committees-conducting-significant-case-review/" TargetMode="External"/><Relationship Id="rId12" Type="http://schemas.openxmlformats.org/officeDocument/2006/relationships/hyperlink" Target="https://www.gov.scot/publications/coronavirus-covid-19-supplementary-national-child-protection-guidance/" TargetMode="External"/><Relationship Id="rId17" Type="http://schemas.openxmlformats.org/officeDocument/2006/relationships/hyperlink" Target="https://www.gov.scot/news/tackling-criminal-exploitation/" TargetMode="External"/><Relationship Id="rId2" Type="http://schemas.openxmlformats.org/officeDocument/2006/relationships/notesSlide" Target="../notesSlides/notesSlide11.xml"/><Relationship Id="rId16" Type="http://schemas.openxmlformats.org/officeDocument/2006/relationships/hyperlink" Target="https://www.gov.scot/publications/getting-right-child-girfec-practice-guidance-1-using-national-practice-model/" TargetMode="External"/><Relationship Id="rId1" Type="http://schemas.openxmlformats.org/officeDocument/2006/relationships/slideLayout" Target="../slideLayouts/slideLayout4.xml"/><Relationship Id="rId6" Type="http://schemas.openxmlformats.org/officeDocument/2006/relationships/hyperlink" Target="https://www.gov.scot/publications/national-guidance-child-protection-scotland/" TargetMode="External"/><Relationship Id="rId11" Type="http://schemas.openxmlformats.org/officeDocument/2006/relationships/hyperlink" Target="https://www.carereview.scot/wp-content/uploads/2020/02/The-Promise.pdf" TargetMode="External"/><Relationship Id="rId5" Type="http://schemas.openxmlformats.org/officeDocument/2006/relationships/hyperlink" Target="https://www.gov.scot/policies/girfec/" TargetMode="External"/><Relationship Id="rId15" Type="http://schemas.openxmlformats.org/officeDocument/2006/relationships/hyperlink" Target="https://www.gov.scot/publications/national-guidance-child-protection-committees-undertaking-learning-reviews/" TargetMode="External"/><Relationship Id="rId10" Type="http://schemas.openxmlformats.org/officeDocument/2006/relationships/hyperlink" Target="https://www.careinspectorate.com/images/002._Quality_framework_for_CYP_in_need_of_care_and_protection_2019_Revise.pdf" TargetMode="External"/><Relationship Id="rId4" Type="http://schemas.openxmlformats.org/officeDocument/2006/relationships/hyperlink" Target="https://lx.iriss.org.uk/sites/default/files/resources/106.%20It%27s%20Everyone%27s%20Job%20to%20Make%20Sure%20I%27m%20Alright%20-%20Report_0.pdf" TargetMode="External"/><Relationship Id="rId9" Type="http://schemas.openxmlformats.org/officeDocument/2006/relationships/hyperlink" Target="https://www.gov.scot/publications/protecting-children-young-people-child-protection-committee-chief-officer-responsibilities/" TargetMode="External"/><Relationship Id="rId14" Type="http://schemas.openxmlformats.org/officeDocument/2006/relationships/hyperlink" Target="https://www.gov.scot/publications/national-guidance-child-protection-scotland-2021/"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https://www.gov.scot/publications/children-equal-protection-from-assault-scotland-bill-framework-for-statutory-bodies/#:~:text=It%20removes%20a%20defence%20being,the%20removal%20of%20the%20defence" TargetMode="External"/><Relationship Id="rId3" Type="http://schemas.openxmlformats.org/officeDocument/2006/relationships/hyperlink" Target="https://www.unicef.org.uk/what-we-do/un-convention-child-rights/" TargetMode="External"/><Relationship Id="rId7" Type="http://schemas.openxmlformats.org/officeDocument/2006/relationships/hyperlink" Target="https://www.gov.scot/policies/youth-justice/raising-age-criminal-responsibility/"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www.legislation.gov.uk/asp/2014/8/contents/enacted" TargetMode="External"/><Relationship Id="rId5" Type="http://schemas.openxmlformats.org/officeDocument/2006/relationships/hyperlink" Target="https://www.legislation.gov.uk/asp/2011/1/contents" TargetMode="External"/><Relationship Id="rId4" Type="http://schemas.openxmlformats.org/officeDocument/2006/relationships/hyperlink" Target="https://www.legislation.gov.uk/ukpga/1995/36/contents"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gov.scot/policies/girfec/wellbeing-indicators-shanarri/"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www.gov.scot/publications/girfec-national-practice-model/"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ohchr.org/en/professionalinterest/pages/crc.aspx"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healthcareimprovementscotland.org/"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https://www.careinspectorate.com/index.php/joint-inspections/services-for-children/the-guide" TargetMode="External"/><Relationship Id="rId5" Type="http://schemas.openxmlformats.org/officeDocument/2006/relationships/hyperlink" Target="https://www.hmics.scot/" TargetMode="External"/><Relationship Id="rId4" Type="http://schemas.openxmlformats.org/officeDocument/2006/relationships/hyperlink" Target="https://education.gov.scot/"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eur02.safelinks.protection.outlook.com/?url=https%3A%2F%2Fwww.gov.scot%2Fbinaries%2Fcontent%2Fdocuments%2Fgovscot%2Fpublications%2Fadvice-and-guidance%2F2021%2F09%2Fnational-guidance-child-protection-scotland-2021%2Fdocuments%2Fnational-guidance-child-protection-scotland-2021%2Fnational-guidance-child-protection-scotland-2021%2Fgovscot%253Adocument%2Fnational-guidance-child-protection-scotland-2021.pdf&amp;data=04%7C01%7Cruth.sills%40strath.ac.uk%7Cc50dc78df5304a7e5fb308d9778fb747%7C631e0763153347eba5cd0457bee5944e%7C0%7C0%7C637672282344813406%7CUnknown%7CTWFpbGZsb3d8eyJWIjoiMC4wLjAwMDAiLCJQIjoiV2luMzIiLCJBTiI6Ik1haWwiLCJXVCI6Mn0%3D%7C1000&amp;sdata=VJkiA4DA0DFJ5RTPPiSM%2BIHILK5D9mJWjCPY7mSo0Dc%3D&amp;reserved=0"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careinspectorate.com/images/Quality_framework_for_children_and_young_people_in_need_of_care_and_protection_2019_Revised.pdf"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hyperlink" Target="https://www.gov.scot/publications/health-social-care-standards-support-life/" TargetMode="External"/><Relationship Id="rId3" Type="http://schemas.openxmlformats.org/officeDocument/2006/relationships/hyperlink" Target="https://www.scotlawcom.gov.uk/files/8412/7989/7469/rep158.pdf" TargetMode="External"/><Relationship Id="rId7" Type="http://schemas.openxmlformats.org/officeDocument/2006/relationships/hyperlink" Target="https://www.gov.scot/publications/adult-support-and-protection-revised-code-of-practice/"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hyperlink" Target="https://www.webarchive.org.uk/wayback/en/archive/20170105051806/http:/www.gov.scot/Topics/Health/Support-Social-Care/Adult-Support-Protection/National-Priorities" TargetMode="External"/><Relationship Id="rId11" Type="http://schemas.openxmlformats.org/officeDocument/2006/relationships/hyperlink" Target="https://www.gov.scot/publications/adult-support-protection-scotland-act-2007-code-practice-3/documents/" TargetMode="External"/><Relationship Id="rId5" Type="http://schemas.openxmlformats.org/officeDocument/2006/relationships/hyperlink" Target="http://www.parliament.scot/S2_Bills/Adult%20Support%20and%20Protection%20(Scotland)%20Bill/b62s2-introd-pm.pdf" TargetMode="External"/><Relationship Id="rId10" Type="http://schemas.openxmlformats.org/officeDocument/2006/relationships/hyperlink" Target="https://www.gov.scot/publications/adult-support-protection-scotland-act-2007-code-practice-3/" TargetMode="External"/><Relationship Id="rId4" Type="http://schemas.openxmlformats.org/officeDocument/2006/relationships/hyperlink" Target="https://www.webarchive.org.uk/wayback/archive/3000/https:/www.gov.scot/Resource/Doc/25954/0025525.pdf" TargetMode="External"/><Relationship Id="rId9" Type="http://schemas.openxmlformats.org/officeDocument/2006/relationships/hyperlink" Target="https://www.gov.scot/publications/adult-support-protection-improvement-plan-2019-2022/"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www.legislation.gov.uk/asp/2007/10/contents" TargetMode="External"/><Relationship Id="rId7" Type="http://schemas.openxmlformats.org/officeDocument/2006/relationships/hyperlink" Target="https://www.legislation.gov.uk/ukpga/1990/19/contents"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hyperlink" Target="https://www.legislation.gov.uk/asp/2016/14/contents/enacted" TargetMode="External"/><Relationship Id="rId5" Type="http://schemas.openxmlformats.org/officeDocument/2006/relationships/hyperlink" Target="https://www.legislation.gov.uk/asp/2003/13/contents" TargetMode="External"/><Relationship Id="rId4" Type="http://schemas.openxmlformats.org/officeDocument/2006/relationships/hyperlink" Target="https://www.legislation.gov.uk/asp/2000/4/contents"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www.gov.scot/publications/adult-support-protection-learning-review-guidance/"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www.careinspectorate.com/images/documents/6965/Triennial%20review%20adult%20initial%20case%20reviews%20and%20significant%20case%20reviews%202019-22.pdf"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www.careinspectorate.com/index.php/joint-inspections/adult-support-and-protection"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www.careinspectorate.com/images/documents/5548/Adult%20support%20and%20protection%20quality%20indicator%20framework.pdf"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8" Type="http://schemas.openxmlformats.org/officeDocument/2006/relationships/hyperlink" Target="https://www.rcpsych.ac.uk/docs/default-source/members/divisions/scotland/faculties/scotland-faculties-forensic-mappa-guidance.pdf?sfvrsn=644d4ba8_2" TargetMode="External"/><Relationship Id="rId3" Type="http://schemas.openxmlformats.org/officeDocument/2006/relationships/hyperlink" Target="https://content.iriss.org.uk/throughcare/files/pdf/longterm/lt4_risk2.pdf" TargetMode="External"/><Relationship Id="rId7" Type="http://schemas.openxmlformats.org/officeDocument/2006/relationships/hyperlink" Target="https://archive.parliament.scot/business/committees/justice2sub/or-06/j2sub06-0602.htm"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hyperlink" Target="https://www.webarchive.org.uk/wayback/archive/20150219032118/http:/www.gov.scot/Publications/2005/10/19111606/16070" TargetMode="External"/><Relationship Id="rId11" Type="http://schemas.openxmlformats.org/officeDocument/2006/relationships/hyperlink" Target="https://www.gov.scot/publications/scottish-government-multi-agency-public-protection-arrangements-mappa-national-guidance/" TargetMode="External"/><Relationship Id="rId5" Type="http://schemas.openxmlformats.org/officeDocument/2006/relationships/hyperlink" Target="https://lx.iriss.org.uk/sites/default/files/resources/092.%20Serious%20Violent%20-and-%20Sexual%20Offenders-The%20Use%20of%20Risk%20Assessment%20Tools%20in%20Scotland.pdf" TargetMode="External"/><Relationship Id="rId10" Type="http://schemas.openxmlformats.org/officeDocument/2006/relationships/hyperlink" Target="https://eur02.safelinks.protection.outlook.com/?url=https%3A%2F%2Fwww.gov.scot%2Fpublications%2Fmulti-agency-public-protection-arrangements-mappa-scotland-national-overview-report-2019-2020%2Fpages%2F1%2F&amp;data=04%7C01%7Cruth.sills%40strath.ac.uk%7Cf76d2895a1b44c32d34c08d91aaaec9f%7C631e0763153347eba5cd0457bee5944e%7C0%7C0%7C637570143711518688%7CUnknown%7CTWFpbGZsb3d8eyJWIjoiMC4wLjAwMDAiLCJQIjoiV2luMzIiLCJBTiI6Ik1haWwiLCJXVCI6Mn0%3D%7C1000&amp;sdata=1aEofIJyPLOXWIjRPWQPNxCtWdRoVFq6cQbQiQwN2f4%3D&amp;reserved=0" TargetMode="External"/><Relationship Id="rId4" Type="http://schemas.openxmlformats.org/officeDocument/2006/relationships/hyperlink" Target="https://www.webarchive.org.uk/wayback/archive/20150220205202/http:/www.gov.scot/Publications/2005/10/31131318/13197" TargetMode="External"/><Relationship Id="rId9" Type="http://schemas.openxmlformats.org/officeDocument/2006/relationships/hyperlink" Target="https://www.gov.scot/publications/multi-agency-public-protection-arrangements-mappa-national-guidance-2016/pages/18/"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hyperlink" Target="https://www.legislation.gov.uk/ukdsi/2012/9780111521403/contents" TargetMode="External"/><Relationship Id="rId3" Type="http://schemas.openxmlformats.org/officeDocument/2006/relationships/hyperlink" Target="https://www.legislation.gov.uk/ukpga/2003/42/contents" TargetMode="External"/><Relationship Id="rId7" Type="http://schemas.openxmlformats.org/officeDocument/2006/relationships/hyperlink" Target="https://www.legislation.gov.uk/asp/2010/13/contents"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hyperlink" Target="https://www.legislation.gov.uk/asp/2009/9/contents" TargetMode="External"/><Relationship Id="rId5" Type="http://schemas.openxmlformats.org/officeDocument/2006/relationships/hyperlink" Target="https://www.legislation.gov.uk/asp/2005/9/contents" TargetMode="External"/><Relationship Id="rId4" Type="http://schemas.openxmlformats.org/officeDocument/2006/relationships/hyperlink" Target="https://www.legislation.gov.uk/asp/2005/14/section/10" TargetMode="External"/><Relationship Id="rId9" Type="http://schemas.openxmlformats.org/officeDocument/2006/relationships/hyperlink" Target="https://www.legislation.gov.uk/asp/2016/22/contents/enacted" TargetMode="Externa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hyperlink" Target="https://www.hmics.scot/sites/default/files/publications/Quality%20Indicators%20for%20MAPPA%2029%20October%202014.pdf" TargetMode="External"/><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8" Type="http://schemas.openxmlformats.org/officeDocument/2006/relationships/hyperlink" Target="https://www.gov.scot/publications/partnership-delivery-framework-reduce-use-harm-alcohol-drugs/" TargetMode="External"/><Relationship Id="rId13" Type="http://schemas.openxmlformats.org/officeDocument/2006/relationships/hyperlink" Target="https://drugdeathstaskforce.scot/news-information/publications/reports/final-report/" TargetMode="External"/><Relationship Id="rId3" Type="http://schemas.openxmlformats.org/officeDocument/2006/relationships/hyperlink" Target="https://www.webarchive.org.uk/wayback/archive/20150218145244/http:/www.gov.scot/Publications/2009/03/04144703/0" TargetMode="External"/><Relationship Id="rId7" Type="http://schemas.openxmlformats.org/officeDocument/2006/relationships/hyperlink" Target="https://www.gov.scot/publications/rights-respect-and-recovery-action-plan/" TargetMode="External"/><Relationship Id="rId12" Type="http://schemas.openxmlformats.org/officeDocument/2006/relationships/hyperlink" Target="https://www.gov.scot/publications/national-drugs-mission-plan-2022-2026/" TargetMode="External"/><Relationship Id="rId2" Type="http://schemas.openxmlformats.org/officeDocument/2006/relationships/notesSlide" Target="../notesSlides/notesSlide59.xml"/><Relationship Id="rId1" Type="http://schemas.openxmlformats.org/officeDocument/2006/relationships/slideLayout" Target="../slideLayouts/slideLayout2.xml"/><Relationship Id="rId6" Type="http://schemas.openxmlformats.org/officeDocument/2006/relationships/hyperlink" Target="https://www.gov.scot/publications/rights-respect-recovery/" TargetMode="External"/><Relationship Id="rId11" Type="http://schemas.openxmlformats.org/officeDocument/2006/relationships/hyperlink" Target="https://drugdeathstaskforce.scot/about-the-taskforce/implementing-mat-standards/" TargetMode="External"/><Relationship Id="rId5" Type="http://schemas.openxmlformats.org/officeDocument/2006/relationships/hyperlink" Target="https://www.gov.scot/publications/alcohol-framework-2018-preventing-harm-next-steps-changing-relationship-alcohol/" TargetMode="External"/><Relationship Id="rId10" Type="http://schemas.openxmlformats.org/officeDocument/2006/relationships/hyperlink" Target="https://www.gov.scot/publications/update-drugs-policy/#:~:text=Statement%20to%20the%20Scottish%20Parliament%20by%20the%20First,being%20with%20dreams%20and%20aspirations%2C%20talent%20and%20potential." TargetMode="External"/><Relationship Id="rId4" Type="http://schemas.openxmlformats.org/officeDocument/2006/relationships/hyperlink" Target="https://www.gov.scot/publications/road-recovery-new-approach-tackling-scotlands-drug-problem/pages/9/" TargetMode="External"/><Relationship Id="rId9" Type="http://schemas.openxmlformats.org/officeDocument/2006/relationships/hyperlink" Target="https://www.gov.scot/groups/drug-deaths-task-force/" TargetMode="External"/><Relationship Id="rId14" Type="http://schemas.openxmlformats.org/officeDocument/2006/relationships/hyperlink" Target="https://www.gov.scot/publications/drug-deaths-taskforce-response-cross-government-approach/" TargetMode="External"/></Relationships>
</file>

<file path=ppt/slides/_rels/slide63.xml.rels><?xml version="1.0" encoding="UTF-8" standalone="yes"?>
<Relationships xmlns="http://schemas.openxmlformats.org/package/2006/relationships"><Relationship Id="rId3" Type="http://schemas.openxmlformats.org/officeDocument/2006/relationships/hyperlink" Target="https://www.legislation.gov.uk/ukpga/1971/38/2017-11-27" TargetMode="External"/><Relationship Id="rId2" Type="http://schemas.openxmlformats.org/officeDocument/2006/relationships/notesSlide" Target="../notesSlides/notesSlide60.xml"/><Relationship Id="rId1" Type="http://schemas.openxmlformats.org/officeDocument/2006/relationships/slideLayout" Target="../slideLayouts/slideLayout2.xml"/><Relationship Id="rId5" Type="http://schemas.openxmlformats.org/officeDocument/2006/relationships/hyperlink" Target="https://www.legislation.gov.uk/uksi/2019/62/made" TargetMode="External"/><Relationship Id="rId4" Type="http://schemas.openxmlformats.org/officeDocument/2006/relationships/hyperlink" Target="https://www.legislation.gov.uk/uksi/2015/1503/made" TargetMode="Externa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8" Type="http://schemas.openxmlformats.org/officeDocument/2006/relationships/hyperlink" Target="mailto:HJCBSupportTeam@gov.scot" TargetMode="External"/><Relationship Id="rId3" Type="http://schemas.openxmlformats.org/officeDocument/2006/relationships/hyperlink" Target="https://www.gov.scot/policies/alcohol-and-drugs/" TargetMode="External"/><Relationship Id="rId7" Type="http://schemas.openxmlformats.org/officeDocument/2006/relationships/hyperlink" Target="mailto:AlcoholAndDrugsImprovement@gov.scot" TargetMode="External"/><Relationship Id="rId2" Type="http://schemas.openxmlformats.org/officeDocument/2006/relationships/notesSlide" Target="../notesSlides/notesSlide63.xml"/><Relationship Id="rId1" Type="http://schemas.openxmlformats.org/officeDocument/2006/relationships/slideLayout" Target="../slideLayouts/slideLayout2.xml"/><Relationship Id="rId6" Type="http://schemas.openxmlformats.org/officeDocument/2006/relationships/hyperlink" Target="mailto:NationalCollaborative@gov.scot" TargetMode="External"/><Relationship Id="rId5" Type="http://schemas.openxmlformats.org/officeDocument/2006/relationships/hyperlink" Target="mailto:alice.burling-brown@gov.scot" TargetMode="External"/><Relationship Id="rId4" Type="http://schemas.openxmlformats.org/officeDocument/2006/relationships/hyperlink" Target="mailto:Aime.Jaffeno@gov.scot" TargetMode="Externa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transformingpsychologicaltrauma.scot/working-together/pledge/"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8" Type="http://schemas.openxmlformats.org/officeDocument/2006/relationships/hyperlink" Target="https://www.gov.scot/publications/equally-safe-delivery-plan-scotlands-strategy-prevent-violence-against-women/" TargetMode="External"/><Relationship Id="rId13" Type="http://schemas.openxmlformats.org/officeDocument/2006/relationships/hyperlink" Target="https://f.hubspotusercontent00.net/hubfs/5507857/Free%20Downloads/EU_Safe%20and%20Together%20DA%20Informed%20Self%20Assessment%20Tool_120220_FINAL.pdf?__hsfp=1873776029&amp;__hssc=251652889.23.1621504557304&amp;__hstc=251652889.18f7fc11d6265bf6fe0967b993a7b303.1580136187050.1620809838599.1621504557304.12" TargetMode="External"/><Relationship Id="rId3" Type="http://schemas.openxmlformats.org/officeDocument/2006/relationships/hyperlink" Target="https://www.webarchive.org.uk/wayback/archive/20170701074158/http:/www.gov.scot/Publications/2014/10/6721/downloads" TargetMode="External"/><Relationship Id="rId7" Type="http://schemas.openxmlformats.org/officeDocument/2006/relationships/hyperlink" Target="https://www.gov.scot/publications/equally-safe-scotlands-strategy-prevent-eradicate-violence-against-women-girls/" TargetMode="External"/><Relationship Id="rId12" Type="http://schemas.openxmlformats.org/officeDocument/2006/relationships/hyperlink" Target="https://www.gov.scot/publications/equally-safe-final-report/" TargetMode="External"/><Relationship Id="rId2" Type="http://schemas.openxmlformats.org/officeDocument/2006/relationships/notesSlide" Target="../notesSlides/notesSlide69.xml"/><Relationship Id="rId1" Type="http://schemas.openxmlformats.org/officeDocument/2006/relationships/slideLayout" Target="../slideLayouts/slideLayout4.xml"/><Relationship Id="rId6" Type="http://schemas.openxmlformats.org/officeDocument/2006/relationships/hyperlink" Target="https://www.gov.scot/publications/responding-female-genital-mutilation-fgm-scotland-multi-agency-guidance-978-1-78851-364-7/" TargetMode="External"/><Relationship Id="rId11" Type="http://schemas.openxmlformats.org/officeDocument/2006/relationships/hyperlink" Target="https://www.cosla.gov.uk/__data/assets/pdf_file/0025/17764/COVID-19-Supplementary-VAW-Guidance-Exec-Summary.pdf" TargetMode="External"/><Relationship Id="rId5" Type="http://schemas.openxmlformats.org/officeDocument/2006/relationships/hyperlink" Target="https://www.cosla.gov.uk/__data/assets/pdf_file/0019/18280/vawpartnershipguidance-aug-2016.pdf" TargetMode="External"/><Relationship Id="rId10" Type="http://schemas.openxmlformats.org/officeDocument/2006/relationships/hyperlink" Target="https://www.improvementservice.org.uk/__data/assets/pdf_file/0029/9668/primary-prevention-guidance.pdf" TargetMode="External"/><Relationship Id="rId4" Type="http://schemas.openxmlformats.org/officeDocument/2006/relationships/hyperlink" Target="https://www.gov.scot/publications/scotlands-national-action-plan-prevent-eradicate-fgm/" TargetMode="External"/><Relationship Id="rId9" Type="http://schemas.openxmlformats.org/officeDocument/2006/relationships/hyperlink" Target="https://www.improvementservice.org.uk/__data/assets/pdf_file/0030/9669/equally-safe-quality-standards-performance-framework.pdf" TargetMode="External"/><Relationship Id="rId14" Type="http://schemas.openxmlformats.org/officeDocument/2006/relationships/hyperlink" Target="https://www.inspiringscotland.org.uk/delivering-equally-safe-fund/" TargetMode="External"/></Relationships>
</file>

<file path=ppt/slides/_rels/slide73.xml.rels><?xml version="1.0" encoding="UTF-8" standalone="yes"?>
<Relationships xmlns="http://schemas.openxmlformats.org/package/2006/relationships"><Relationship Id="rId8" Type="http://schemas.openxmlformats.org/officeDocument/2006/relationships/hyperlink" Target="https://www.legislation.gov.uk/asp/2021/3/contents/enacted" TargetMode="External"/><Relationship Id="rId3" Type="http://schemas.openxmlformats.org/officeDocument/2006/relationships/hyperlink" Target="https://www.legislation.gov.uk/asp/2011/15/contents/enacted" TargetMode="External"/><Relationship Id="rId7" Type="http://schemas.openxmlformats.org/officeDocument/2006/relationships/hyperlink" Target="https://www.legislation.gov.uk/asp/2020/9/enacted" TargetMode="External"/><Relationship Id="rId2" Type="http://schemas.openxmlformats.org/officeDocument/2006/relationships/notesSlide" Target="../notesSlides/notesSlide70.xml"/><Relationship Id="rId1" Type="http://schemas.openxmlformats.org/officeDocument/2006/relationships/slideLayout" Target="../slideLayouts/slideLayout4.xml"/><Relationship Id="rId6" Type="http://schemas.openxmlformats.org/officeDocument/2006/relationships/hyperlink" Target="https://www.gov.scot/policies/human-rights/childrens-rights/" TargetMode="External"/><Relationship Id="rId5" Type="http://schemas.openxmlformats.org/officeDocument/2006/relationships/hyperlink" Target="https://www.legislation.gov.uk/asp/2018/5/contents/enacted" TargetMode="External"/><Relationship Id="rId4" Type="http://schemas.openxmlformats.org/officeDocument/2006/relationships/hyperlink" Target="https://www.legislation.gov.uk/asp/2016/22/contents/enacted" TargetMode="External"/><Relationship Id="rId9" Type="http://schemas.openxmlformats.org/officeDocument/2006/relationships/hyperlink" Target="https://www.legislation.gov.uk/asp/2021/16/contents" TargetMode="Externa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hyperlink" Target="https://www.gov.scot/publications/scotlands-national-action-plan-prevent-eradicate-fgm/" TargetMode="External"/><Relationship Id="rId2" Type="http://schemas.openxmlformats.org/officeDocument/2006/relationships/notesSlide" Target="../notesSlides/notesSlide75.xml"/><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3" Type="http://schemas.openxmlformats.org/officeDocument/2006/relationships/hyperlink" Target="https://www.improvementservice.org.uk/products-and-services/consultancy-and-support/tackling-violence-against-women/national-violence-against-women-network" TargetMode="External"/><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8" Type="http://schemas.openxmlformats.org/officeDocument/2006/relationships/hyperlink" Target="https://www.youtube.com/watch?v=SlhA3QL0tsI&amp;feature=youtu.be&amp;ab_channel=ScotBordersCouncil" TargetMode="External"/><Relationship Id="rId3" Type="http://schemas.openxmlformats.org/officeDocument/2006/relationships/hyperlink" Target="https://www.daart.scot/#/" TargetMode="External"/><Relationship Id="rId7" Type="http://schemas.openxmlformats.org/officeDocument/2006/relationships/hyperlink" Target="https://www.google.com/search?q=hidden+in+plain+sight+SWA&amp;rlz=1C1GCEA_enGB949GB1012&amp;ei=0Ld4ZMbWAdb6sAfAjaqgBQ&amp;ved=0ahUKEwjG_oeWsKL_AhVWPewKHcCGClQQ4dUDCA8&amp;uact=5&amp;oq=hidden+in+plain+sight+SWA&amp;gs_lcp=Cgxnd3Mtd2l6LXNlcnAQAzIFCCEQoAEyBQghEKABMgUIIRCgATIFCCEQoAEyCAghEBYQHhAdOgoIABBHENYEELADOgoIABCKBRCwAxBDOg0IABDkAhDWBBCwAxgBOg8ILhCKBRDIAxCwAxBDGAI6BwguEIoFEEM6BwgAEIoFEEM6BQgAEIAEOhUILhCKBRBDEJcFENwEEN4EEOAEGAM6BQguEIAEOhMILhCABBCXBRDcBBDeBBDgBBgDOgYIABAWEB46CAgAEIoFEIYDSgQIQRgAUJYGWLUOYIMRaAFwAXgAgAGDAYgBlQOSAQMzLjGYAQCgAQHAAQHIARPaAQYIARABGAnaAQYIAhABGAjaAQYIAxABGBQ&amp;sclient=gws-wiz-serp#fpstate=ive&amp;vld=cid:f5d21ee7,vid:IV_FGul2qcY" TargetMode="External"/><Relationship Id="rId2" Type="http://schemas.openxmlformats.org/officeDocument/2006/relationships/notesSlide" Target="../notesSlides/notesSlide78.xml"/><Relationship Id="rId1" Type="http://schemas.openxmlformats.org/officeDocument/2006/relationships/slideLayout" Target="../slideLayouts/slideLayout2.xml"/><Relationship Id="rId6" Type="http://schemas.openxmlformats.org/officeDocument/2006/relationships/hyperlink" Target="https://that-guy.co.uk/dont-be-that-guy-who-stands-by-and-says-nothing/" TargetMode="External"/><Relationship Id="rId5" Type="http://schemas.openxmlformats.org/officeDocument/2006/relationships/hyperlink" Target="https://www.cseaware.org/" TargetMode="External"/><Relationship Id="rId4" Type="http://schemas.openxmlformats.org/officeDocument/2006/relationships/hyperlink" Target="https://www.youtube.com/@womenssupportproject2610" TargetMode="External"/><Relationship Id="rId9" Type="http://schemas.openxmlformats.org/officeDocument/2006/relationships/hyperlink" Target="https://cdn.embedly.com/widgets/media.html?src=https%3A%2F%2Fplayer.vimeo.com%2Fvideo%2F29908502%3Fapp_id%3D122963&amp;dntp=1&amp;display_name=Vimeo&amp;url=https%3A%2F%2Fvimeo.com%2F29908502&amp;image=https%3A%2F%2Fi.vimeocdn.com%2Fvideo%2F322333330_640.jpg&amp;key=40cb30655a7f4a46adaaf18efb05db21&amp;type=text%2Fhtml&amp;schema=vimeo" TargetMode="Externa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hyperlink" Target="https://www.improvementservice.org.uk/__data/assets/pdf_file/0030/9669/equally-safe-quality-standards-performance-framework.pdf" TargetMode="External"/><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8" Type="http://schemas.openxmlformats.org/officeDocument/2006/relationships/hyperlink" Target="https://www.gov.scot/publications/protecting-scotland-renewing-scotland-governments-programme-scotland-2020-2021/" TargetMode="External"/><Relationship Id="rId13" Type="http://schemas.openxmlformats.org/officeDocument/2006/relationships/hyperlink" Target="https://www.publichealthscotland.scot/news/2022/november/new-guidance-to-support-collective-local-action-to-prevent-suicide/" TargetMode="External"/><Relationship Id="rId3" Type="http://schemas.openxmlformats.org/officeDocument/2006/relationships/hyperlink" Target="https://www.who.int/health-topics/suicide#tab=tab_1" TargetMode="External"/><Relationship Id="rId7" Type="http://schemas.openxmlformats.org/officeDocument/2006/relationships/hyperlink" Target="https://www.gov.scot/binaries/content/documents/govscot/publications/strategy-plan/2018/08/scotlands-suicide-prevention-action-plan-life-matters/documents/00539045-pdf/00539045-pdf/govscot%3Adocument/00539045.pdf" TargetMode="External"/><Relationship Id="rId12" Type="http://schemas.openxmlformats.org/officeDocument/2006/relationships/hyperlink" Target="https://www.gov.scot/publications/creating-hope-together-scotlands-suicide-prevention-action-plan-2022-2025/documents/" TargetMode="External"/><Relationship Id="rId2" Type="http://schemas.openxmlformats.org/officeDocument/2006/relationships/notesSlide" Target="../notesSlides/notesSlide83.xml"/><Relationship Id="rId1" Type="http://schemas.openxmlformats.org/officeDocument/2006/relationships/slideLayout" Target="../slideLayouts/slideLayout5.xml"/><Relationship Id="rId6" Type="http://schemas.openxmlformats.org/officeDocument/2006/relationships/hyperlink" Target="https://www.google.com/url?sa=t&amp;rct=j&amp;q=&amp;esrc=s&amp;source=web&amp;cd=&amp;ved=2ahUKEwiRzNqI54nuAhWGJcAKHXE_CB0QFjAEegQIBxAC&amp;url=http%3A%2F%2Fwww.gov.scot%2Fbinaries%2Fcontent%2Fdocuments%2Fgovscot%2Fpublications%2Fstrategy-plan%2F2013%2F12%2Fscottish-government-suicide-prevention-strategy-2013-2016%2Fdocuments%2Fsuicide-prevention-strategy-2013-2016%2Fsuicide-prevention-strategy-2013-2016%2Fgovscot%253Adocument%2F00439429.pdf&amp;usg=AOvVaw2uwXm6jWIHwQnDQaUwU_Bw" TargetMode="External"/><Relationship Id="rId11" Type="http://schemas.openxmlformats.org/officeDocument/2006/relationships/hyperlink" Target="https://www.gov.scot/publications/creating-hope-together-scotlands-suicide-prevention-strategy-2022-2032/" TargetMode="External"/><Relationship Id="rId5" Type="http://schemas.openxmlformats.org/officeDocument/2006/relationships/hyperlink" Target="https://www.webarchive.org.uk/wayback/archive/20180514211149/http:/www.gov.scot/Publications/2002/12/15873/14466" TargetMode="External"/><Relationship Id="rId10" Type="http://schemas.openxmlformats.org/officeDocument/2006/relationships/hyperlink" Target="https://www.gov.scot/publications/time-space-compassion-three-simple-words-one-big-difference-recommendations-improvements-suicidal-crisis-response/pages/6/#:~:text=Time%2C%20Space%20and%20Compassion%3A%20Recommendations%20for%20improvements%20in,government%2C%20and%20services%20across%20sectors%2C%20communities%20and%20citizens." TargetMode="External"/><Relationship Id="rId4" Type="http://schemas.openxmlformats.org/officeDocument/2006/relationships/hyperlink" Target="https://journals.equinoxpub.com/index.php/HSCC/article/view/17508" TargetMode="External"/><Relationship Id="rId9" Type="http://schemas.openxmlformats.org/officeDocument/2006/relationships/hyperlink" Target="https://www.cosla.gov.uk/about-cosla/our-teams/health-and-social-care/local-area-suicide-prevention-action-plan-guidance" TargetMode="External"/><Relationship Id="rId14" Type="http://schemas.openxmlformats.org/officeDocument/2006/relationships/hyperlink" Target="https://www.gov.scot/publications/outcomes-framework-creating-hope-together-scotlands-suicide-prevention-strategy-action-plan-june-2023/" TargetMode="Externa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hyperlink" Target="https://www.cosla.gov.uk/about-cosla/our-teams/health-and-social-care/local-area-suicide-prevention-action-plan-guidance" TargetMode="External"/><Relationship Id="rId2" Type="http://schemas.openxmlformats.org/officeDocument/2006/relationships/notesSlide" Target="../notesSlides/notesSlide85.xml"/><Relationship Id="rId1" Type="http://schemas.openxmlformats.org/officeDocument/2006/relationships/slideLayout" Target="../slideLayouts/slideLayout2.xml"/><Relationship Id="rId4" Type="http://schemas.openxmlformats.org/officeDocument/2006/relationships/hyperlink" Target="https://www.cosla.gov.uk/__data/assets/pdf_file/0018/24642/Suicide-Prevention-Guidance-1.pdf" TargetMode="External"/></Relationships>
</file>

<file path=ppt/slides/_rels/slide89.xml.rels><?xml version="1.0" encoding="UTF-8" standalone="yes"?>
<Relationships xmlns="http://schemas.openxmlformats.org/package/2006/relationships"><Relationship Id="rId3" Type="http://schemas.openxmlformats.org/officeDocument/2006/relationships/hyperlink" Target="https://www.cosla.gov.uk/about-cosla/our-teams/health-and-social-care/local-area-suicide-prevention-action-plan-guidance" TargetMode="External"/><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hyperlink" Target="https://unitedtopreventsuicide.org.uk/" TargetMode="External"/><Relationship Id="rId2" Type="http://schemas.openxmlformats.org/officeDocument/2006/relationships/notesSlide" Target="../notesSlides/notesSlide88.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hyperlink" Target="https://vimeo.com/338176393" TargetMode="Externa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6940788" y="0"/>
            <a:ext cx="6077178" cy="6858000"/>
          </a:xfrm>
          <a:prstGeom prst="rect">
            <a:avLst/>
          </a:prstGeom>
        </p:spPr>
      </p:pic>
      <p:sp>
        <p:nvSpPr>
          <p:cNvPr id="2" name="Title 1"/>
          <p:cNvSpPr>
            <a:spLocks noGrp="1"/>
          </p:cNvSpPr>
          <p:nvPr>
            <p:ph type="ctrTitle"/>
          </p:nvPr>
        </p:nvSpPr>
        <p:spPr>
          <a:xfrm>
            <a:off x="1308652" y="2511925"/>
            <a:ext cx="6209748" cy="1834149"/>
          </a:xfrm>
        </p:spPr>
        <p:txBody>
          <a:bodyPr>
            <a:normAutofit fontScale="90000"/>
          </a:bodyPr>
          <a:lstStyle/>
          <a:p>
            <a:pPr algn="l"/>
            <a:r>
              <a:rPr lang="en-GB" b="1" dirty="0">
                <a:solidFill>
                  <a:schemeClr val="accent1">
                    <a:lumMod val="75000"/>
                  </a:schemeClr>
                </a:solidFill>
                <a:latin typeface="+mn-lt"/>
              </a:rPr>
              <a:t>Chief Officers’ Public Protection Induction Resource</a:t>
            </a: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2768" y="5689600"/>
            <a:ext cx="11346463" cy="915037"/>
          </a:xfrm>
          <a:prstGeom prst="rect">
            <a:avLst/>
          </a:prstGeom>
        </p:spPr>
      </p:pic>
    </p:spTree>
    <p:extLst>
      <p:ext uri="{BB962C8B-B14F-4D97-AF65-F5344CB8AC3E}">
        <p14:creationId xmlns:p14="http://schemas.microsoft.com/office/powerpoint/2010/main" val="25450905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b="1" dirty="0">
                <a:solidFill>
                  <a:schemeClr val="accent2"/>
                </a:solidFill>
                <a:latin typeface="+mn-lt"/>
              </a:rPr>
              <a:t>Child Protection</a:t>
            </a:r>
          </a:p>
        </p:txBody>
      </p:sp>
    </p:spTree>
    <p:extLst>
      <p:ext uri="{BB962C8B-B14F-4D97-AF65-F5344CB8AC3E}">
        <p14:creationId xmlns:p14="http://schemas.microsoft.com/office/powerpoint/2010/main" val="37723374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 name="Group 3"/>
          <p:cNvGrpSpPr/>
          <p:nvPr/>
        </p:nvGrpSpPr>
        <p:grpSpPr>
          <a:xfrm>
            <a:off x="0" y="383572"/>
            <a:ext cx="8760179" cy="620890"/>
            <a:chOff x="0" y="451554"/>
            <a:chExt cx="6784622" cy="620890"/>
          </a:xfrm>
          <a:solidFill>
            <a:schemeClr val="accent1">
              <a:lumMod val="40000"/>
              <a:lumOff val="60000"/>
            </a:schemeClr>
          </a:solidFill>
        </p:grpSpPr>
        <p:sp>
          <p:nvSpPr>
            <p:cNvPr id="5" name="Rectangle 4"/>
            <p:cNvSpPr/>
            <p:nvPr/>
          </p:nvSpPr>
          <p:spPr>
            <a:xfrm>
              <a:off x="0" y="451556"/>
              <a:ext cx="6378222" cy="62088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6055630" y="451554"/>
              <a:ext cx="728992" cy="620889"/>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p:cNvSpPr>
            <a:spLocks noGrp="1"/>
          </p:cNvSpPr>
          <p:nvPr>
            <p:ph type="title"/>
          </p:nvPr>
        </p:nvSpPr>
        <p:spPr>
          <a:xfrm>
            <a:off x="838200" y="146468"/>
            <a:ext cx="10515600" cy="1145620"/>
          </a:xfrm>
        </p:spPr>
        <p:txBody>
          <a:bodyPr/>
          <a:lstStyle/>
          <a:p>
            <a:r>
              <a:rPr lang="en-GB" b="1" dirty="0">
                <a:solidFill>
                  <a:schemeClr val="bg1"/>
                </a:solidFill>
              </a:rPr>
              <a:t>Child Protection – content</a:t>
            </a:r>
          </a:p>
        </p:txBody>
      </p:sp>
      <p:sp>
        <p:nvSpPr>
          <p:cNvPr id="3" name="Content Placeholder 2"/>
          <p:cNvSpPr>
            <a:spLocks noGrp="1"/>
          </p:cNvSpPr>
          <p:nvPr>
            <p:ph idx="1"/>
          </p:nvPr>
        </p:nvSpPr>
        <p:spPr>
          <a:xfrm>
            <a:off x="838200" y="1073426"/>
            <a:ext cx="10515600" cy="5650102"/>
          </a:xfrm>
        </p:spPr>
        <p:txBody>
          <a:bodyPr>
            <a:normAutofit fontScale="92500" lnSpcReduction="20000"/>
          </a:bodyPr>
          <a:lstStyle/>
          <a:p>
            <a:pPr>
              <a:lnSpc>
                <a:spcPct val="120000"/>
              </a:lnSpc>
              <a:spcBef>
                <a:spcPts val="0"/>
              </a:spcBef>
            </a:pPr>
            <a:r>
              <a:rPr lang="en-GB" dirty="0"/>
              <a:t>Development of policy and guidance on child protection</a:t>
            </a:r>
          </a:p>
          <a:p>
            <a:pPr>
              <a:lnSpc>
                <a:spcPct val="120000"/>
              </a:lnSpc>
              <a:spcBef>
                <a:spcPts val="0"/>
              </a:spcBef>
            </a:pPr>
            <a:r>
              <a:rPr lang="en-GB" dirty="0"/>
              <a:t>Key legislation on child protection</a:t>
            </a:r>
          </a:p>
          <a:p>
            <a:pPr>
              <a:lnSpc>
                <a:spcPct val="120000"/>
              </a:lnSpc>
              <a:spcBef>
                <a:spcPts val="0"/>
              </a:spcBef>
            </a:pPr>
            <a:r>
              <a:rPr lang="en-GB" dirty="0"/>
              <a:t>Definition of child protection</a:t>
            </a:r>
          </a:p>
          <a:p>
            <a:pPr>
              <a:lnSpc>
                <a:spcPct val="120000"/>
              </a:lnSpc>
              <a:spcBef>
                <a:spcPts val="0"/>
              </a:spcBef>
            </a:pPr>
            <a:r>
              <a:rPr lang="en-GB" dirty="0"/>
              <a:t>Getting it Right for Every Child (</a:t>
            </a:r>
            <a:r>
              <a:rPr lang="en-GB" dirty="0" err="1"/>
              <a:t>GIRFEC</a:t>
            </a:r>
            <a:r>
              <a:rPr lang="en-GB" dirty="0"/>
              <a:t>) </a:t>
            </a:r>
          </a:p>
          <a:p>
            <a:pPr>
              <a:lnSpc>
                <a:spcPct val="120000"/>
              </a:lnSpc>
              <a:spcBef>
                <a:spcPts val="0"/>
              </a:spcBef>
            </a:pPr>
            <a:r>
              <a:rPr lang="en-GB" dirty="0"/>
              <a:t>The Promise</a:t>
            </a:r>
          </a:p>
          <a:p>
            <a:pPr>
              <a:lnSpc>
                <a:spcPct val="120000"/>
              </a:lnSpc>
              <a:spcBef>
                <a:spcPts val="0"/>
              </a:spcBef>
            </a:pPr>
            <a:r>
              <a:rPr lang="en-GB" dirty="0"/>
              <a:t>Child Protection Networks </a:t>
            </a:r>
          </a:p>
          <a:p>
            <a:pPr>
              <a:lnSpc>
                <a:spcPct val="120000"/>
              </a:lnSpc>
              <a:spcBef>
                <a:spcPts val="0"/>
              </a:spcBef>
            </a:pPr>
            <a:r>
              <a:rPr lang="en-GB" dirty="0"/>
              <a:t>Child Protection Committees (CPCs)</a:t>
            </a:r>
          </a:p>
          <a:p>
            <a:pPr>
              <a:lnSpc>
                <a:spcPct val="120000"/>
              </a:lnSpc>
              <a:spcBef>
                <a:spcPts val="0"/>
              </a:spcBef>
            </a:pPr>
            <a:r>
              <a:rPr lang="en-GB" dirty="0"/>
              <a:t>Chief Officers’ role in child protection</a:t>
            </a:r>
          </a:p>
          <a:p>
            <a:pPr>
              <a:lnSpc>
                <a:spcPct val="120000"/>
              </a:lnSpc>
              <a:spcBef>
                <a:spcPts val="0"/>
              </a:spcBef>
            </a:pPr>
            <a:r>
              <a:rPr lang="en-GB" dirty="0"/>
              <a:t>Child Protection Committees undertaking Learning Reviews</a:t>
            </a:r>
          </a:p>
          <a:p>
            <a:pPr>
              <a:lnSpc>
                <a:spcPct val="120000"/>
              </a:lnSpc>
              <a:spcBef>
                <a:spcPts val="0"/>
              </a:spcBef>
            </a:pPr>
            <a:r>
              <a:rPr lang="en-GB" dirty="0"/>
              <a:t>Child Death Reviews</a:t>
            </a:r>
          </a:p>
          <a:p>
            <a:pPr>
              <a:lnSpc>
                <a:spcPct val="120000"/>
              </a:lnSpc>
              <a:spcBef>
                <a:spcPts val="0"/>
              </a:spcBef>
            </a:pPr>
            <a:r>
              <a:rPr lang="en-GB" dirty="0"/>
              <a:t>Joint inspections of services for children in need of care and protection</a:t>
            </a:r>
          </a:p>
          <a:p>
            <a:pPr>
              <a:lnSpc>
                <a:spcPct val="120000"/>
              </a:lnSpc>
              <a:spcBef>
                <a:spcPts val="0"/>
              </a:spcBef>
            </a:pPr>
            <a:r>
              <a:rPr lang="en-GB" dirty="0"/>
              <a:t>The voice of children and young people</a:t>
            </a:r>
          </a:p>
          <a:p>
            <a:pPr>
              <a:lnSpc>
                <a:spcPct val="120000"/>
              </a:lnSpc>
              <a:spcBef>
                <a:spcPts val="0"/>
              </a:spcBef>
            </a:pPr>
            <a:r>
              <a:rPr lang="en-GB" dirty="0"/>
              <a:t>Data</a:t>
            </a:r>
          </a:p>
          <a:p>
            <a:pPr>
              <a:lnSpc>
                <a:spcPct val="120000"/>
              </a:lnSpc>
              <a:spcBef>
                <a:spcPts val="0"/>
              </a:spcBef>
            </a:pPr>
            <a:r>
              <a:rPr lang="en-GB" dirty="0"/>
              <a:t>Quality indicators and reflective questions</a:t>
            </a:r>
          </a:p>
        </p:txBody>
      </p:sp>
    </p:spTree>
    <p:extLst>
      <p:ext uri="{BB962C8B-B14F-4D97-AF65-F5344CB8AC3E}">
        <p14:creationId xmlns:p14="http://schemas.microsoft.com/office/powerpoint/2010/main" val="570989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 name="Group 3"/>
          <p:cNvGrpSpPr/>
          <p:nvPr/>
        </p:nvGrpSpPr>
        <p:grpSpPr>
          <a:xfrm>
            <a:off x="0" y="162978"/>
            <a:ext cx="10932450" cy="620890"/>
            <a:chOff x="0" y="451554"/>
            <a:chExt cx="6784622" cy="620890"/>
          </a:xfrm>
          <a:solidFill>
            <a:schemeClr val="accent1">
              <a:lumMod val="40000"/>
              <a:lumOff val="60000"/>
            </a:schemeClr>
          </a:solidFill>
        </p:grpSpPr>
        <p:sp>
          <p:nvSpPr>
            <p:cNvPr id="5" name="Rectangle 4"/>
            <p:cNvSpPr/>
            <p:nvPr/>
          </p:nvSpPr>
          <p:spPr>
            <a:xfrm>
              <a:off x="0" y="451556"/>
              <a:ext cx="6378222" cy="62088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6055630" y="451554"/>
              <a:ext cx="728992" cy="620889"/>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p:cNvSpPr>
            <a:spLocks noGrp="1"/>
          </p:cNvSpPr>
          <p:nvPr>
            <p:ph type="title"/>
          </p:nvPr>
        </p:nvSpPr>
        <p:spPr>
          <a:xfrm>
            <a:off x="416850" y="39205"/>
            <a:ext cx="10515600" cy="907084"/>
          </a:xfrm>
        </p:spPr>
        <p:txBody>
          <a:bodyPr>
            <a:normAutofit/>
          </a:bodyPr>
          <a:lstStyle/>
          <a:p>
            <a:r>
              <a:rPr lang="en-GB" sz="3600" b="1" dirty="0">
                <a:solidFill>
                  <a:schemeClr val="bg1"/>
                </a:solidFill>
              </a:rPr>
              <a:t>Development of policy and guidance on child protection</a:t>
            </a:r>
          </a:p>
        </p:txBody>
      </p:sp>
      <p:sp>
        <p:nvSpPr>
          <p:cNvPr id="3" name="Content Placeholder 2"/>
          <p:cNvSpPr>
            <a:spLocks noGrp="1"/>
          </p:cNvSpPr>
          <p:nvPr>
            <p:ph sz="half" idx="1"/>
          </p:nvPr>
        </p:nvSpPr>
        <p:spPr>
          <a:xfrm>
            <a:off x="218661" y="783867"/>
            <a:ext cx="11748051" cy="6034377"/>
          </a:xfrm>
        </p:spPr>
        <p:txBody>
          <a:bodyPr>
            <a:noAutofit/>
          </a:bodyPr>
          <a:lstStyle/>
          <a:p>
            <a:pPr lvl="0">
              <a:lnSpc>
                <a:spcPct val="100000"/>
              </a:lnSpc>
              <a:spcBef>
                <a:spcPts val="0"/>
              </a:spcBef>
            </a:pPr>
            <a:r>
              <a:rPr lang="en-GB" sz="1800" dirty="0"/>
              <a:t>1991 - Child Protection Committees established</a:t>
            </a:r>
          </a:p>
          <a:p>
            <a:pPr lvl="0">
              <a:lnSpc>
                <a:spcPct val="100000"/>
              </a:lnSpc>
              <a:spcBef>
                <a:spcPts val="0"/>
              </a:spcBef>
            </a:pPr>
            <a:r>
              <a:rPr lang="en-GB" sz="1800" dirty="0"/>
              <a:t>1998 - </a:t>
            </a:r>
            <a:r>
              <a:rPr lang="en-GB" sz="1800" u="sng" dirty="0">
                <a:hlinkClick r:id="rId3"/>
              </a:rPr>
              <a:t>Protecting Children: a shared responsibility. Guidance on Inter-agency Co-operation</a:t>
            </a:r>
            <a:r>
              <a:rPr lang="en-GB" sz="1800" dirty="0"/>
              <a:t>, </a:t>
            </a:r>
            <a:r>
              <a:rPr lang="en-GB" sz="1800" i="1" dirty="0"/>
              <a:t>The Scottish Office</a:t>
            </a:r>
            <a:endParaRPr lang="en-GB" sz="1800" dirty="0"/>
          </a:p>
          <a:p>
            <a:pPr lvl="0">
              <a:lnSpc>
                <a:spcPct val="100000"/>
              </a:lnSpc>
              <a:spcBef>
                <a:spcPts val="0"/>
              </a:spcBef>
            </a:pPr>
            <a:r>
              <a:rPr lang="en-GB" sz="1800" dirty="0"/>
              <a:t>2002 - </a:t>
            </a:r>
            <a:r>
              <a:rPr lang="en-GB" sz="1800" u="sng" dirty="0">
                <a:hlinkClick r:id="rId4"/>
              </a:rPr>
              <a:t>“It’s everyone’s job to make sure I’m alright” - Report of the Child Protection Audit and Review</a:t>
            </a:r>
            <a:r>
              <a:rPr lang="en-GB" sz="1800" dirty="0"/>
              <a:t>, </a:t>
            </a:r>
            <a:r>
              <a:rPr lang="en-GB" sz="1800" i="1" dirty="0"/>
              <a:t>Scottish</a:t>
            </a:r>
          </a:p>
          <a:p>
            <a:pPr marL="0" lvl="0" indent="0">
              <a:lnSpc>
                <a:spcPct val="100000"/>
              </a:lnSpc>
              <a:spcBef>
                <a:spcPts val="0"/>
              </a:spcBef>
              <a:buNone/>
            </a:pPr>
            <a:r>
              <a:rPr lang="en-GB" sz="1800" i="1" dirty="0"/>
              <a:t>                Executive</a:t>
            </a:r>
            <a:endParaRPr lang="en-GB" sz="1800" dirty="0"/>
          </a:p>
          <a:p>
            <a:pPr lvl="0">
              <a:lnSpc>
                <a:spcPct val="100000"/>
              </a:lnSpc>
              <a:spcBef>
                <a:spcPts val="0"/>
              </a:spcBef>
            </a:pPr>
            <a:r>
              <a:rPr lang="en-GB" sz="1800" dirty="0"/>
              <a:t>2006 - </a:t>
            </a:r>
            <a:r>
              <a:rPr lang="en-GB" sz="1800" u="sng" dirty="0">
                <a:hlinkClick r:id="rId5"/>
              </a:rPr>
              <a:t>Getting it Right for Every Child</a:t>
            </a:r>
            <a:r>
              <a:rPr lang="en-GB" sz="1800" dirty="0"/>
              <a:t> (</a:t>
            </a:r>
            <a:r>
              <a:rPr lang="en-GB" sz="1800" dirty="0" err="1"/>
              <a:t>GIRFEC</a:t>
            </a:r>
            <a:r>
              <a:rPr lang="en-GB" sz="1800" dirty="0"/>
              <a:t>), </a:t>
            </a:r>
            <a:r>
              <a:rPr lang="en-GB" sz="1800" i="1" dirty="0"/>
              <a:t>Scottish Government</a:t>
            </a:r>
            <a:endParaRPr lang="en-GB" sz="1800" dirty="0"/>
          </a:p>
          <a:p>
            <a:pPr lvl="0">
              <a:lnSpc>
                <a:spcPct val="100000"/>
              </a:lnSpc>
              <a:spcBef>
                <a:spcPts val="0"/>
              </a:spcBef>
            </a:pPr>
            <a:r>
              <a:rPr lang="en-GB" sz="1800" dirty="0"/>
              <a:t>2014 - </a:t>
            </a:r>
            <a:r>
              <a:rPr lang="en-GB" sz="1800" u="sng" dirty="0">
                <a:hlinkClick r:id="rId6"/>
              </a:rPr>
              <a:t>National Guidance for Child Protection in Scotland</a:t>
            </a:r>
            <a:r>
              <a:rPr lang="en-GB" sz="1800" dirty="0"/>
              <a:t> (to be updated in 2021), </a:t>
            </a:r>
            <a:r>
              <a:rPr lang="en-GB" sz="1800" i="1" dirty="0"/>
              <a:t>Scottish Government</a:t>
            </a:r>
            <a:endParaRPr lang="en-GB" sz="1800" dirty="0"/>
          </a:p>
          <a:p>
            <a:pPr lvl="0">
              <a:lnSpc>
                <a:spcPct val="100000"/>
              </a:lnSpc>
              <a:spcBef>
                <a:spcPts val="0"/>
              </a:spcBef>
            </a:pPr>
            <a:r>
              <a:rPr lang="en-GB" sz="1800" dirty="0"/>
              <a:t>2015 - </a:t>
            </a:r>
            <a:r>
              <a:rPr lang="en-GB" sz="1800" u="sng" dirty="0">
                <a:hlinkClick r:id="rId7"/>
              </a:rPr>
              <a:t>National Guidance for Child Protection Committees for Conducting a Significant Case Review</a:t>
            </a:r>
            <a:r>
              <a:rPr lang="en-GB" sz="1800" dirty="0"/>
              <a:t> (to be </a:t>
            </a:r>
          </a:p>
          <a:p>
            <a:pPr marL="0" lvl="0" indent="0">
              <a:lnSpc>
                <a:spcPct val="100000"/>
              </a:lnSpc>
              <a:spcBef>
                <a:spcPts val="0"/>
              </a:spcBef>
              <a:buNone/>
            </a:pPr>
            <a:r>
              <a:rPr lang="en-GB" sz="1800" dirty="0"/>
              <a:t>                replaced with National Learning Review Guidance in 2021),</a:t>
            </a:r>
            <a:r>
              <a:rPr lang="en-GB" sz="1800" i="1" dirty="0"/>
              <a:t> Scottish Government</a:t>
            </a:r>
          </a:p>
          <a:p>
            <a:pPr lvl="0">
              <a:lnSpc>
                <a:spcPct val="100000"/>
              </a:lnSpc>
              <a:spcBef>
                <a:spcPts val="0"/>
              </a:spcBef>
            </a:pPr>
            <a:r>
              <a:rPr lang="en-GB" sz="1800" dirty="0"/>
              <a:t>2017 - </a:t>
            </a:r>
            <a:r>
              <a:rPr lang="en-GB" sz="1800" u="sng" dirty="0">
                <a:hlinkClick r:id="rId8"/>
              </a:rPr>
              <a:t>Child Protection Improvement Programme</a:t>
            </a:r>
            <a:r>
              <a:rPr lang="en-GB" sz="1800" i="1" dirty="0"/>
              <a:t>, Scottish Government</a:t>
            </a:r>
            <a:endParaRPr lang="en-GB" sz="1800" dirty="0"/>
          </a:p>
          <a:p>
            <a:pPr lvl="0">
              <a:lnSpc>
                <a:spcPct val="100000"/>
              </a:lnSpc>
              <a:spcBef>
                <a:spcPts val="0"/>
              </a:spcBef>
            </a:pPr>
            <a:r>
              <a:rPr lang="en-GB" sz="1800" dirty="0"/>
              <a:t>2019 - </a:t>
            </a:r>
            <a:r>
              <a:rPr lang="en-GB" sz="1800" u="sng" dirty="0">
                <a:hlinkClick r:id="rId9"/>
              </a:rPr>
              <a:t>Protecting Children and Young People: Child Protection Committee and Chief Officer Responsibilities</a:t>
            </a:r>
            <a:r>
              <a:rPr lang="en-GB" sz="1800" dirty="0"/>
              <a:t>, </a:t>
            </a:r>
          </a:p>
          <a:p>
            <a:pPr marL="0" lvl="0" indent="0">
              <a:lnSpc>
                <a:spcPct val="100000"/>
              </a:lnSpc>
              <a:spcBef>
                <a:spcPts val="0"/>
              </a:spcBef>
              <a:buNone/>
            </a:pPr>
            <a:r>
              <a:rPr lang="en-GB" sz="1800" i="1" dirty="0"/>
              <a:t>                Scottish Government</a:t>
            </a:r>
          </a:p>
          <a:p>
            <a:pPr>
              <a:lnSpc>
                <a:spcPct val="100000"/>
              </a:lnSpc>
              <a:spcBef>
                <a:spcPts val="0"/>
              </a:spcBef>
            </a:pPr>
            <a:r>
              <a:rPr lang="en-GB" sz="1800" dirty="0"/>
              <a:t>2019 - </a:t>
            </a:r>
            <a:r>
              <a:rPr lang="en-GB" sz="1800" u="sng" kern="1200"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hlinkClick r:id="rId10"/>
              </a:rPr>
              <a:t>A quality framework for children and young people in need of care and protection</a:t>
            </a:r>
            <a:r>
              <a:rPr lang="en-GB" sz="18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GB" sz="1800" i="1"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Care Inspectorate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00000"/>
              </a:lnSpc>
              <a:spcBef>
                <a:spcPts val="0"/>
              </a:spcBef>
            </a:pPr>
            <a:r>
              <a:rPr lang="en-GB" sz="1800" dirty="0"/>
              <a:t>2020 - </a:t>
            </a:r>
            <a:r>
              <a:rPr lang="en-GB" sz="1800" u="sng" dirty="0">
                <a:hlinkClick r:id="rId11"/>
              </a:rPr>
              <a:t>The Promise</a:t>
            </a:r>
            <a:r>
              <a:rPr lang="en-GB" sz="1800" dirty="0"/>
              <a:t>, </a:t>
            </a:r>
            <a:r>
              <a:rPr lang="en-GB" sz="1800" i="1" dirty="0"/>
              <a:t>Independent Care Review</a:t>
            </a:r>
            <a:endParaRPr lang="en-GB" sz="1800" dirty="0"/>
          </a:p>
          <a:p>
            <a:pPr lvl="0">
              <a:lnSpc>
                <a:spcPct val="100000"/>
              </a:lnSpc>
              <a:spcBef>
                <a:spcPts val="0"/>
              </a:spcBef>
            </a:pPr>
            <a:r>
              <a:rPr lang="en-GB" sz="1800" dirty="0"/>
              <a:t>2020 - </a:t>
            </a:r>
            <a:r>
              <a:rPr lang="en-GB" sz="1800" u="sng" dirty="0">
                <a:hlinkClick r:id="rId12"/>
              </a:rPr>
              <a:t>Coronavirus (COVID-19): supplementary national child protection guidance</a:t>
            </a:r>
            <a:r>
              <a:rPr lang="en-GB" sz="1800" dirty="0"/>
              <a:t>, </a:t>
            </a:r>
            <a:r>
              <a:rPr lang="en-GB" sz="1800" i="1" dirty="0"/>
              <a:t>Scottish Government</a:t>
            </a:r>
            <a:endParaRPr lang="en-GB" sz="1800" dirty="0"/>
          </a:p>
          <a:p>
            <a:pPr lvl="0">
              <a:lnSpc>
                <a:spcPct val="100000"/>
              </a:lnSpc>
              <a:spcBef>
                <a:spcPts val="0"/>
              </a:spcBef>
            </a:pPr>
            <a:r>
              <a:rPr lang="en-GB" sz="1800" dirty="0"/>
              <a:t>2021 - </a:t>
            </a:r>
            <a:r>
              <a:rPr lang="en-GB" sz="1800" u="sng" dirty="0">
                <a:hlinkClick r:id="rId13"/>
              </a:rPr>
              <a:t>National Guidance for Reviewing and Learning from the Deaths of Children and Young People</a:t>
            </a:r>
            <a:r>
              <a:rPr lang="en-GB" sz="1800" dirty="0"/>
              <a:t>, </a:t>
            </a:r>
          </a:p>
          <a:p>
            <a:pPr marL="0" lvl="0" indent="0">
              <a:lnSpc>
                <a:spcPct val="100000"/>
              </a:lnSpc>
              <a:spcBef>
                <a:spcPts val="0"/>
              </a:spcBef>
              <a:buNone/>
            </a:pPr>
            <a:r>
              <a:rPr lang="en-GB" sz="1800" i="1" dirty="0"/>
              <a:t>                Healthcare Improvement Scotland &amp; The Care Inspectorate</a:t>
            </a:r>
          </a:p>
          <a:p>
            <a:pPr lvl="0">
              <a:lnSpc>
                <a:spcPct val="100000"/>
              </a:lnSpc>
              <a:spcBef>
                <a:spcPts val="0"/>
              </a:spcBef>
            </a:pPr>
            <a:r>
              <a:rPr lang="en-GB" sz="1800" dirty="0"/>
              <a:t>2021 - </a:t>
            </a:r>
            <a:r>
              <a:rPr lang="en-GB" sz="1800" dirty="0">
                <a:hlinkClick r:id="rId14"/>
              </a:rPr>
              <a:t>National Guidance for Child Protection in Scotland 2021</a:t>
            </a:r>
            <a:r>
              <a:rPr lang="en-GB" sz="1800" dirty="0"/>
              <a:t>, </a:t>
            </a:r>
            <a:r>
              <a:rPr lang="en-GB" sz="1800" i="1" dirty="0"/>
              <a:t>Scottish Government</a:t>
            </a:r>
            <a:endParaRPr lang="en-GB" sz="1800" dirty="0"/>
          </a:p>
          <a:p>
            <a:pPr lvl="0">
              <a:lnSpc>
                <a:spcPct val="100000"/>
              </a:lnSpc>
              <a:spcBef>
                <a:spcPts val="0"/>
              </a:spcBef>
            </a:pPr>
            <a:r>
              <a:rPr lang="en-GB" sz="1800" dirty="0"/>
              <a:t>2021 - </a:t>
            </a:r>
            <a:r>
              <a:rPr lang="en-GB" sz="1800" dirty="0">
                <a:hlinkClick r:id="rId15"/>
              </a:rPr>
              <a:t>National Guidance For Child Protection Committees Undertaking Learning Reviews</a:t>
            </a:r>
            <a:r>
              <a:rPr lang="en-GB" sz="1800" dirty="0"/>
              <a:t>, </a:t>
            </a:r>
            <a:r>
              <a:rPr lang="en-GB" sz="1800" i="1" dirty="0"/>
              <a:t>Scottish    </a:t>
            </a:r>
          </a:p>
          <a:p>
            <a:pPr marL="0" lvl="0" indent="0">
              <a:lnSpc>
                <a:spcPct val="100000"/>
              </a:lnSpc>
              <a:spcBef>
                <a:spcPts val="0"/>
              </a:spcBef>
              <a:buNone/>
            </a:pPr>
            <a:r>
              <a:rPr lang="en-GB" sz="1800" i="1" dirty="0"/>
              <a:t>                Government</a:t>
            </a:r>
          </a:p>
          <a:p>
            <a:pPr>
              <a:lnSpc>
                <a:spcPct val="100000"/>
              </a:lnSpc>
              <a:spcBef>
                <a:spcPts val="0"/>
              </a:spcBef>
            </a:pPr>
            <a:r>
              <a:rPr lang="en-GB" sz="1800" dirty="0">
                <a:effectLst/>
                <a:latin typeface="Calibri" panose="020F0502020204030204" pitchFamily="34" charset="0"/>
                <a:ea typeface="Calibri" panose="020F0502020204030204" pitchFamily="34" charset="0"/>
                <a:cs typeface="Times New Roman" panose="02020603050405020304" pitchFamily="18" charset="0"/>
              </a:rPr>
              <a:t>2022 - </a:t>
            </a:r>
            <a:r>
              <a:rPr lang="en-GB"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16"/>
              </a:rPr>
              <a:t>Getting it Right for Every Child Practice Guidance</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i="1" dirty="0">
                <a:effectLst/>
                <a:latin typeface="Calibri" panose="020F0502020204030204" pitchFamily="34" charset="0"/>
                <a:ea typeface="Calibri" panose="020F0502020204030204" pitchFamily="34" charset="0"/>
                <a:cs typeface="Times New Roman" panose="02020603050405020304" pitchFamily="18" charset="0"/>
              </a:rPr>
              <a:t>Scottish Government</a:t>
            </a:r>
          </a:p>
          <a:p>
            <a:pPr>
              <a:lnSpc>
                <a:spcPct val="100000"/>
              </a:lnSpc>
              <a:spcBef>
                <a:spcPts val="0"/>
              </a:spcBef>
            </a:pPr>
            <a:r>
              <a:rPr lang="en-GB" sz="1800" dirty="0">
                <a:effectLst/>
                <a:latin typeface="Calibri" panose="020F0502020204030204" pitchFamily="34" charset="0"/>
                <a:ea typeface="Calibri" panose="020F0502020204030204" pitchFamily="34" charset="0"/>
                <a:cs typeface="Times New Roman" panose="02020603050405020304" pitchFamily="18" charset="0"/>
              </a:rPr>
              <a:t>2023 - </a:t>
            </a:r>
            <a:r>
              <a:rPr lang="en-GB" sz="1800" u="sng" dirty="0">
                <a:solidFill>
                  <a:srgbClr val="2E75B6"/>
                </a:solidFill>
                <a:effectLst/>
                <a:latin typeface="Calibri" panose="020F0502020204030204" pitchFamily="34" charset="0"/>
                <a:ea typeface="Calibri" panose="020F0502020204030204" pitchFamily="34" charset="0"/>
                <a:cs typeface="Times New Roman" panose="02020603050405020304" pitchFamily="18" charset="0"/>
                <a:hlinkClick r:id="rId17"/>
              </a:rPr>
              <a:t>Practitioner Guidance Criminal Exploitation</a:t>
            </a:r>
            <a:r>
              <a:rPr lang="en-GB" sz="1800" dirty="0">
                <a:effectLst/>
                <a:latin typeface="Calibri" panose="020F0502020204030204" pitchFamily="34" charset="0"/>
                <a:ea typeface="Calibri" panose="020F0502020204030204" pitchFamily="34" charset="0"/>
                <a:cs typeface="Times New Roman" panose="02020603050405020304" pitchFamily="18" charset="0"/>
              </a:rPr>
              <a:t>, Scottish Government</a:t>
            </a:r>
          </a:p>
          <a:p>
            <a:pPr>
              <a:lnSpc>
                <a:spcPct val="100000"/>
              </a:lnSpc>
              <a:spcBef>
                <a:spcPts val="0"/>
              </a:spcBef>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0000"/>
              </a:lnSpc>
              <a:spcBef>
                <a:spcPts val="0"/>
              </a:spcBef>
              <a:buNone/>
            </a:pPr>
            <a:endParaRPr lang="en-GB" sz="2000" dirty="0"/>
          </a:p>
          <a:p>
            <a:pPr marL="0" lvl="0" indent="0">
              <a:lnSpc>
                <a:spcPct val="100000"/>
              </a:lnSpc>
              <a:spcBef>
                <a:spcPts val="0"/>
              </a:spcBef>
              <a:buNone/>
            </a:pPr>
            <a:endParaRPr lang="en-GB" sz="2000" i="1" dirty="0"/>
          </a:p>
        </p:txBody>
      </p:sp>
    </p:spTree>
    <p:extLst>
      <p:ext uri="{BB962C8B-B14F-4D97-AF65-F5344CB8AC3E}">
        <p14:creationId xmlns:p14="http://schemas.microsoft.com/office/powerpoint/2010/main" val="28912283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690165"/>
            <a:ext cx="8760179" cy="620890"/>
            <a:chOff x="0" y="451554"/>
            <a:chExt cx="6784622" cy="620890"/>
          </a:xfrm>
          <a:solidFill>
            <a:schemeClr val="accent1">
              <a:lumMod val="40000"/>
              <a:lumOff val="60000"/>
            </a:schemeClr>
          </a:solidFill>
        </p:grpSpPr>
        <p:sp>
          <p:nvSpPr>
            <p:cNvPr id="5" name="Rectangle 4"/>
            <p:cNvSpPr/>
            <p:nvPr/>
          </p:nvSpPr>
          <p:spPr>
            <a:xfrm>
              <a:off x="0" y="451556"/>
              <a:ext cx="6378222" cy="62088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6055630" y="451554"/>
              <a:ext cx="728992" cy="620889"/>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p:cNvSpPr>
            <a:spLocks noGrp="1"/>
          </p:cNvSpPr>
          <p:nvPr>
            <p:ph type="title"/>
          </p:nvPr>
        </p:nvSpPr>
        <p:spPr/>
        <p:txBody>
          <a:bodyPr/>
          <a:lstStyle/>
          <a:p>
            <a:r>
              <a:rPr lang="en-GB" b="1" dirty="0">
                <a:solidFill>
                  <a:schemeClr val="bg1"/>
                </a:solidFill>
              </a:rPr>
              <a:t>Key legislation on child protection</a:t>
            </a:r>
          </a:p>
        </p:txBody>
      </p:sp>
      <p:sp>
        <p:nvSpPr>
          <p:cNvPr id="3" name="Content Placeholder 2"/>
          <p:cNvSpPr>
            <a:spLocks noGrp="1"/>
          </p:cNvSpPr>
          <p:nvPr>
            <p:ph idx="1"/>
          </p:nvPr>
        </p:nvSpPr>
        <p:spPr/>
        <p:txBody>
          <a:bodyPr>
            <a:normAutofit/>
          </a:bodyPr>
          <a:lstStyle/>
          <a:p>
            <a:endParaRPr lang="en-GB" sz="2400" dirty="0">
              <a:hlinkClick r:id="rId3"/>
            </a:endParaRPr>
          </a:p>
          <a:p>
            <a:endParaRPr lang="en-GB" sz="2400" dirty="0">
              <a:hlinkClick r:id="rId3"/>
            </a:endParaRPr>
          </a:p>
          <a:p>
            <a:r>
              <a:rPr lang="en-GB" sz="2400" dirty="0">
                <a:hlinkClick r:id="rId3"/>
              </a:rPr>
              <a:t>United Nations Convention on the Rights of the Child 1989 </a:t>
            </a:r>
            <a:endParaRPr lang="en-GB" sz="2400" dirty="0"/>
          </a:p>
          <a:p>
            <a:r>
              <a:rPr lang="en-GB" sz="2400" dirty="0">
                <a:hlinkClick r:id="rId4"/>
              </a:rPr>
              <a:t>Children (Scotland) Act 1995</a:t>
            </a:r>
            <a:endParaRPr lang="en-GB" sz="2400" dirty="0"/>
          </a:p>
          <a:p>
            <a:r>
              <a:rPr lang="en-GB" sz="2400" dirty="0">
                <a:hlinkClick r:id="rId5"/>
              </a:rPr>
              <a:t>Children’s Hearing (Scotland) Act 2011</a:t>
            </a:r>
            <a:endParaRPr lang="en-GB" sz="2400" dirty="0"/>
          </a:p>
          <a:p>
            <a:r>
              <a:rPr lang="en-GB" sz="2400" dirty="0">
                <a:hlinkClick r:id="rId6"/>
              </a:rPr>
              <a:t>Children &amp; Young People (Scotland) Act, 2014</a:t>
            </a:r>
            <a:endParaRPr lang="en-GB" sz="2400" dirty="0"/>
          </a:p>
          <a:p>
            <a:r>
              <a:rPr lang="en-GB" sz="2400" dirty="0">
                <a:hlinkClick r:id="rId7"/>
              </a:rPr>
              <a:t>Age of Criminal Responsibility Act (2019)</a:t>
            </a:r>
            <a:endParaRPr lang="en-GB" sz="2400" dirty="0"/>
          </a:p>
          <a:p>
            <a:r>
              <a:rPr lang="en-GB" sz="2400" dirty="0">
                <a:hlinkClick r:id="rId8"/>
              </a:rPr>
              <a:t>Equal Protection from Assault (Scotland) Act 2019</a:t>
            </a:r>
            <a:r>
              <a:rPr lang="en-GB" sz="2400" dirty="0"/>
              <a:t>. </a:t>
            </a:r>
          </a:p>
          <a:p>
            <a:pPr marL="0" indent="0">
              <a:buNone/>
            </a:pPr>
            <a:endParaRPr lang="en-GB" sz="2400" dirty="0"/>
          </a:p>
          <a:p>
            <a:endParaRPr lang="en-GB" sz="2400" dirty="0"/>
          </a:p>
          <a:p>
            <a:endParaRPr lang="en-GB" dirty="0"/>
          </a:p>
          <a:p>
            <a:endParaRPr lang="en-GB" dirty="0"/>
          </a:p>
          <a:p>
            <a:endParaRPr lang="en-GB" dirty="0"/>
          </a:p>
        </p:txBody>
      </p:sp>
    </p:spTree>
    <p:extLst>
      <p:ext uri="{BB962C8B-B14F-4D97-AF65-F5344CB8AC3E}">
        <p14:creationId xmlns:p14="http://schemas.microsoft.com/office/powerpoint/2010/main" val="30274326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 y="383572"/>
            <a:ext cx="7451678" cy="620890"/>
            <a:chOff x="0" y="451554"/>
            <a:chExt cx="6784622" cy="620890"/>
          </a:xfrm>
          <a:solidFill>
            <a:schemeClr val="accent1">
              <a:lumMod val="40000"/>
              <a:lumOff val="60000"/>
            </a:schemeClr>
          </a:solidFill>
        </p:grpSpPr>
        <p:sp>
          <p:nvSpPr>
            <p:cNvPr id="5" name="Rectangle 4"/>
            <p:cNvSpPr/>
            <p:nvPr/>
          </p:nvSpPr>
          <p:spPr>
            <a:xfrm>
              <a:off x="0" y="451556"/>
              <a:ext cx="6378222" cy="62088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6055630" y="451554"/>
              <a:ext cx="728992" cy="620889"/>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p:cNvSpPr>
            <a:spLocks noGrp="1"/>
          </p:cNvSpPr>
          <p:nvPr>
            <p:ph type="title"/>
          </p:nvPr>
        </p:nvSpPr>
        <p:spPr>
          <a:xfrm>
            <a:off x="556591" y="247892"/>
            <a:ext cx="10515600" cy="946840"/>
          </a:xfrm>
        </p:spPr>
        <p:txBody>
          <a:bodyPr/>
          <a:lstStyle/>
          <a:p>
            <a:r>
              <a:rPr lang="en-GB" b="1" dirty="0">
                <a:solidFill>
                  <a:schemeClr val="bg1"/>
                </a:solidFill>
              </a:rPr>
              <a:t>Definition of child protection</a:t>
            </a:r>
          </a:p>
        </p:txBody>
      </p:sp>
      <p:sp>
        <p:nvSpPr>
          <p:cNvPr id="3" name="Content Placeholder 2"/>
          <p:cNvSpPr>
            <a:spLocks noGrp="1"/>
          </p:cNvSpPr>
          <p:nvPr>
            <p:ph idx="1"/>
          </p:nvPr>
        </p:nvSpPr>
        <p:spPr>
          <a:xfrm>
            <a:off x="556591" y="1311966"/>
            <a:ext cx="11111947" cy="5287617"/>
          </a:xfrm>
        </p:spPr>
        <p:txBody>
          <a:bodyPr>
            <a:normAutofit/>
          </a:bodyPr>
          <a:lstStyle/>
          <a:p>
            <a:pPr marL="0" indent="0">
              <a:buNone/>
            </a:pPr>
            <a:r>
              <a:rPr lang="en-GB" dirty="0"/>
              <a:t>Child protection refers to the processes involved in consideration, assessment and planning of required action, together with the actions themselves, where there are concerns that a child may be at risk of harm. Child Protection Guidance provides overall direction for agencies and professional disciplines where there are concerns that a child may be at risk of harm. Child Protection Procedures are initiated when Police, Social Work or Health professionals determine that a child may have been abused or may be at risk of significant harm. </a:t>
            </a:r>
          </a:p>
          <a:p>
            <a:pPr marL="0" indent="0">
              <a:buNone/>
            </a:pPr>
            <a:r>
              <a:rPr lang="en-GB" sz="2000" i="1" dirty="0"/>
              <a:t>                                                                   </a:t>
            </a:r>
          </a:p>
          <a:p>
            <a:pPr marL="0" indent="0">
              <a:buNone/>
            </a:pPr>
            <a:endParaRPr lang="en-GB" sz="2000" i="1" dirty="0"/>
          </a:p>
          <a:p>
            <a:pPr marL="0" indent="0" algn="r">
              <a:buNone/>
            </a:pPr>
            <a:r>
              <a:rPr lang="en-GB" sz="2000" i="1" dirty="0"/>
              <a:t>                                                                                    (National Guidance for Child Protection in Scotland 2021)</a:t>
            </a:r>
          </a:p>
        </p:txBody>
      </p:sp>
    </p:spTree>
    <p:extLst>
      <p:ext uri="{BB962C8B-B14F-4D97-AF65-F5344CB8AC3E}">
        <p14:creationId xmlns:p14="http://schemas.microsoft.com/office/powerpoint/2010/main" val="29356160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383572"/>
            <a:ext cx="9689910" cy="620890"/>
            <a:chOff x="0" y="451554"/>
            <a:chExt cx="6784622" cy="620890"/>
          </a:xfrm>
          <a:solidFill>
            <a:schemeClr val="accent1">
              <a:lumMod val="40000"/>
              <a:lumOff val="60000"/>
            </a:schemeClr>
          </a:solidFill>
        </p:grpSpPr>
        <p:sp>
          <p:nvSpPr>
            <p:cNvPr id="5" name="Rectangle 4"/>
            <p:cNvSpPr/>
            <p:nvPr/>
          </p:nvSpPr>
          <p:spPr>
            <a:xfrm>
              <a:off x="0" y="451556"/>
              <a:ext cx="6378222" cy="62088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6055630" y="451554"/>
              <a:ext cx="728992" cy="620889"/>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p:cNvSpPr>
            <a:spLocks noGrp="1"/>
          </p:cNvSpPr>
          <p:nvPr>
            <p:ph type="title"/>
          </p:nvPr>
        </p:nvSpPr>
        <p:spPr>
          <a:xfrm>
            <a:off x="596347" y="193641"/>
            <a:ext cx="11032435" cy="1046232"/>
          </a:xfrm>
        </p:spPr>
        <p:txBody>
          <a:bodyPr/>
          <a:lstStyle/>
          <a:p>
            <a:r>
              <a:rPr lang="en-GB" b="1" dirty="0">
                <a:solidFill>
                  <a:schemeClr val="bg1"/>
                </a:solidFill>
              </a:rPr>
              <a:t>Getting it Right for Every Child (</a:t>
            </a:r>
            <a:r>
              <a:rPr lang="en-GB" b="1" dirty="0" err="1">
                <a:solidFill>
                  <a:schemeClr val="bg1"/>
                </a:solidFill>
              </a:rPr>
              <a:t>GIRFEC</a:t>
            </a:r>
            <a:r>
              <a:rPr lang="en-GB" b="1" dirty="0">
                <a:solidFill>
                  <a:schemeClr val="bg1"/>
                </a:solidFill>
              </a:rPr>
              <a:t>)</a:t>
            </a:r>
          </a:p>
        </p:txBody>
      </p:sp>
      <p:sp>
        <p:nvSpPr>
          <p:cNvPr id="3" name="Content Placeholder 2"/>
          <p:cNvSpPr>
            <a:spLocks noGrp="1"/>
          </p:cNvSpPr>
          <p:nvPr>
            <p:ph idx="1"/>
          </p:nvPr>
        </p:nvSpPr>
        <p:spPr>
          <a:xfrm>
            <a:off x="596347" y="1272211"/>
            <a:ext cx="11032435" cy="5446642"/>
          </a:xfrm>
        </p:spPr>
        <p:txBody>
          <a:bodyPr>
            <a:noAutofit/>
          </a:bodyPr>
          <a:lstStyle/>
          <a:p>
            <a:r>
              <a:rPr lang="en-GB" sz="3000" dirty="0"/>
              <a:t>Child centred and rights-based approach.</a:t>
            </a:r>
          </a:p>
          <a:p>
            <a:r>
              <a:rPr lang="en-GB" sz="3000" dirty="0"/>
              <a:t>Begins with universal services and should ensure proportionate support on a continuum of prevention and protection.</a:t>
            </a:r>
          </a:p>
          <a:p>
            <a:r>
              <a:rPr lang="en-GB" sz="3000" dirty="0"/>
              <a:t>Children’s wellbeing is promoted by considering eight domains </a:t>
            </a:r>
            <a:r>
              <a:rPr lang="en-GB" sz="3000" dirty="0">
                <a:hlinkClick r:id="rId3"/>
              </a:rPr>
              <a:t>https://www.gov.scot/policies/girfec/wellbeing-indicators-shanarri/</a:t>
            </a:r>
            <a:r>
              <a:rPr lang="en-GB" sz="3000" dirty="0"/>
              <a:t> </a:t>
            </a:r>
          </a:p>
          <a:p>
            <a:r>
              <a:rPr lang="en-GB" sz="3000" dirty="0"/>
              <a:t>Multi-agency partnership planning with children and families is key.</a:t>
            </a:r>
          </a:p>
          <a:p>
            <a:r>
              <a:rPr lang="en-GB" sz="3000" dirty="0"/>
              <a:t>Where appropriate support will be delivered via a child’s plan.</a:t>
            </a:r>
          </a:p>
          <a:p>
            <a:r>
              <a:rPr lang="en-GB" sz="3000" dirty="0"/>
              <a:t>The </a:t>
            </a:r>
            <a:r>
              <a:rPr lang="en-GB" sz="3000" u="sng" dirty="0">
                <a:hlinkClick r:id="rId4"/>
              </a:rPr>
              <a:t>National Practice Model</a:t>
            </a:r>
            <a:r>
              <a:rPr lang="en-GB" sz="3000" dirty="0"/>
              <a:t> is a tool for practitioners to help them to meet the </a:t>
            </a:r>
            <a:r>
              <a:rPr lang="en-GB" sz="3000" dirty="0" err="1"/>
              <a:t>GIRFEC</a:t>
            </a:r>
            <a:r>
              <a:rPr lang="en-GB" sz="3000" dirty="0"/>
              <a:t> core values and principles in an appropriate, proportionate and timely way.</a:t>
            </a:r>
          </a:p>
        </p:txBody>
      </p:sp>
    </p:spTree>
    <p:extLst>
      <p:ext uri="{BB962C8B-B14F-4D97-AF65-F5344CB8AC3E}">
        <p14:creationId xmlns:p14="http://schemas.microsoft.com/office/powerpoint/2010/main" val="13390095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383572"/>
            <a:ext cx="4039737" cy="620890"/>
            <a:chOff x="0" y="451554"/>
            <a:chExt cx="6784622" cy="620890"/>
          </a:xfrm>
          <a:solidFill>
            <a:schemeClr val="accent1">
              <a:lumMod val="40000"/>
              <a:lumOff val="60000"/>
            </a:schemeClr>
          </a:solidFill>
        </p:grpSpPr>
        <p:sp>
          <p:nvSpPr>
            <p:cNvPr id="5" name="Rectangle 4"/>
            <p:cNvSpPr/>
            <p:nvPr/>
          </p:nvSpPr>
          <p:spPr>
            <a:xfrm>
              <a:off x="0" y="451556"/>
              <a:ext cx="6378222" cy="62088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6055630" y="451554"/>
              <a:ext cx="728992" cy="620889"/>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p:cNvSpPr>
            <a:spLocks noGrp="1"/>
          </p:cNvSpPr>
          <p:nvPr>
            <p:ph type="title"/>
          </p:nvPr>
        </p:nvSpPr>
        <p:spPr>
          <a:xfrm>
            <a:off x="838199" y="277709"/>
            <a:ext cx="10515600" cy="887205"/>
          </a:xfrm>
        </p:spPr>
        <p:txBody>
          <a:bodyPr/>
          <a:lstStyle/>
          <a:p>
            <a:r>
              <a:rPr lang="en-GB" b="1" dirty="0">
                <a:solidFill>
                  <a:schemeClr val="bg1"/>
                </a:solidFill>
              </a:rPr>
              <a:t>The Promise</a:t>
            </a:r>
          </a:p>
        </p:txBody>
      </p:sp>
      <p:sp>
        <p:nvSpPr>
          <p:cNvPr id="3" name="Content Placeholder 2"/>
          <p:cNvSpPr>
            <a:spLocks noGrp="1"/>
          </p:cNvSpPr>
          <p:nvPr>
            <p:ph idx="1"/>
          </p:nvPr>
        </p:nvSpPr>
        <p:spPr>
          <a:xfrm>
            <a:off x="838199" y="1113184"/>
            <a:ext cx="10830340" cy="5605670"/>
          </a:xfrm>
        </p:spPr>
        <p:txBody>
          <a:bodyPr>
            <a:normAutofit/>
          </a:bodyPr>
          <a:lstStyle/>
          <a:p>
            <a:pPr>
              <a:lnSpc>
                <a:spcPct val="110000"/>
              </a:lnSpc>
              <a:spcBef>
                <a:spcPts val="0"/>
              </a:spcBef>
            </a:pPr>
            <a:r>
              <a:rPr lang="en-GB" sz="3000" dirty="0"/>
              <a:t>The Independent Care Review Team aimed to identify and deliver lasting change in Scotland’s ‘care system and leave a legacy that will transform the wellbeing of infants, children and young people.’</a:t>
            </a:r>
          </a:p>
          <a:p>
            <a:pPr>
              <a:lnSpc>
                <a:spcPct val="110000"/>
              </a:lnSpc>
              <a:spcBef>
                <a:spcPts val="0"/>
              </a:spcBef>
            </a:pPr>
            <a:endParaRPr lang="en-GB" sz="3000" dirty="0"/>
          </a:p>
          <a:p>
            <a:pPr>
              <a:lnSpc>
                <a:spcPct val="110000"/>
              </a:lnSpc>
              <a:spcBef>
                <a:spcPts val="0"/>
              </a:spcBef>
            </a:pPr>
            <a:r>
              <a:rPr lang="en-GB" sz="3000" dirty="0"/>
              <a:t>The review published their findings in the Promise in 2020:</a:t>
            </a:r>
          </a:p>
          <a:p>
            <a:pPr marL="0" indent="0">
              <a:lnSpc>
                <a:spcPct val="110000"/>
              </a:lnSpc>
              <a:spcBef>
                <a:spcPts val="0"/>
              </a:spcBef>
              <a:buNone/>
            </a:pPr>
            <a:r>
              <a:rPr lang="en-GB" sz="3000" dirty="0"/>
              <a:t>   - the Scottish Government has committed to all actions</a:t>
            </a:r>
          </a:p>
          <a:p>
            <a:pPr marL="0" indent="0">
              <a:lnSpc>
                <a:spcPct val="110000"/>
              </a:lnSpc>
              <a:spcBef>
                <a:spcPts val="0"/>
              </a:spcBef>
              <a:buNone/>
            </a:pPr>
            <a:r>
              <a:rPr lang="en-GB" sz="3000" dirty="0"/>
              <a:t>   - </a:t>
            </a:r>
            <a:r>
              <a:rPr lang="en-GB" sz="3000" dirty="0">
                <a:effectLst/>
                <a:latin typeface="Calibri" panose="020F0502020204030204" pitchFamily="34" charset="0"/>
                <a:ea typeface="Calibri" panose="020F0502020204030204" pitchFamily="34" charset="0"/>
                <a:cs typeface="Calibri" panose="020F0502020204030204" pitchFamily="34" charset="0"/>
              </a:rPr>
              <a:t>The Promise Scotland established as an organisation in 2021</a:t>
            </a:r>
          </a:p>
          <a:p>
            <a:pPr marL="0" indent="0">
              <a:lnSpc>
                <a:spcPct val="110000"/>
              </a:lnSpc>
              <a:spcBef>
                <a:spcPts val="0"/>
              </a:spcBef>
              <a:buNone/>
            </a:pPr>
            <a:r>
              <a:rPr lang="en-GB" sz="3000" dirty="0">
                <a:latin typeface="Calibri" panose="020F0502020204030204" pitchFamily="34" charset="0"/>
                <a:cs typeface="Calibri" panose="020F0502020204030204" pitchFamily="34" charset="0"/>
              </a:rPr>
              <a:t>   - </a:t>
            </a:r>
            <a:r>
              <a:rPr lang="en-GB" sz="3000" dirty="0">
                <a:effectLst/>
                <a:latin typeface="Calibri" panose="020F0502020204030204" pitchFamily="34" charset="0"/>
                <a:ea typeface="Calibri" panose="020F0502020204030204" pitchFamily="34" charset="0"/>
                <a:cs typeface="Times New Roman" panose="02020603050405020304" pitchFamily="18" charset="0"/>
              </a:rPr>
              <a:t>Keeping The Promise Implementation Plan published 2022</a:t>
            </a:r>
            <a:endParaRPr lang="en-GB" sz="3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771579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30058" y="218073"/>
            <a:ext cx="8760179" cy="620890"/>
            <a:chOff x="0" y="451554"/>
            <a:chExt cx="6784622" cy="620890"/>
          </a:xfrm>
          <a:solidFill>
            <a:schemeClr val="accent1">
              <a:lumMod val="40000"/>
              <a:lumOff val="60000"/>
            </a:schemeClr>
          </a:solidFill>
        </p:grpSpPr>
        <p:sp>
          <p:nvSpPr>
            <p:cNvPr id="19" name="Rectangle 18"/>
            <p:cNvSpPr/>
            <p:nvPr/>
          </p:nvSpPr>
          <p:spPr>
            <a:xfrm>
              <a:off x="0" y="451556"/>
              <a:ext cx="6378222" cy="62088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p:cNvSpPr/>
            <p:nvPr/>
          </p:nvSpPr>
          <p:spPr>
            <a:xfrm>
              <a:off x="6055630" y="451554"/>
              <a:ext cx="728992" cy="620889"/>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p:cNvSpPr>
            <a:spLocks noGrp="1"/>
          </p:cNvSpPr>
          <p:nvPr>
            <p:ph type="title"/>
          </p:nvPr>
        </p:nvSpPr>
        <p:spPr>
          <a:xfrm>
            <a:off x="441264" y="132825"/>
            <a:ext cx="10515600" cy="788959"/>
          </a:xfrm>
        </p:spPr>
        <p:txBody>
          <a:bodyPr/>
          <a:lstStyle/>
          <a:p>
            <a:r>
              <a:rPr lang="en-GB" b="1" dirty="0">
                <a:solidFill>
                  <a:schemeClr val="bg1"/>
                </a:solidFill>
              </a:rPr>
              <a:t>Networks</a:t>
            </a:r>
          </a:p>
        </p:txBody>
      </p:sp>
      <p:pic>
        <p:nvPicPr>
          <p:cNvPr id="3" name="Picture 2">
            <a:extLst>
              <a:ext uri="{FF2B5EF4-FFF2-40B4-BE49-F238E27FC236}">
                <a16:creationId xmlns:a16="http://schemas.microsoft.com/office/drawing/2014/main" id="{D6C9F183-4BA7-BB1B-3D7A-4A7119D8E4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0164" y="838962"/>
            <a:ext cx="9959248" cy="5286416"/>
          </a:xfrm>
          <a:prstGeom prst="rect">
            <a:avLst/>
          </a:prstGeom>
        </p:spPr>
      </p:pic>
    </p:spTree>
    <p:extLst>
      <p:ext uri="{BB962C8B-B14F-4D97-AF65-F5344CB8AC3E}">
        <p14:creationId xmlns:p14="http://schemas.microsoft.com/office/powerpoint/2010/main" val="8360380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479108"/>
            <a:ext cx="10317707" cy="620890"/>
            <a:chOff x="0" y="451554"/>
            <a:chExt cx="6784622" cy="620890"/>
          </a:xfrm>
          <a:solidFill>
            <a:schemeClr val="accent1">
              <a:lumMod val="40000"/>
              <a:lumOff val="60000"/>
            </a:schemeClr>
          </a:solidFill>
        </p:grpSpPr>
        <p:sp>
          <p:nvSpPr>
            <p:cNvPr id="5" name="Rectangle 4"/>
            <p:cNvSpPr/>
            <p:nvPr/>
          </p:nvSpPr>
          <p:spPr>
            <a:xfrm>
              <a:off x="0" y="451556"/>
              <a:ext cx="6378222" cy="62088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6055630" y="451554"/>
              <a:ext cx="728992" cy="620889"/>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p:cNvSpPr>
            <a:spLocks noGrp="1"/>
          </p:cNvSpPr>
          <p:nvPr>
            <p:ph type="title"/>
          </p:nvPr>
        </p:nvSpPr>
        <p:spPr>
          <a:xfrm>
            <a:off x="838200" y="365126"/>
            <a:ext cx="10515600" cy="966718"/>
          </a:xfrm>
        </p:spPr>
        <p:txBody>
          <a:bodyPr/>
          <a:lstStyle/>
          <a:p>
            <a:r>
              <a:rPr lang="en-GB" b="1" dirty="0">
                <a:solidFill>
                  <a:schemeClr val="bg1"/>
                </a:solidFill>
              </a:rPr>
              <a:t>Functions of Child Protection Committees</a:t>
            </a:r>
          </a:p>
        </p:txBody>
      </p:sp>
      <p:sp>
        <p:nvSpPr>
          <p:cNvPr id="3" name="Content Placeholder 2"/>
          <p:cNvSpPr>
            <a:spLocks noGrp="1"/>
          </p:cNvSpPr>
          <p:nvPr>
            <p:ph idx="1"/>
          </p:nvPr>
        </p:nvSpPr>
        <p:spPr>
          <a:xfrm>
            <a:off x="838199" y="1690688"/>
            <a:ext cx="10790583" cy="4486275"/>
          </a:xfrm>
        </p:spPr>
        <p:txBody>
          <a:bodyPr>
            <a:normAutofit fontScale="92500" lnSpcReduction="10000"/>
          </a:bodyPr>
          <a:lstStyle/>
          <a:p>
            <a:pPr lvl="0"/>
            <a:r>
              <a:rPr lang="en-GB" sz="3500" dirty="0"/>
              <a:t>Continuous improvement</a:t>
            </a:r>
          </a:p>
          <a:p>
            <a:pPr marL="0" lvl="0" indent="0">
              <a:buNone/>
            </a:pPr>
            <a:endParaRPr lang="en-GB" sz="3500" dirty="0"/>
          </a:p>
          <a:p>
            <a:pPr lvl="0"/>
            <a:r>
              <a:rPr lang="en-GB" sz="3500" dirty="0"/>
              <a:t>Public information, engagement and participation</a:t>
            </a:r>
          </a:p>
          <a:p>
            <a:pPr marL="0" lvl="0" indent="0">
              <a:buNone/>
            </a:pPr>
            <a:endParaRPr lang="en-GB" sz="3500" dirty="0"/>
          </a:p>
          <a:p>
            <a:pPr lvl="0"/>
            <a:r>
              <a:rPr lang="en-GB" sz="3500" dirty="0"/>
              <a:t>Strategic planning and connections</a:t>
            </a:r>
          </a:p>
          <a:p>
            <a:pPr marL="0" lvl="0" indent="0">
              <a:buNone/>
            </a:pPr>
            <a:endParaRPr lang="en-GB" sz="3500" dirty="0"/>
          </a:p>
          <a:p>
            <a:pPr lvl="0"/>
            <a:r>
              <a:rPr lang="en-GB" sz="3500" dirty="0"/>
              <a:t>Annual reporting on the work of the CPC</a:t>
            </a:r>
          </a:p>
          <a:p>
            <a:pPr marL="0" indent="0">
              <a:lnSpc>
                <a:spcPct val="100000"/>
              </a:lnSpc>
              <a:spcBef>
                <a:spcPts val="0"/>
              </a:spcBef>
              <a:buNone/>
            </a:pPr>
            <a:endParaRPr lang="en-GB" sz="1900" i="1" dirty="0"/>
          </a:p>
          <a:p>
            <a:pPr marL="0" indent="0">
              <a:lnSpc>
                <a:spcPct val="100000"/>
              </a:lnSpc>
              <a:spcBef>
                <a:spcPts val="0"/>
              </a:spcBef>
              <a:buNone/>
            </a:pPr>
            <a:r>
              <a:rPr lang="en-GB" sz="2200" i="1" dirty="0"/>
              <a:t>(Protecting Children and Young People: Child Protection Committee and Chief Officer Responsibilities, Scottish Government, 2019)</a:t>
            </a:r>
            <a:endParaRPr lang="en-GB" dirty="0"/>
          </a:p>
        </p:txBody>
      </p:sp>
    </p:spTree>
    <p:extLst>
      <p:ext uri="{BB962C8B-B14F-4D97-AF65-F5344CB8AC3E}">
        <p14:creationId xmlns:p14="http://schemas.microsoft.com/office/powerpoint/2010/main" val="6780270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154362"/>
            <a:ext cx="9812740" cy="620890"/>
            <a:chOff x="0" y="451554"/>
            <a:chExt cx="6784622" cy="620890"/>
          </a:xfrm>
          <a:solidFill>
            <a:schemeClr val="accent1">
              <a:lumMod val="40000"/>
              <a:lumOff val="60000"/>
            </a:schemeClr>
          </a:solidFill>
        </p:grpSpPr>
        <p:sp>
          <p:nvSpPr>
            <p:cNvPr id="5" name="Rectangle 4"/>
            <p:cNvSpPr/>
            <p:nvPr/>
          </p:nvSpPr>
          <p:spPr>
            <a:xfrm>
              <a:off x="0" y="451556"/>
              <a:ext cx="6378222" cy="62088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6055630" y="451554"/>
              <a:ext cx="728992" cy="620889"/>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p:cNvSpPr>
            <a:spLocks noGrp="1"/>
          </p:cNvSpPr>
          <p:nvPr>
            <p:ph type="title"/>
          </p:nvPr>
        </p:nvSpPr>
        <p:spPr>
          <a:xfrm>
            <a:off x="854766" y="0"/>
            <a:ext cx="10515600" cy="946840"/>
          </a:xfrm>
        </p:spPr>
        <p:txBody>
          <a:bodyPr/>
          <a:lstStyle/>
          <a:p>
            <a:r>
              <a:rPr lang="en-GB" b="1" dirty="0">
                <a:solidFill>
                  <a:schemeClr val="bg1"/>
                </a:solidFill>
              </a:rPr>
              <a:t>CPCs: the role of Chief Officers (slide 1)</a:t>
            </a:r>
          </a:p>
        </p:txBody>
      </p:sp>
      <p:sp>
        <p:nvSpPr>
          <p:cNvPr id="3" name="Content Placeholder 2"/>
          <p:cNvSpPr>
            <a:spLocks noGrp="1"/>
          </p:cNvSpPr>
          <p:nvPr>
            <p:ph idx="1"/>
          </p:nvPr>
        </p:nvSpPr>
        <p:spPr>
          <a:xfrm>
            <a:off x="178905" y="775252"/>
            <a:ext cx="11867322" cy="6082748"/>
          </a:xfrm>
        </p:spPr>
        <p:txBody>
          <a:bodyPr>
            <a:noAutofit/>
          </a:bodyPr>
          <a:lstStyle/>
          <a:p>
            <a:pPr lvl="0">
              <a:lnSpc>
                <a:spcPct val="120000"/>
              </a:lnSpc>
              <a:spcBef>
                <a:spcPts val="0"/>
              </a:spcBef>
            </a:pPr>
            <a:r>
              <a:rPr lang="en-GB" sz="2500" dirty="0"/>
              <a:t>Individually and collectively, demonstrating leadership and accountability for child protection work and its effectiveness on behalf of their agencies / bodies – including the effectiveness of the CPC itself.</a:t>
            </a:r>
          </a:p>
          <a:p>
            <a:pPr lvl="0">
              <a:lnSpc>
                <a:spcPct val="120000"/>
              </a:lnSpc>
              <a:spcBef>
                <a:spcPts val="0"/>
              </a:spcBef>
            </a:pPr>
            <a:r>
              <a:rPr lang="en-GB" sz="2500" dirty="0"/>
              <a:t>Agreeing the CPC Annual Report and Improvement/Business Plan, including operational priorities for protecting children, and ensure the allocation of resources to the CPC </a:t>
            </a:r>
          </a:p>
          <a:p>
            <a:pPr lvl="0">
              <a:lnSpc>
                <a:spcPct val="120000"/>
              </a:lnSpc>
              <a:spcBef>
                <a:spcPts val="0"/>
              </a:spcBef>
            </a:pPr>
            <a:r>
              <a:rPr lang="en-GB" sz="2500" dirty="0"/>
              <a:t>Considering performance reports that include qualitative and quantitative data on the effectiveness of services in improving the experiences of, and outcomes for, children in need of protection.</a:t>
            </a:r>
          </a:p>
          <a:p>
            <a:pPr lvl="0">
              <a:lnSpc>
                <a:spcPct val="120000"/>
              </a:lnSpc>
              <a:spcBef>
                <a:spcPts val="0"/>
              </a:spcBef>
            </a:pPr>
            <a:r>
              <a:rPr lang="en-GB" sz="2500" dirty="0"/>
              <a:t>Ensuring that the CPC links to other planning fora under their control, in particular the structures for integrated children’s services planning.</a:t>
            </a:r>
          </a:p>
          <a:p>
            <a:pPr>
              <a:lnSpc>
                <a:spcPct val="120000"/>
              </a:lnSpc>
              <a:spcBef>
                <a:spcPts val="0"/>
              </a:spcBef>
            </a:pPr>
            <a:r>
              <a:rPr lang="en-GB" sz="2500" dirty="0"/>
              <a:t>Agreeing the constitution for the CPC, including the delegating of roles and responsibilities, to take forward multi-agency issues in respect of child protection on their behalf and invest it with the authority to do so.</a:t>
            </a:r>
          </a:p>
        </p:txBody>
      </p:sp>
    </p:spTree>
    <p:extLst>
      <p:ext uri="{BB962C8B-B14F-4D97-AF65-F5344CB8AC3E}">
        <p14:creationId xmlns:p14="http://schemas.microsoft.com/office/powerpoint/2010/main" val="30676784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0" y="495480"/>
            <a:ext cx="3953934" cy="620890"/>
            <a:chOff x="0" y="451554"/>
            <a:chExt cx="6784622" cy="620890"/>
          </a:xfrm>
          <a:solidFill>
            <a:schemeClr val="accent1">
              <a:lumMod val="40000"/>
              <a:lumOff val="60000"/>
            </a:schemeClr>
          </a:solidFill>
        </p:grpSpPr>
        <p:sp>
          <p:nvSpPr>
            <p:cNvPr id="4" name="Rectangle 3"/>
            <p:cNvSpPr/>
            <p:nvPr/>
          </p:nvSpPr>
          <p:spPr>
            <a:xfrm>
              <a:off x="0" y="451556"/>
              <a:ext cx="6378222" cy="620888"/>
            </a:xfrm>
            <a:prstGeom prst="rect">
              <a:avLst/>
            </a:prstGeom>
            <a:grp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p:cNvSpPr/>
            <p:nvPr/>
          </p:nvSpPr>
          <p:spPr>
            <a:xfrm>
              <a:off x="6055630" y="451554"/>
              <a:ext cx="728992" cy="620889"/>
            </a:xfrm>
            <a:prstGeom prst="ellipse">
              <a:avLst/>
            </a:prstGeom>
            <a:grp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p:cNvSpPr>
            <a:spLocks noGrp="1"/>
          </p:cNvSpPr>
          <p:nvPr>
            <p:ph type="ctrTitle"/>
          </p:nvPr>
        </p:nvSpPr>
        <p:spPr>
          <a:xfrm>
            <a:off x="735495" y="307350"/>
            <a:ext cx="10595114" cy="865465"/>
          </a:xfrm>
        </p:spPr>
        <p:txBody>
          <a:bodyPr>
            <a:normAutofit/>
          </a:bodyPr>
          <a:lstStyle/>
          <a:p>
            <a:pPr algn="l"/>
            <a:r>
              <a:rPr lang="en-GB" sz="4400" b="1" dirty="0">
                <a:solidFill>
                  <a:schemeClr val="accent1">
                    <a:lumMod val="75000"/>
                  </a:schemeClr>
                </a:solidFill>
              </a:rPr>
              <a:t>Introduction</a:t>
            </a:r>
          </a:p>
        </p:txBody>
      </p:sp>
      <p:sp>
        <p:nvSpPr>
          <p:cNvPr id="3" name="Subtitle 2"/>
          <p:cNvSpPr>
            <a:spLocks noGrp="1"/>
          </p:cNvSpPr>
          <p:nvPr>
            <p:ph type="subTitle" idx="1"/>
          </p:nvPr>
        </p:nvSpPr>
        <p:spPr>
          <a:xfrm>
            <a:off x="735496" y="1391477"/>
            <a:ext cx="10595113" cy="5009323"/>
          </a:xfrm>
        </p:spPr>
        <p:txBody>
          <a:bodyPr>
            <a:normAutofit/>
          </a:bodyPr>
          <a:lstStyle/>
          <a:p>
            <a:pPr algn="l"/>
            <a:r>
              <a:rPr lang="en-GB" sz="3600" dirty="0"/>
              <a:t>Public protection is a term used to encompass the many different strategic approaches and responses to keeping children and adults safe in our communities.  </a:t>
            </a:r>
          </a:p>
          <a:p>
            <a:pPr algn="l"/>
            <a:endParaRPr lang="en-GB" sz="3600" b="1" dirty="0">
              <a:latin typeface="+mj-lt"/>
            </a:endParaRPr>
          </a:p>
          <a:p>
            <a:pPr algn="l"/>
            <a:r>
              <a:rPr lang="en-GB" sz="3600" b="1" dirty="0">
                <a:solidFill>
                  <a:schemeClr val="accent2">
                    <a:lumMod val="75000"/>
                  </a:schemeClr>
                </a:solidFill>
                <a:latin typeface="+mj-lt"/>
              </a:rPr>
              <a:t>   Purpose of these slides</a:t>
            </a:r>
          </a:p>
          <a:p>
            <a:pPr marL="342900" indent="-342900" algn="l">
              <a:buFont typeface="Arial" panose="020B0604020202020204" pitchFamily="34" charset="0"/>
              <a:buChar char="•"/>
            </a:pPr>
            <a:r>
              <a:rPr lang="en-GB" sz="3200" dirty="0"/>
              <a:t>To point you to legislation, guidance, and policies relevant to public protection in a national context.</a:t>
            </a:r>
          </a:p>
          <a:p>
            <a:pPr marL="342900" indent="-342900" algn="l">
              <a:buFont typeface="Arial" panose="020B0604020202020204" pitchFamily="34" charset="0"/>
              <a:buChar char="•"/>
            </a:pPr>
            <a:r>
              <a:rPr lang="en-GB" sz="3200" dirty="0"/>
              <a:t>To offer specific detail on your role and responsibility as a Chief Officer.</a:t>
            </a:r>
          </a:p>
        </p:txBody>
      </p:sp>
      <p:grpSp>
        <p:nvGrpSpPr>
          <p:cNvPr id="9" name="Group 8"/>
          <p:cNvGrpSpPr/>
          <p:nvPr/>
        </p:nvGrpSpPr>
        <p:grpSpPr>
          <a:xfrm>
            <a:off x="612423" y="3783248"/>
            <a:ext cx="389467" cy="225779"/>
            <a:chOff x="1907822" y="3318933"/>
            <a:chExt cx="389467" cy="225779"/>
          </a:xfrm>
        </p:grpSpPr>
        <p:sp>
          <p:nvSpPr>
            <p:cNvPr id="7" name="Flowchart: Delay 6"/>
            <p:cNvSpPr/>
            <p:nvPr/>
          </p:nvSpPr>
          <p:spPr>
            <a:xfrm>
              <a:off x="2015067" y="3318933"/>
              <a:ext cx="282222" cy="225779"/>
            </a:xfrm>
            <a:prstGeom prst="flowChartDelay">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lowchart: Delay 7"/>
            <p:cNvSpPr/>
            <p:nvPr/>
          </p:nvSpPr>
          <p:spPr>
            <a:xfrm rot="10800000">
              <a:off x="1907822" y="3318933"/>
              <a:ext cx="214489" cy="225778"/>
            </a:xfrm>
            <a:prstGeom prst="flowChartDelay">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5385721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219040"/>
            <a:ext cx="10099343" cy="620890"/>
            <a:chOff x="0" y="451554"/>
            <a:chExt cx="6784622" cy="620890"/>
          </a:xfrm>
          <a:solidFill>
            <a:schemeClr val="accent1">
              <a:lumMod val="40000"/>
              <a:lumOff val="60000"/>
            </a:schemeClr>
          </a:solidFill>
        </p:grpSpPr>
        <p:sp>
          <p:nvSpPr>
            <p:cNvPr id="5" name="Rectangle 4"/>
            <p:cNvSpPr/>
            <p:nvPr/>
          </p:nvSpPr>
          <p:spPr>
            <a:xfrm>
              <a:off x="0" y="451556"/>
              <a:ext cx="6378222" cy="62088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6055630" y="451554"/>
              <a:ext cx="728992" cy="620889"/>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p:cNvSpPr>
            <a:spLocks noGrp="1"/>
          </p:cNvSpPr>
          <p:nvPr>
            <p:ph type="title"/>
          </p:nvPr>
        </p:nvSpPr>
        <p:spPr>
          <a:xfrm>
            <a:off x="1076740" y="173761"/>
            <a:ext cx="10515600" cy="748057"/>
          </a:xfrm>
        </p:spPr>
        <p:txBody>
          <a:bodyPr/>
          <a:lstStyle/>
          <a:p>
            <a:r>
              <a:rPr lang="en-GB" b="1" dirty="0">
                <a:solidFill>
                  <a:schemeClr val="bg1"/>
                </a:solidFill>
              </a:rPr>
              <a:t>CPCs: the role of Chief Officers (slide 2)</a:t>
            </a:r>
          </a:p>
        </p:txBody>
      </p:sp>
      <p:sp>
        <p:nvSpPr>
          <p:cNvPr id="3" name="Content Placeholder 2"/>
          <p:cNvSpPr>
            <a:spLocks noGrp="1"/>
          </p:cNvSpPr>
          <p:nvPr>
            <p:ph idx="1"/>
          </p:nvPr>
        </p:nvSpPr>
        <p:spPr>
          <a:xfrm>
            <a:off x="318052" y="894522"/>
            <a:ext cx="11589025" cy="5804452"/>
          </a:xfrm>
        </p:spPr>
        <p:txBody>
          <a:bodyPr>
            <a:normAutofit fontScale="77500" lnSpcReduction="20000"/>
          </a:bodyPr>
          <a:lstStyle/>
          <a:p>
            <a:pPr lvl="0">
              <a:lnSpc>
                <a:spcPct val="120000"/>
              </a:lnSpc>
              <a:spcBef>
                <a:spcPts val="0"/>
              </a:spcBef>
            </a:pPr>
            <a:r>
              <a:rPr lang="en-GB" sz="3200" dirty="0"/>
              <a:t>Agreeing the agencies, bodies or organisations to be represented at their CPC. </a:t>
            </a:r>
          </a:p>
          <a:p>
            <a:pPr lvl="0">
              <a:lnSpc>
                <a:spcPct val="120000"/>
              </a:lnSpc>
              <a:spcBef>
                <a:spcPts val="0"/>
              </a:spcBef>
            </a:pPr>
            <a:r>
              <a:rPr lang="en-GB" sz="3200" dirty="0"/>
              <a:t>Considering the development of a communications strategy in order to raise awareness of both the role of the CPC and the COG locally.</a:t>
            </a:r>
          </a:p>
          <a:p>
            <a:pPr lvl="0">
              <a:lnSpc>
                <a:spcPct val="120000"/>
              </a:lnSpc>
              <a:spcBef>
                <a:spcPts val="0"/>
              </a:spcBef>
            </a:pPr>
            <a:r>
              <a:rPr lang="en-GB" sz="3200" dirty="0"/>
              <a:t>Appointing, or agreeing the appointment of, the chair of the CPC and in doing so ensuring that the chair has the time, resources and dedicated professional and administrative support to properly fulfil the role. </a:t>
            </a:r>
          </a:p>
          <a:p>
            <a:pPr lvl="0">
              <a:lnSpc>
                <a:spcPct val="120000"/>
              </a:lnSpc>
              <a:spcBef>
                <a:spcPts val="0"/>
              </a:spcBef>
            </a:pPr>
            <a:r>
              <a:rPr lang="en-GB" sz="3200" dirty="0"/>
              <a:t>Appointing representatives from their own agencies / bodies to the CPC with the appropriate authority and responsibility to best take forward the functions required. </a:t>
            </a:r>
          </a:p>
          <a:p>
            <a:pPr lvl="0">
              <a:lnSpc>
                <a:spcPct val="120000"/>
              </a:lnSpc>
              <a:spcBef>
                <a:spcPts val="0"/>
              </a:spcBef>
            </a:pPr>
            <a:r>
              <a:rPr lang="en-GB" sz="3200" dirty="0"/>
              <a:t>Inviting nominations from other agencies, bodies or organisations to be represented on the CPC. </a:t>
            </a:r>
          </a:p>
          <a:p>
            <a:pPr lvl="0">
              <a:lnSpc>
                <a:spcPct val="120000"/>
              </a:lnSpc>
              <a:spcBef>
                <a:spcPts val="0"/>
              </a:spcBef>
            </a:pPr>
            <a:r>
              <a:rPr lang="en-GB" sz="3200" dirty="0"/>
              <a:t>Agreeing reporting mechanisms with elected members and board members that cover the work of their CPC and the implications for their local authority area. This will include at least annual reporting.</a:t>
            </a:r>
          </a:p>
          <a:p>
            <a:endParaRPr lang="en-GB" dirty="0"/>
          </a:p>
          <a:p>
            <a:pPr marL="0" indent="0">
              <a:lnSpc>
                <a:spcPct val="100000"/>
              </a:lnSpc>
              <a:spcBef>
                <a:spcPts val="0"/>
              </a:spcBef>
              <a:buNone/>
            </a:pPr>
            <a:r>
              <a:rPr lang="en-GB" sz="2200" i="1" dirty="0"/>
              <a:t>(Protecting Children and Young People: Child Protection Committee and Chief Officer Responsibilities, Scottish Government, 2019)</a:t>
            </a:r>
            <a:endParaRPr lang="en-GB" sz="2200" dirty="0"/>
          </a:p>
        </p:txBody>
      </p:sp>
    </p:spTree>
    <p:extLst>
      <p:ext uri="{BB962C8B-B14F-4D97-AF65-F5344CB8AC3E}">
        <p14:creationId xmlns:p14="http://schemas.microsoft.com/office/powerpoint/2010/main" val="14192689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383572"/>
            <a:ext cx="12064621" cy="620890"/>
            <a:chOff x="0" y="451554"/>
            <a:chExt cx="6784622" cy="620890"/>
          </a:xfrm>
          <a:solidFill>
            <a:schemeClr val="accent1">
              <a:lumMod val="40000"/>
              <a:lumOff val="60000"/>
            </a:schemeClr>
          </a:solidFill>
        </p:grpSpPr>
        <p:sp>
          <p:nvSpPr>
            <p:cNvPr id="5" name="Rectangle 4"/>
            <p:cNvSpPr/>
            <p:nvPr/>
          </p:nvSpPr>
          <p:spPr>
            <a:xfrm>
              <a:off x="0" y="451556"/>
              <a:ext cx="6378222" cy="62088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6055630" y="451554"/>
              <a:ext cx="728992" cy="620889"/>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p:cNvSpPr>
            <a:spLocks noGrp="1"/>
          </p:cNvSpPr>
          <p:nvPr>
            <p:ph type="title"/>
          </p:nvPr>
        </p:nvSpPr>
        <p:spPr>
          <a:xfrm>
            <a:off x="393509" y="356276"/>
            <a:ext cx="11592340" cy="748057"/>
          </a:xfrm>
        </p:spPr>
        <p:txBody>
          <a:bodyPr>
            <a:noAutofit/>
          </a:bodyPr>
          <a:lstStyle/>
          <a:p>
            <a:r>
              <a:rPr lang="en-GB" b="1" dirty="0">
                <a:solidFill>
                  <a:schemeClr val="bg1"/>
                </a:solidFill>
              </a:rPr>
              <a:t>Learning Reviews: the role of Chief Officers (slide 1)</a:t>
            </a:r>
          </a:p>
        </p:txBody>
      </p:sp>
      <p:sp>
        <p:nvSpPr>
          <p:cNvPr id="3" name="Content Placeholder 2"/>
          <p:cNvSpPr>
            <a:spLocks noGrp="1"/>
          </p:cNvSpPr>
          <p:nvPr>
            <p:ph idx="1"/>
          </p:nvPr>
        </p:nvSpPr>
        <p:spPr>
          <a:xfrm>
            <a:off x="318052" y="894522"/>
            <a:ext cx="11589025" cy="5340023"/>
          </a:xfrm>
        </p:spPr>
        <p:txBody>
          <a:bodyPr>
            <a:normAutofit/>
          </a:bodyPr>
          <a:lstStyle/>
          <a:p>
            <a:pPr marL="0" indent="0">
              <a:buNone/>
            </a:pPr>
            <a:endParaRPr lang="en-GB" dirty="0"/>
          </a:p>
          <a:p>
            <a:pPr marL="0" indent="0">
              <a:buNone/>
            </a:pPr>
            <a:r>
              <a:rPr lang="en-GB" dirty="0"/>
              <a:t>The overall purpose of a Learning Review is to: </a:t>
            </a:r>
          </a:p>
          <a:p>
            <a:pPr marL="0" indent="0">
              <a:buNone/>
            </a:pPr>
            <a:endParaRPr lang="en-GB" dirty="0"/>
          </a:p>
          <a:p>
            <a:pPr marL="0" indent="0">
              <a:buNone/>
            </a:pPr>
            <a:r>
              <a:rPr lang="en-GB" dirty="0"/>
              <a:t>Bring together agencies, individuals and families in a collective endeavour to learn from what has happened in order to improve and develop systems and practice in the future and thus better protect children and young people. The process is underpinned by the rights of children and young people as set out in the </a:t>
            </a:r>
            <a:r>
              <a:rPr lang="en-GB" u="sng" dirty="0">
                <a:hlinkClick r:id="rId3"/>
              </a:rPr>
              <a:t>United Nations Convention on the Rights of the Child</a:t>
            </a:r>
            <a:r>
              <a:rPr lang="en-GB" dirty="0"/>
              <a:t> (UNCRC) </a:t>
            </a:r>
          </a:p>
          <a:p>
            <a:pPr marL="0" indent="0">
              <a:buNone/>
            </a:pPr>
            <a:endParaRPr lang="en-GB" sz="2400" i="1" dirty="0"/>
          </a:p>
          <a:p>
            <a:pPr marL="0" indent="0">
              <a:buNone/>
            </a:pPr>
            <a:endParaRPr lang="en-GB" sz="2400" i="1" dirty="0"/>
          </a:p>
          <a:p>
            <a:pPr marL="0" indent="0" algn="r">
              <a:buNone/>
            </a:pPr>
            <a:r>
              <a:rPr lang="en-GB" sz="2400" i="1" dirty="0"/>
              <a:t>(National Guidance for Child Protection Committees Undertaking a Learning Review, 2021).</a:t>
            </a:r>
          </a:p>
          <a:p>
            <a:pPr marL="0" indent="0">
              <a:buNone/>
            </a:pPr>
            <a:endParaRPr lang="en-GB" dirty="0"/>
          </a:p>
        </p:txBody>
      </p:sp>
    </p:spTree>
    <p:extLst>
      <p:ext uri="{BB962C8B-B14F-4D97-AF65-F5344CB8AC3E}">
        <p14:creationId xmlns:p14="http://schemas.microsoft.com/office/powerpoint/2010/main" val="22504490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219796"/>
            <a:ext cx="12078269" cy="620890"/>
            <a:chOff x="0" y="451554"/>
            <a:chExt cx="6784622" cy="620890"/>
          </a:xfrm>
          <a:solidFill>
            <a:schemeClr val="accent1">
              <a:lumMod val="40000"/>
              <a:lumOff val="60000"/>
            </a:schemeClr>
          </a:solidFill>
        </p:grpSpPr>
        <p:sp>
          <p:nvSpPr>
            <p:cNvPr id="5" name="Rectangle 4"/>
            <p:cNvSpPr/>
            <p:nvPr/>
          </p:nvSpPr>
          <p:spPr>
            <a:xfrm>
              <a:off x="0" y="451556"/>
              <a:ext cx="6378222" cy="62088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6055630" y="451554"/>
              <a:ext cx="728992" cy="620889"/>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p:cNvSpPr>
            <a:spLocks noGrp="1"/>
          </p:cNvSpPr>
          <p:nvPr>
            <p:ph type="title"/>
          </p:nvPr>
        </p:nvSpPr>
        <p:spPr>
          <a:xfrm>
            <a:off x="363895" y="187409"/>
            <a:ext cx="11497337" cy="748057"/>
          </a:xfrm>
        </p:spPr>
        <p:txBody>
          <a:bodyPr>
            <a:noAutofit/>
          </a:bodyPr>
          <a:lstStyle/>
          <a:p>
            <a:r>
              <a:rPr lang="en-GB" b="1" dirty="0">
                <a:solidFill>
                  <a:schemeClr val="bg1"/>
                </a:solidFill>
              </a:rPr>
              <a:t>Learning Reviews: the role of Chief Officers (slide 2)</a:t>
            </a:r>
          </a:p>
        </p:txBody>
      </p:sp>
      <p:sp>
        <p:nvSpPr>
          <p:cNvPr id="3" name="Content Placeholder 2"/>
          <p:cNvSpPr>
            <a:spLocks noGrp="1"/>
          </p:cNvSpPr>
          <p:nvPr>
            <p:ph idx="1"/>
          </p:nvPr>
        </p:nvSpPr>
        <p:spPr>
          <a:xfrm>
            <a:off x="318052" y="894522"/>
            <a:ext cx="11589025" cy="5963478"/>
          </a:xfrm>
        </p:spPr>
        <p:txBody>
          <a:bodyPr>
            <a:normAutofit lnSpcReduction="10000"/>
          </a:bodyPr>
          <a:lstStyle/>
          <a:p>
            <a:r>
              <a:rPr lang="en-GB" dirty="0"/>
              <a:t>The CPC, on behalf of the Chief Officers Group, decides whether a Learning Review is warranted and agrees how the review is conducted.</a:t>
            </a:r>
          </a:p>
          <a:p>
            <a:r>
              <a:rPr lang="en-GB" dirty="0"/>
              <a:t>The Chief Officers Group should be informed of the recommendation and of the subsequent decision about whether to proceed with a Learning Review or the reasons for not doing so.</a:t>
            </a:r>
          </a:p>
          <a:p>
            <a:r>
              <a:rPr lang="en-GB" dirty="0"/>
              <a:t>A supportive Chief Officers Group is an essential enabling factor in ensuring that Learning Reviews are effective and fulfil their purpose.</a:t>
            </a:r>
          </a:p>
          <a:p>
            <a:r>
              <a:rPr lang="en-GB" dirty="0"/>
              <a:t>Chief Officers, who are accountable for all the work of the Child Protection Committee, must promote and support national learning and improvement activity  in the context of Learning Reviews.</a:t>
            </a:r>
          </a:p>
          <a:p>
            <a:r>
              <a:rPr lang="en-GB" dirty="0"/>
              <a:t>Once a Review is concluded, the Chief Officers Group should consider all findings and recommendations.</a:t>
            </a:r>
          </a:p>
          <a:p>
            <a:r>
              <a:rPr lang="en-GB" dirty="0"/>
              <a:t>The Chief Officers Group, informed by a recommendation in this regard from the Child Protection Committee, will decide if and when to publish the report.</a:t>
            </a:r>
          </a:p>
          <a:p>
            <a:endParaRPr lang="en-GB" dirty="0"/>
          </a:p>
          <a:p>
            <a:endParaRPr lang="en-GB" dirty="0"/>
          </a:p>
        </p:txBody>
      </p:sp>
    </p:spTree>
    <p:extLst>
      <p:ext uri="{BB962C8B-B14F-4D97-AF65-F5344CB8AC3E}">
        <p14:creationId xmlns:p14="http://schemas.microsoft.com/office/powerpoint/2010/main" val="17428532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 name="Group 3"/>
          <p:cNvGrpSpPr/>
          <p:nvPr/>
        </p:nvGrpSpPr>
        <p:grpSpPr>
          <a:xfrm>
            <a:off x="0" y="383572"/>
            <a:ext cx="11368585" cy="620890"/>
            <a:chOff x="0" y="451554"/>
            <a:chExt cx="6784622" cy="620890"/>
          </a:xfrm>
          <a:solidFill>
            <a:schemeClr val="accent1">
              <a:lumMod val="40000"/>
              <a:lumOff val="60000"/>
            </a:schemeClr>
          </a:solidFill>
        </p:grpSpPr>
        <p:sp>
          <p:nvSpPr>
            <p:cNvPr id="5" name="Rectangle 4"/>
            <p:cNvSpPr/>
            <p:nvPr/>
          </p:nvSpPr>
          <p:spPr>
            <a:xfrm>
              <a:off x="0" y="451556"/>
              <a:ext cx="6378222" cy="62088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6055630" y="451554"/>
              <a:ext cx="728992" cy="620889"/>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p:cNvSpPr>
            <a:spLocks noGrp="1"/>
          </p:cNvSpPr>
          <p:nvPr>
            <p:ph type="title"/>
          </p:nvPr>
        </p:nvSpPr>
        <p:spPr>
          <a:xfrm>
            <a:off x="357809" y="274339"/>
            <a:ext cx="10883477" cy="867327"/>
          </a:xfrm>
        </p:spPr>
        <p:txBody>
          <a:bodyPr>
            <a:normAutofit fontScale="90000"/>
          </a:bodyPr>
          <a:lstStyle/>
          <a:p>
            <a:r>
              <a:rPr lang="en-GB" b="1" dirty="0">
                <a:solidFill>
                  <a:schemeClr val="bg1"/>
                </a:solidFill>
              </a:rPr>
              <a:t>The role of the Care Inspectorate in Learning Reviews</a:t>
            </a:r>
            <a:endParaRPr lang="en-GB" dirty="0">
              <a:solidFill>
                <a:schemeClr val="bg1"/>
              </a:solidFill>
            </a:endParaRPr>
          </a:p>
        </p:txBody>
      </p:sp>
      <p:sp>
        <p:nvSpPr>
          <p:cNvPr id="3" name="Content Placeholder 2"/>
          <p:cNvSpPr>
            <a:spLocks noGrp="1"/>
          </p:cNvSpPr>
          <p:nvPr>
            <p:ph idx="1"/>
          </p:nvPr>
        </p:nvSpPr>
        <p:spPr>
          <a:xfrm>
            <a:off x="357809" y="1073426"/>
            <a:ext cx="11509513" cy="5784574"/>
          </a:xfrm>
        </p:spPr>
        <p:txBody>
          <a:bodyPr>
            <a:noAutofit/>
          </a:bodyPr>
          <a:lstStyle/>
          <a:p>
            <a:pPr marL="0" indent="0">
              <a:buNone/>
            </a:pPr>
            <a:r>
              <a:rPr lang="en-US" sz="2400" dirty="0"/>
              <a:t>In relation to learning reviews, the Care Inspectorate: </a:t>
            </a:r>
            <a:endParaRPr lang="en-GB" sz="2400" dirty="0"/>
          </a:p>
          <a:p>
            <a:pPr lvl="0"/>
            <a:r>
              <a:rPr lang="en-US" sz="2400" dirty="0"/>
              <a:t>Is the central collation point for the notification of decisions for proceeding or not proceeding to a learning review taken by CPCs to better understand the rationale. </a:t>
            </a:r>
            <a:endParaRPr lang="en-GB" sz="2400" dirty="0"/>
          </a:p>
          <a:p>
            <a:pPr lvl="0"/>
            <a:r>
              <a:rPr lang="en-US" sz="2400" dirty="0"/>
              <a:t>Acts as a central collation point for all learning reviews completed across Scotland at the point at which they are concluded.</a:t>
            </a:r>
            <a:endParaRPr lang="en-GB" sz="2400" dirty="0"/>
          </a:p>
          <a:p>
            <a:pPr lvl="0"/>
            <a:r>
              <a:rPr lang="en-US" sz="2400" dirty="0"/>
              <a:t>Identifies themes, aspects of good practice and learning to share nationally.</a:t>
            </a:r>
            <a:endParaRPr lang="en-GB" sz="2400" dirty="0"/>
          </a:p>
          <a:p>
            <a:r>
              <a:rPr lang="en-US" sz="2400" dirty="0"/>
              <a:t>To contribute to continuous improvement of child protection practice at a local level, the Care Inspectorate:</a:t>
            </a:r>
            <a:endParaRPr lang="en-GB" sz="2400" dirty="0"/>
          </a:p>
          <a:p>
            <a:pPr lvl="0"/>
            <a:r>
              <a:rPr lang="en-US" sz="2400" dirty="0"/>
              <a:t>Reviews the rationale for the decisions about learning reviews to maintain an overview and understanding of the decision-making processes and identify any learning at the initial information gathering stage.</a:t>
            </a:r>
            <a:endParaRPr lang="en-GB" sz="2400" dirty="0"/>
          </a:p>
          <a:p>
            <a:pPr lvl="0"/>
            <a:r>
              <a:rPr lang="en-US" sz="2400" dirty="0"/>
              <a:t>Reviews each learning review and provides feedback to Chief Officer Groups and Child Protection Committees on the quality of the learning review report with reference to the National Guidance. </a:t>
            </a:r>
            <a:endParaRPr lang="en-GB" sz="2400" dirty="0"/>
          </a:p>
          <a:p>
            <a:pPr>
              <a:lnSpc>
                <a:spcPct val="100000"/>
              </a:lnSpc>
              <a:spcBef>
                <a:spcPts val="0"/>
              </a:spcBef>
            </a:pPr>
            <a:endParaRPr lang="en-GB" sz="2600" dirty="0">
              <a:solidFill>
                <a:srgbClr val="444444"/>
              </a:solidFill>
            </a:endParaRPr>
          </a:p>
        </p:txBody>
      </p:sp>
    </p:spTree>
    <p:extLst>
      <p:ext uri="{BB962C8B-B14F-4D97-AF65-F5344CB8AC3E}">
        <p14:creationId xmlns:p14="http://schemas.microsoft.com/office/powerpoint/2010/main" val="592014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383572"/>
            <a:ext cx="5431809" cy="620890"/>
            <a:chOff x="0" y="451554"/>
            <a:chExt cx="6784622" cy="620890"/>
          </a:xfrm>
          <a:solidFill>
            <a:schemeClr val="accent1">
              <a:lumMod val="40000"/>
              <a:lumOff val="60000"/>
            </a:schemeClr>
          </a:solidFill>
        </p:grpSpPr>
        <p:sp>
          <p:nvSpPr>
            <p:cNvPr id="5" name="Rectangle 4"/>
            <p:cNvSpPr/>
            <p:nvPr/>
          </p:nvSpPr>
          <p:spPr>
            <a:xfrm>
              <a:off x="0" y="451556"/>
              <a:ext cx="6378222" cy="62088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6055630" y="451554"/>
              <a:ext cx="728992" cy="620889"/>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p:cNvSpPr>
            <a:spLocks noGrp="1"/>
          </p:cNvSpPr>
          <p:nvPr>
            <p:ph type="title"/>
          </p:nvPr>
        </p:nvSpPr>
        <p:spPr>
          <a:xfrm>
            <a:off x="576470" y="266921"/>
            <a:ext cx="10777330" cy="887205"/>
          </a:xfrm>
        </p:spPr>
        <p:txBody>
          <a:bodyPr/>
          <a:lstStyle/>
          <a:p>
            <a:r>
              <a:rPr lang="en-GB" b="1" dirty="0">
                <a:solidFill>
                  <a:schemeClr val="bg1"/>
                </a:solidFill>
              </a:rPr>
              <a:t>Child Death Reviews</a:t>
            </a:r>
          </a:p>
        </p:txBody>
      </p:sp>
      <p:sp>
        <p:nvSpPr>
          <p:cNvPr id="3" name="Content Placeholder 2"/>
          <p:cNvSpPr>
            <a:spLocks noGrp="1"/>
          </p:cNvSpPr>
          <p:nvPr>
            <p:ph idx="1"/>
          </p:nvPr>
        </p:nvSpPr>
        <p:spPr>
          <a:xfrm>
            <a:off x="576470" y="1252330"/>
            <a:ext cx="11032434" cy="5367131"/>
          </a:xfrm>
        </p:spPr>
        <p:txBody>
          <a:bodyPr>
            <a:noAutofit/>
          </a:bodyPr>
          <a:lstStyle/>
          <a:p>
            <a:pPr marL="0" indent="0">
              <a:lnSpc>
                <a:spcPct val="120000"/>
              </a:lnSpc>
              <a:spcBef>
                <a:spcPts val="0"/>
              </a:spcBef>
              <a:buNone/>
            </a:pPr>
            <a:r>
              <a:rPr lang="en-GB" dirty="0"/>
              <a:t>The National Hub for Reviewing and Learning from the Deaths of Children and Young People review the death of every child in Scotland in order to:</a:t>
            </a:r>
          </a:p>
          <a:p>
            <a:pPr marL="360000">
              <a:lnSpc>
                <a:spcPct val="120000"/>
              </a:lnSpc>
              <a:spcBef>
                <a:spcPts val="0"/>
              </a:spcBef>
            </a:pPr>
            <a:r>
              <a:rPr lang="en-GB" dirty="0"/>
              <a:t>develop methodology/documentation to ensure all deaths of children and young people that are not subject to any other review, are reviewed through a high quality and consistent review process, </a:t>
            </a:r>
          </a:p>
          <a:p>
            <a:pPr marL="360000">
              <a:lnSpc>
                <a:spcPct val="120000"/>
              </a:lnSpc>
              <a:spcBef>
                <a:spcPts val="0"/>
              </a:spcBef>
            </a:pPr>
            <a:r>
              <a:rPr lang="en-GB" dirty="0"/>
              <a:t>improve the quality and consistency of existing reviews.</a:t>
            </a:r>
          </a:p>
          <a:p>
            <a:pPr marL="360000" lvl="0">
              <a:lnSpc>
                <a:spcPct val="120000"/>
              </a:lnSpc>
              <a:spcBef>
                <a:spcPts val="0"/>
              </a:spcBef>
            </a:pPr>
            <a:r>
              <a:rPr lang="en-GB" dirty="0"/>
              <a:t>improve the experience and engagement with families and carers.</a:t>
            </a:r>
          </a:p>
          <a:p>
            <a:pPr marL="360000">
              <a:lnSpc>
                <a:spcPct val="120000"/>
              </a:lnSpc>
              <a:spcBef>
                <a:spcPts val="0"/>
              </a:spcBef>
            </a:pPr>
            <a:r>
              <a:rPr lang="en-GB" dirty="0"/>
              <a:t>channel learning from current review processes across Scotland that could direct action to help reduce preventable deaths.</a:t>
            </a:r>
          </a:p>
        </p:txBody>
      </p:sp>
    </p:spTree>
    <p:extLst>
      <p:ext uri="{BB962C8B-B14F-4D97-AF65-F5344CB8AC3E}">
        <p14:creationId xmlns:p14="http://schemas.microsoft.com/office/powerpoint/2010/main" val="20913009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247092"/>
            <a:ext cx="11928143" cy="1236208"/>
            <a:chOff x="0" y="451554"/>
            <a:chExt cx="6784622" cy="620890"/>
          </a:xfrm>
          <a:solidFill>
            <a:schemeClr val="accent1">
              <a:lumMod val="40000"/>
              <a:lumOff val="60000"/>
            </a:schemeClr>
          </a:solidFill>
        </p:grpSpPr>
        <p:sp>
          <p:nvSpPr>
            <p:cNvPr id="5" name="Rectangle 4"/>
            <p:cNvSpPr/>
            <p:nvPr/>
          </p:nvSpPr>
          <p:spPr>
            <a:xfrm>
              <a:off x="0" y="451556"/>
              <a:ext cx="6378222" cy="62088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6055630" y="451554"/>
              <a:ext cx="728992" cy="620889"/>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p:cNvSpPr>
            <a:spLocks noGrp="1"/>
          </p:cNvSpPr>
          <p:nvPr>
            <p:ph type="title"/>
          </p:nvPr>
        </p:nvSpPr>
        <p:spPr>
          <a:xfrm>
            <a:off x="616227" y="225977"/>
            <a:ext cx="10737573" cy="1325563"/>
          </a:xfrm>
        </p:spPr>
        <p:txBody>
          <a:bodyPr/>
          <a:lstStyle/>
          <a:p>
            <a:r>
              <a:rPr lang="en-GB" b="1" dirty="0">
                <a:solidFill>
                  <a:schemeClr val="bg1"/>
                </a:solidFill>
              </a:rPr>
              <a:t>National Child Death Review Hub – role of Chief Officers</a:t>
            </a:r>
          </a:p>
        </p:txBody>
      </p:sp>
      <p:sp>
        <p:nvSpPr>
          <p:cNvPr id="3" name="Content Placeholder 2"/>
          <p:cNvSpPr>
            <a:spLocks noGrp="1"/>
          </p:cNvSpPr>
          <p:nvPr>
            <p:ph idx="1"/>
          </p:nvPr>
        </p:nvSpPr>
        <p:spPr>
          <a:xfrm>
            <a:off x="616227" y="1729409"/>
            <a:ext cx="11072190" cy="4909930"/>
          </a:xfrm>
        </p:spPr>
        <p:txBody>
          <a:bodyPr>
            <a:noAutofit/>
          </a:bodyPr>
          <a:lstStyle/>
          <a:p>
            <a:pPr marL="0" indent="0">
              <a:buNone/>
            </a:pPr>
            <a:r>
              <a:rPr lang="en-GB" dirty="0"/>
              <a:t>NHS boards working in partnership with local authorities should have the following in place to support governance:</a:t>
            </a:r>
          </a:p>
          <a:p>
            <a:pPr marL="0" indent="0">
              <a:buNone/>
            </a:pPr>
            <a:endParaRPr lang="en-GB" dirty="0"/>
          </a:p>
          <a:p>
            <a:pPr lvl="0"/>
            <a:r>
              <a:rPr lang="en-GB" dirty="0"/>
              <a:t>a lead for reviewing and learning from the deaths of children and young people, and </a:t>
            </a:r>
          </a:p>
          <a:p>
            <a:pPr lvl="0"/>
            <a:endParaRPr lang="en-GB" dirty="0"/>
          </a:p>
          <a:p>
            <a:r>
              <a:rPr lang="en-GB" dirty="0"/>
              <a:t>a governance group (or designate an existing group), working in partnership with local authorities, with responsibility for ensuring that every child and young person in each NHS board area receives a quality review in the event of their death and that learning is captured and shared from reviews. </a:t>
            </a:r>
          </a:p>
        </p:txBody>
      </p:sp>
    </p:spTree>
    <p:extLst>
      <p:ext uri="{BB962C8B-B14F-4D97-AF65-F5344CB8AC3E}">
        <p14:creationId xmlns:p14="http://schemas.microsoft.com/office/powerpoint/2010/main" val="39551780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178852"/>
            <a:ext cx="11696131" cy="1236208"/>
            <a:chOff x="0" y="451554"/>
            <a:chExt cx="6784622" cy="620890"/>
          </a:xfrm>
          <a:solidFill>
            <a:schemeClr val="accent1">
              <a:lumMod val="40000"/>
              <a:lumOff val="60000"/>
            </a:schemeClr>
          </a:solidFill>
        </p:grpSpPr>
        <p:sp>
          <p:nvSpPr>
            <p:cNvPr id="5" name="Rectangle 4"/>
            <p:cNvSpPr/>
            <p:nvPr/>
          </p:nvSpPr>
          <p:spPr>
            <a:xfrm>
              <a:off x="0" y="451556"/>
              <a:ext cx="6378222" cy="62088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6055630" y="451554"/>
              <a:ext cx="728992" cy="620889"/>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p:cNvSpPr>
            <a:spLocks noGrp="1"/>
          </p:cNvSpPr>
          <p:nvPr>
            <p:ph type="title"/>
          </p:nvPr>
        </p:nvSpPr>
        <p:spPr>
          <a:xfrm>
            <a:off x="437321" y="149977"/>
            <a:ext cx="11122333" cy="1325563"/>
          </a:xfrm>
        </p:spPr>
        <p:txBody>
          <a:bodyPr/>
          <a:lstStyle/>
          <a:p>
            <a:r>
              <a:rPr lang="en-GB" b="1" dirty="0">
                <a:solidFill>
                  <a:schemeClr val="bg1"/>
                </a:solidFill>
              </a:rPr>
              <a:t>Joint inspections of services for children in need of care and protection</a:t>
            </a:r>
          </a:p>
        </p:txBody>
      </p:sp>
      <p:sp>
        <p:nvSpPr>
          <p:cNvPr id="3" name="Content Placeholder 2"/>
          <p:cNvSpPr>
            <a:spLocks noGrp="1"/>
          </p:cNvSpPr>
          <p:nvPr>
            <p:ph idx="1"/>
          </p:nvPr>
        </p:nvSpPr>
        <p:spPr>
          <a:xfrm>
            <a:off x="437321" y="1583109"/>
            <a:ext cx="11410121" cy="5194205"/>
          </a:xfrm>
        </p:spPr>
        <p:txBody>
          <a:bodyPr>
            <a:normAutofit fontScale="25000" lnSpcReduction="20000"/>
          </a:bodyPr>
          <a:lstStyle/>
          <a:p>
            <a:r>
              <a:rPr lang="en-GB" sz="9600" b="0" i="0" dirty="0">
                <a:effectLst/>
              </a:rPr>
              <a:t>At the request of Scottish Ministers, the Care Inspectorate lead joint inspections across a CPP area of services for children and young people in need of care and protection provided by a range of services including from social workers, health visitors, police officers, teachers and the third sector.</a:t>
            </a:r>
            <a:endParaRPr lang="en-GB" sz="9600" dirty="0"/>
          </a:p>
          <a:p>
            <a:r>
              <a:rPr lang="en-GB" sz="9600" b="0" i="0" dirty="0">
                <a:effectLst/>
              </a:rPr>
              <a:t>Key to an inspection is understanding how those services are delivered from the perspective of children, young people, families and carers who use them.</a:t>
            </a:r>
          </a:p>
          <a:p>
            <a:r>
              <a:rPr lang="en-GB" sz="9600" b="0" i="0" dirty="0">
                <a:effectLst/>
              </a:rPr>
              <a:t>Inspectors look at the recognition of and response to child protection concerns and also how well leaders fulfil their collective responsibilities for child protection as well as the extent to which CPPs are impacting upon the wellbeing and life chances of children and young people in need of care and protection.</a:t>
            </a:r>
          </a:p>
          <a:p>
            <a:r>
              <a:rPr lang="en-GB" sz="9600" dirty="0"/>
              <a:t>Along with the Care Inspectorate, inspection teams include</a:t>
            </a:r>
            <a:r>
              <a:rPr lang="en-GB" sz="9600" i="0" dirty="0">
                <a:effectLst/>
              </a:rPr>
              <a:t> representatives from </a:t>
            </a:r>
            <a:r>
              <a:rPr lang="en-GB" sz="9600" i="0" u="none" strike="noStrike" dirty="0">
                <a:solidFill>
                  <a:schemeClr val="accent1">
                    <a:lumMod val="75000"/>
                  </a:schemeClr>
                </a:solidFill>
                <a:effectLst/>
                <a:hlinkClick r:id="rId3"/>
              </a:rPr>
              <a:t>Healthcare Improvement Scotland</a:t>
            </a:r>
            <a:r>
              <a:rPr lang="en-GB" sz="9600" i="0" dirty="0">
                <a:solidFill>
                  <a:srgbClr val="444444"/>
                </a:solidFill>
                <a:effectLst/>
              </a:rPr>
              <a:t> </a:t>
            </a:r>
            <a:r>
              <a:rPr lang="en-GB" sz="9600" i="0" dirty="0">
                <a:effectLst/>
              </a:rPr>
              <a:t>(HIS), </a:t>
            </a:r>
            <a:r>
              <a:rPr lang="en-GB" sz="9600" i="0" u="none" strike="noStrike" dirty="0">
                <a:solidFill>
                  <a:schemeClr val="accent1">
                    <a:lumMod val="75000"/>
                  </a:schemeClr>
                </a:solidFill>
                <a:effectLst/>
                <a:hlinkClick r:id="rId4"/>
              </a:rPr>
              <a:t>Education Scotland</a:t>
            </a:r>
            <a:r>
              <a:rPr lang="en-GB" sz="9600" i="0" dirty="0">
                <a:solidFill>
                  <a:srgbClr val="444444"/>
                </a:solidFill>
                <a:effectLst/>
              </a:rPr>
              <a:t> </a:t>
            </a:r>
            <a:r>
              <a:rPr lang="en-GB" sz="9600" i="0" dirty="0">
                <a:effectLst/>
              </a:rPr>
              <a:t>(ES) and </a:t>
            </a:r>
            <a:r>
              <a:rPr lang="en-GB" sz="9600" i="0" u="none" strike="noStrike" dirty="0">
                <a:solidFill>
                  <a:schemeClr val="accent1">
                    <a:lumMod val="75000"/>
                  </a:schemeClr>
                </a:solidFill>
                <a:effectLst/>
                <a:hlinkClick r:id="rId5"/>
              </a:rPr>
              <a:t>Her Majesty’s Inspectorate of Constabulary in Scotland</a:t>
            </a:r>
            <a:r>
              <a:rPr lang="en-GB" sz="9600" i="0" dirty="0">
                <a:solidFill>
                  <a:srgbClr val="444444"/>
                </a:solidFill>
                <a:effectLst/>
              </a:rPr>
              <a:t> </a:t>
            </a:r>
            <a:r>
              <a:rPr lang="en-GB" sz="9600" b="0" i="0" dirty="0">
                <a:effectLst/>
              </a:rPr>
              <a:t>(HMICS), as well as young inspection volunteers and associate assessors.</a:t>
            </a:r>
          </a:p>
          <a:p>
            <a:r>
              <a:rPr lang="en-GB" sz="9600" dirty="0"/>
              <a:t>The Care Inspectorate also produce periodic overview reports which summarise the findings and learning across a number of inspections.</a:t>
            </a:r>
            <a:endParaRPr lang="en-GB" sz="9600" b="0" i="0" dirty="0">
              <a:effectLst/>
            </a:endParaRPr>
          </a:p>
          <a:p>
            <a:pPr marL="261938" indent="-261938">
              <a:buNone/>
            </a:pPr>
            <a:r>
              <a:rPr lang="en-GB" sz="8000" b="0" i="1" dirty="0">
                <a:effectLst/>
              </a:rPr>
              <a:t>	(For more information about joint inspections visit</a:t>
            </a:r>
            <a:r>
              <a:rPr lang="en-GB" sz="8000" b="0" i="1" dirty="0">
                <a:solidFill>
                  <a:srgbClr val="444444"/>
                </a:solidFill>
                <a:effectLst/>
              </a:rPr>
              <a:t> </a:t>
            </a:r>
            <a:r>
              <a:rPr lang="en-GB" sz="8000" b="0" i="1" dirty="0">
                <a:solidFill>
                  <a:schemeClr val="accent1">
                    <a:lumMod val="75000"/>
                  </a:schemeClr>
                </a:solidFill>
                <a:effectLst/>
                <a:hlinkClick r:id="rId6"/>
              </a:rPr>
              <a:t>The Guide</a:t>
            </a:r>
            <a:r>
              <a:rPr lang="en-GB" sz="8000" b="0" i="1" dirty="0">
                <a:effectLst/>
              </a:rPr>
              <a:t>)</a:t>
            </a:r>
          </a:p>
        </p:txBody>
      </p:sp>
    </p:spTree>
    <p:extLst>
      <p:ext uri="{BB962C8B-B14F-4D97-AF65-F5344CB8AC3E}">
        <p14:creationId xmlns:p14="http://schemas.microsoft.com/office/powerpoint/2010/main" val="18830623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717461"/>
            <a:ext cx="5431809" cy="620890"/>
            <a:chOff x="0" y="451554"/>
            <a:chExt cx="6784622" cy="620890"/>
          </a:xfrm>
          <a:solidFill>
            <a:schemeClr val="accent1">
              <a:lumMod val="40000"/>
              <a:lumOff val="60000"/>
            </a:schemeClr>
          </a:solidFill>
        </p:grpSpPr>
        <p:sp>
          <p:nvSpPr>
            <p:cNvPr id="5" name="Rectangle 4"/>
            <p:cNvSpPr/>
            <p:nvPr/>
          </p:nvSpPr>
          <p:spPr>
            <a:xfrm>
              <a:off x="0" y="451556"/>
              <a:ext cx="6378222" cy="62088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6055630" y="451554"/>
              <a:ext cx="728992" cy="620889"/>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p:cNvSpPr>
            <a:spLocks noGrp="1"/>
          </p:cNvSpPr>
          <p:nvPr>
            <p:ph type="title"/>
          </p:nvPr>
        </p:nvSpPr>
        <p:spPr/>
        <p:txBody>
          <a:bodyPr/>
          <a:lstStyle/>
          <a:p>
            <a:r>
              <a:rPr lang="en-GB" b="1" dirty="0">
                <a:solidFill>
                  <a:schemeClr val="bg1"/>
                </a:solidFill>
              </a:rPr>
              <a:t>Human trafficking</a:t>
            </a:r>
          </a:p>
        </p:txBody>
      </p:sp>
      <p:sp>
        <p:nvSpPr>
          <p:cNvPr id="3" name="Content Placeholder 2"/>
          <p:cNvSpPr>
            <a:spLocks noGrp="1"/>
          </p:cNvSpPr>
          <p:nvPr>
            <p:ph idx="1"/>
          </p:nvPr>
        </p:nvSpPr>
        <p:spPr/>
        <p:txBody>
          <a:bodyPr/>
          <a:lstStyle/>
          <a:p>
            <a:r>
              <a:rPr lang="en-GB" dirty="0"/>
              <a:t>The Human Trafficking and Exploitation (Scotland) Act 2015 introduced new offences, gave police and prosecutors additional powers to tackle traffickers, raised the maximum penalty for trafficking to life imprisonment, and placed support for victims on a statutory basis. </a:t>
            </a:r>
          </a:p>
          <a:p>
            <a:r>
              <a:rPr lang="en-GB" dirty="0"/>
              <a:t>Services should treat all child trafficking and exploitation as a form of abuse which causes significant harm. When the trafficked individual is a child, a child protection response is required, and an inter-agency referral discussion between core agencies should be undertaken in line with </a:t>
            </a:r>
            <a:r>
              <a:rPr lang="en-GB" u="sng" dirty="0">
                <a:solidFill>
                  <a:schemeClr val="accent1">
                    <a:lumMod val="75000"/>
                  </a:schemeClr>
                </a:solidFill>
                <a:hlinkClick r:id="rId3"/>
              </a:rPr>
              <a:t>National Guidance for Child Protection in Scotland 2021</a:t>
            </a:r>
            <a:endParaRPr lang="en-GB" dirty="0">
              <a:solidFill>
                <a:schemeClr val="accent1">
                  <a:lumMod val="75000"/>
                </a:schemeClr>
              </a:solidFill>
            </a:endParaRPr>
          </a:p>
        </p:txBody>
      </p:sp>
    </p:spTree>
    <p:extLst>
      <p:ext uri="{BB962C8B-B14F-4D97-AF65-F5344CB8AC3E}">
        <p14:creationId xmlns:p14="http://schemas.microsoft.com/office/powerpoint/2010/main" val="16964132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342628"/>
            <a:ext cx="9703558" cy="620890"/>
            <a:chOff x="0" y="451554"/>
            <a:chExt cx="6784622" cy="620890"/>
          </a:xfrm>
          <a:solidFill>
            <a:schemeClr val="accent1">
              <a:lumMod val="40000"/>
              <a:lumOff val="60000"/>
            </a:schemeClr>
          </a:solidFill>
        </p:grpSpPr>
        <p:sp>
          <p:nvSpPr>
            <p:cNvPr id="5" name="Rectangle 4"/>
            <p:cNvSpPr/>
            <p:nvPr/>
          </p:nvSpPr>
          <p:spPr>
            <a:xfrm>
              <a:off x="0" y="451556"/>
              <a:ext cx="6378222" cy="62088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6055630" y="451554"/>
              <a:ext cx="728992" cy="620889"/>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p:cNvSpPr>
            <a:spLocks noGrp="1"/>
          </p:cNvSpPr>
          <p:nvPr>
            <p:ph type="title"/>
          </p:nvPr>
        </p:nvSpPr>
        <p:spPr>
          <a:xfrm>
            <a:off x="633045" y="177555"/>
            <a:ext cx="10515600" cy="947859"/>
          </a:xfrm>
        </p:spPr>
        <p:txBody>
          <a:bodyPr/>
          <a:lstStyle/>
          <a:p>
            <a:r>
              <a:rPr lang="en-GB" b="1" dirty="0">
                <a:solidFill>
                  <a:schemeClr val="bg1"/>
                </a:solidFill>
              </a:rPr>
              <a:t>The voice of children and young people</a:t>
            </a:r>
          </a:p>
        </p:txBody>
      </p:sp>
      <p:sp>
        <p:nvSpPr>
          <p:cNvPr id="3" name="Content Placeholder 2"/>
          <p:cNvSpPr>
            <a:spLocks noGrp="1"/>
          </p:cNvSpPr>
          <p:nvPr>
            <p:ph idx="1"/>
          </p:nvPr>
        </p:nvSpPr>
        <p:spPr>
          <a:xfrm>
            <a:off x="633045" y="1359878"/>
            <a:ext cx="11113477" cy="5158154"/>
          </a:xfrm>
        </p:spPr>
        <p:txBody>
          <a:bodyPr>
            <a:normAutofit/>
          </a:bodyPr>
          <a:lstStyle/>
          <a:p>
            <a:r>
              <a:rPr lang="en-GB" b="1" dirty="0"/>
              <a:t>The Protecting Children’s Charter</a:t>
            </a:r>
            <a:r>
              <a:rPr lang="en-GB" dirty="0"/>
              <a:t> (2004) reflects the voice of children and young people and what they feel they need, and should be able to expect, when they have problems or are in difficulty and need to be protected.</a:t>
            </a:r>
          </a:p>
          <a:p>
            <a:endParaRPr lang="en-GB" dirty="0"/>
          </a:p>
          <a:p>
            <a:r>
              <a:rPr lang="en-GB" b="1" dirty="0"/>
              <a:t>The Promise Composite stories </a:t>
            </a:r>
            <a:r>
              <a:rPr lang="en-GB" dirty="0"/>
              <a:t>are 12 composite animated stories drawn from Independent Care Review team’s discussions with children and young people, their families and carers about their experiences of care.</a:t>
            </a:r>
          </a:p>
          <a:p>
            <a:endParaRPr lang="en-GB" dirty="0"/>
          </a:p>
          <a:p>
            <a:r>
              <a:rPr lang="en-GB" b="1" dirty="0"/>
              <a:t>The Dundee Champion’s Board Experiences in Care film </a:t>
            </a:r>
            <a:r>
              <a:rPr lang="en-GB" dirty="0"/>
              <a:t>shows children and young people’s views about problems that meant they couldn’t live with their parents. </a:t>
            </a:r>
          </a:p>
        </p:txBody>
      </p:sp>
    </p:spTree>
    <p:extLst>
      <p:ext uri="{BB962C8B-B14F-4D97-AF65-F5344CB8AC3E}">
        <p14:creationId xmlns:p14="http://schemas.microsoft.com/office/powerpoint/2010/main" val="37132139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233444"/>
            <a:ext cx="9239534" cy="620890"/>
            <a:chOff x="0" y="451554"/>
            <a:chExt cx="6784622" cy="620890"/>
          </a:xfrm>
          <a:solidFill>
            <a:schemeClr val="accent1">
              <a:lumMod val="40000"/>
              <a:lumOff val="60000"/>
            </a:schemeClr>
          </a:solidFill>
        </p:grpSpPr>
        <p:sp>
          <p:nvSpPr>
            <p:cNvPr id="7" name="Rectangle 6"/>
            <p:cNvSpPr/>
            <p:nvPr/>
          </p:nvSpPr>
          <p:spPr>
            <a:xfrm>
              <a:off x="0" y="451556"/>
              <a:ext cx="6378222" cy="62088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6055630" y="451554"/>
              <a:ext cx="728992" cy="620889"/>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p:cNvSpPr>
            <a:spLocks noGrp="1"/>
          </p:cNvSpPr>
          <p:nvPr>
            <p:ph type="title"/>
          </p:nvPr>
        </p:nvSpPr>
        <p:spPr>
          <a:xfrm>
            <a:off x="838200" y="159345"/>
            <a:ext cx="10515600" cy="779064"/>
          </a:xfrm>
        </p:spPr>
        <p:txBody>
          <a:bodyPr/>
          <a:lstStyle/>
          <a:p>
            <a:r>
              <a:rPr lang="en-GB" b="1" dirty="0">
                <a:solidFill>
                  <a:schemeClr val="bg1"/>
                </a:solidFill>
              </a:rPr>
              <a:t>Local child protection data template</a:t>
            </a:r>
          </a:p>
        </p:txBody>
      </p:sp>
      <p:sp>
        <p:nvSpPr>
          <p:cNvPr id="3" name="Content Placeholder 2"/>
          <p:cNvSpPr>
            <a:spLocks noGrp="1"/>
          </p:cNvSpPr>
          <p:nvPr>
            <p:ph idx="1"/>
          </p:nvPr>
        </p:nvSpPr>
        <p:spPr/>
        <p:txBody>
          <a:bodyPr/>
          <a:lstStyle/>
          <a:p>
            <a:endParaRPr lang="en-GB" dirty="0"/>
          </a:p>
          <a:p>
            <a:endParaRPr lang="en-GB" dirty="0"/>
          </a:p>
          <a:p>
            <a:endParaRPr lang="en-GB" dirty="0"/>
          </a:p>
          <a:p>
            <a:endParaRPr lang="en-GB" dirty="0"/>
          </a:p>
        </p:txBody>
      </p:sp>
      <p:graphicFrame>
        <p:nvGraphicFramePr>
          <p:cNvPr id="6" name="Table 5"/>
          <p:cNvGraphicFramePr>
            <a:graphicFrameLocks noGrp="1"/>
          </p:cNvGraphicFramePr>
          <p:nvPr>
            <p:extLst>
              <p:ext uri="{D42A27DB-BD31-4B8C-83A1-F6EECF244321}">
                <p14:modId xmlns:p14="http://schemas.microsoft.com/office/powerpoint/2010/main" val="2446633005"/>
              </p:ext>
            </p:extLst>
          </p:nvPr>
        </p:nvGraphicFramePr>
        <p:xfrm>
          <a:off x="838200" y="1045544"/>
          <a:ext cx="10659290" cy="5604206"/>
        </p:xfrm>
        <a:graphic>
          <a:graphicData uri="http://schemas.openxmlformats.org/drawingml/2006/table">
            <a:tbl>
              <a:tblPr firstRow="1" bandRow="1">
                <a:tableStyleId>{5C22544A-7EE6-4342-B048-85BDC9FD1C3A}</a:tableStyleId>
              </a:tblPr>
              <a:tblGrid>
                <a:gridCol w="8822635">
                  <a:extLst>
                    <a:ext uri="{9D8B030D-6E8A-4147-A177-3AD203B41FA5}">
                      <a16:colId xmlns:a16="http://schemas.microsoft.com/office/drawing/2014/main" val="485918423"/>
                    </a:ext>
                  </a:extLst>
                </a:gridCol>
                <a:gridCol w="1836655">
                  <a:extLst>
                    <a:ext uri="{9D8B030D-6E8A-4147-A177-3AD203B41FA5}">
                      <a16:colId xmlns:a16="http://schemas.microsoft.com/office/drawing/2014/main" val="3069036118"/>
                    </a:ext>
                  </a:extLst>
                </a:gridCol>
              </a:tblGrid>
              <a:tr h="500875">
                <a:tc>
                  <a:txBody>
                    <a:bodyPr/>
                    <a:lstStyle/>
                    <a:p>
                      <a:r>
                        <a:rPr lang="en-GB" sz="2200" dirty="0"/>
                        <a:t>EXEMPLAR TO BE POPULATED BY LOCAL AREA</a:t>
                      </a:r>
                    </a:p>
                  </a:txBody>
                  <a:tcPr/>
                </a:tc>
                <a:tc>
                  <a:txBody>
                    <a:bodyPr/>
                    <a:lstStyle/>
                    <a:p>
                      <a:endParaRPr lang="en-GB" sz="2200" dirty="0"/>
                    </a:p>
                  </a:txBody>
                  <a:tcPr/>
                </a:tc>
                <a:extLst>
                  <a:ext uri="{0D108BD9-81ED-4DB2-BD59-A6C34878D82A}">
                    <a16:rowId xmlns:a16="http://schemas.microsoft.com/office/drawing/2014/main" val="1664178135"/>
                  </a:ext>
                </a:extLst>
              </a:tr>
              <a:tr h="870713">
                <a:tc>
                  <a:txBody>
                    <a:bodyPr/>
                    <a:lstStyle/>
                    <a:p>
                      <a:r>
                        <a:rPr lang="en-GB" sz="2200" dirty="0"/>
                        <a:t>Number of children subject to initial and pre-birth child protection case conferences</a:t>
                      </a:r>
                    </a:p>
                    <a:p>
                      <a:endParaRPr lang="en-GB" sz="2200" dirty="0"/>
                    </a:p>
                  </a:txBody>
                  <a:tcPr/>
                </a:tc>
                <a:tc>
                  <a:txBody>
                    <a:bodyPr/>
                    <a:lstStyle/>
                    <a:p>
                      <a:endParaRPr lang="en-GB" sz="2200"/>
                    </a:p>
                  </a:txBody>
                  <a:tcPr/>
                </a:tc>
                <a:extLst>
                  <a:ext uri="{0D108BD9-81ED-4DB2-BD59-A6C34878D82A}">
                    <a16:rowId xmlns:a16="http://schemas.microsoft.com/office/drawing/2014/main" val="1985401947"/>
                  </a:ext>
                </a:extLst>
              </a:tr>
              <a:tr h="8707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200" dirty="0"/>
                        <a:t>Number of initial and pre-birth child protection case conferences</a:t>
                      </a:r>
                    </a:p>
                    <a:p>
                      <a:endParaRPr lang="en-GB" sz="2200" dirty="0"/>
                    </a:p>
                  </a:txBody>
                  <a:tcPr/>
                </a:tc>
                <a:tc>
                  <a:txBody>
                    <a:bodyPr/>
                    <a:lstStyle/>
                    <a:p>
                      <a:endParaRPr lang="en-GB" sz="2200"/>
                    </a:p>
                  </a:txBody>
                  <a:tcPr/>
                </a:tc>
                <a:extLst>
                  <a:ext uri="{0D108BD9-81ED-4DB2-BD59-A6C34878D82A}">
                    <a16:rowId xmlns:a16="http://schemas.microsoft.com/office/drawing/2014/main" val="1850148646"/>
                  </a:ext>
                </a:extLst>
              </a:tr>
              <a:tr h="870713">
                <a:tc>
                  <a:txBody>
                    <a:bodyPr/>
                    <a:lstStyle/>
                    <a:p>
                      <a:r>
                        <a:rPr lang="en-GB" sz="2200" dirty="0"/>
                        <a:t>Conversion rate (%) of children subject to initial and pre-birth child protection case conferences registered on child protection register</a:t>
                      </a:r>
                    </a:p>
                  </a:txBody>
                  <a:tcPr/>
                </a:tc>
                <a:tc>
                  <a:txBody>
                    <a:bodyPr/>
                    <a:lstStyle/>
                    <a:p>
                      <a:endParaRPr lang="en-GB" sz="2200"/>
                    </a:p>
                  </a:txBody>
                  <a:tcPr/>
                </a:tc>
                <a:extLst>
                  <a:ext uri="{0D108BD9-81ED-4DB2-BD59-A6C34878D82A}">
                    <a16:rowId xmlns:a16="http://schemas.microsoft.com/office/drawing/2014/main" val="2516236839"/>
                  </a:ext>
                </a:extLst>
              </a:tr>
              <a:tr h="500875">
                <a:tc>
                  <a:txBody>
                    <a:bodyPr/>
                    <a:lstStyle/>
                    <a:p>
                      <a:r>
                        <a:rPr lang="en-GB" sz="2200" dirty="0"/>
                        <a:t>Number of new child protection registrations</a:t>
                      </a:r>
                    </a:p>
                  </a:txBody>
                  <a:tcPr/>
                </a:tc>
                <a:tc>
                  <a:txBody>
                    <a:bodyPr/>
                    <a:lstStyle/>
                    <a:p>
                      <a:endParaRPr lang="en-GB" sz="2200"/>
                    </a:p>
                  </a:txBody>
                  <a:tcPr/>
                </a:tc>
                <a:extLst>
                  <a:ext uri="{0D108BD9-81ED-4DB2-BD59-A6C34878D82A}">
                    <a16:rowId xmlns:a16="http://schemas.microsoft.com/office/drawing/2014/main" val="638507228"/>
                  </a:ext>
                </a:extLst>
              </a:tr>
              <a:tr h="609499">
                <a:tc>
                  <a:txBody>
                    <a:bodyPr/>
                    <a:lstStyle/>
                    <a:p>
                      <a:r>
                        <a:rPr lang="en-GB" sz="2200" dirty="0"/>
                        <a:t>Number of child protection re-registrations (within 3, 6, 12 and 24 months of deregistration) </a:t>
                      </a:r>
                    </a:p>
                  </a:txBody>
                  <a:tcPr/>
                </a:tc>
                <a:tc>
                  <a:txBody>
                    <a:bodyPr/>
                    <a:lstStyle/>
                    <a:p>
                      <a:endParaRPr lang="en-GB" sz="2200" dirty="0"/>
                    </a:p>
                  </a:txBody>
                  <a:tcPr/>
                </a:tc>
                <a:extLst>
                  <a:ext uri="{0D108BD9-81ED-4DB2-BD59-A6C34878D82A}">
                    <a16:rowId xmlns:a16="http://schemas.microsoft.com/office/drawing/2014/main" val="2380937469"/>
                  </a:ext>
                </a:extLst>
              </a:tr>
              <a:tr h="500875">
                <a:tc>
                  <a:txBody>
                    <a:bodyPr/>
                    <a:lstStyle/>
                    <a:p>
                      <a:r>
                        <a:rPr lang="en-GB" sz="2200" dirty="0"/>
                        <a:t>Number of children on the child protection register</a:t>
                      </a:r>
                    </a:p>
                  </a:txBody>
                  <a:tcPr/>
                </a:tc>
                <a:tc>
                  <a:txBody>
                    <a:bodyPr/>
                    <a:lstStyle/>
                    <a:p>
                      <a:endParaRPr lang="en-GB" sz="2200" dirty="0"/>
                    </a:p>
                  </a:txBody>
                  <a:tcPr/>
                </a:tc>
                <a:extLst>
                  <a:ext uri="{0D108BD9-81ED-4DB2-BD59-A6C34878D82A}">
                    <a16:rowId xmlns:a16="http://schemas.microsoft.com/office/drawing/2014/main" val="3279003435"/>
                  </a:ext>
                </a:extLst>
              </a:tr>
              <a:tr h="500875">
                <a:tc>
                  <a:txBody>
                    <a:bodyPr/>
                    <a:lstStyle/>
                    <a:p>
                      <a:r>
                        <a:rPr lang="en-GB" sz="2200" dirty="0"/>
                        <a:t>Number of children de-registered from the child protection register</a:t>
                      </a:r>
                    </a:p>
                  </a:txBody>
                  <a:tcPr/>
                </a:tc>
                <a:tc>
                  <a:txBody>
                    <a:bodyPr/>
                    <a:lstStyle/>
                    <a:p>
                      <a:endParaRPr lang="en-GB" sz="2200" dirty="0"/>
                    </a:p>
                  </a:txBody>
                  <a:tcPr/>
                </a:tc>
                <a:extLst>
                  <a:ext uri="{0D108BD9-81ED-4DB2-BD59-A6C34878D82A}">
                    <a16:rowId xmlns:a16="http://schemas.microsoft.com/office/drawing/2014/main" val="2135779187"/>
                  </a:ext>
                </a:extLst>
              </a:tr>
            </a:tbl>
          </a:graphicData>
        </a:graphic>
      </p:graphicFrame>
    </p:spTree>
    <p:extLst>
      <p:ext uri="{BB962C8B-B14F-4D97-AF65-F5344CB8AC3E}">
        <p14:creationId xmlns:p14="http://schemas.microsoft.com/office/powerpoint/2010/main" val="22618601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497371"/>
            <a:ext cx="4402668" cy="620890"/>
            <a:chOff x="0" y="451554"/>
            <a:chExt cx="6784622" cy="620890"/>
          </a:xfrm>
          <a:solidFill>
            <a:schemeClr val="accent1">
              <a:lumMod val="40000"/>
              <a:lumOff val="60000"/>
            </a:schemeClr>
          </a:solidFill>
        </p:grpSpPr>
        <p:sp>
          <p:nvSpPr>
            <p:cNvPr id="5" name="Rectangle 4"/>
            <p:cNvSpPr/>
            <p:nvPr/>
          </p:nvSpPr>
          <p:spPr>
            <a:xfrm>
              <a:off x="0" y="451556"/>
              <a:ext cx="6378222" cy="620888"/>
            </a:xfrm>
            <a:prstGeom prst="rect">
              <a:avLst/>
            </a:prstGeom>
            <a:grp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6055630" y="451554"/>
              <a:ext cx="728992" cy="620889"/>
            </a:xfrm>
            <a:prstGeom prst="ellipse">
              <a:avLst/>
            </a:prstGeom>
            <a:grp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p:cNvSpPr>
            <a:spLocks noGrp="1"/>
          </p:cNvSpPr>
          <p:nvPr>
            <p:ph type="title"/>
          </p:nvPr>
        </p:nvSpPr>
        <p:spPr>
          <a:xfrm>
            <a:off x="838200" y="365126"/>
            <a:ext cx="10515600" cy="926962"/>
          </a:xfrm>
        </p:spPr>
        <p:txBody>
          <a:bodyPr/>
          <a:lstStyle/>
          <a:p>
            <a:r>
              <a:rPr lang="en-GB" b="1" dirty="0">
                <a:solidFill>
                  <a:srgbClr val="0070C0"/>
                </a:solidFill>
              </a:rPr>
              <a:t>Content</a:t>
            </a:r>
          </a:p>
        </p:txBody>
      </p:sp>
      <p:sp>
        <p:nvSpPr>
          <p:cNvPr id="3" name="Content Placeholder 2"/>
          <p:cNvSpPr>
            <a:spLocks noGrp="1"/>
          </p:cNvSpPr>
          <p:nvPr>
            <p:ph idx="1"/>
          </p:nvPr>
        </p:nvSpPr>
        <p:spPr>
          <a:xfrm>
            <a:off x="838200" y="1510748"/>
            <a:ext cx="10515600" cy="4666215"/>
          </a:xfrm>
        </p:spPr>
        <p:txBody>
          <a:bodyPr/>
          <a:lstStyle/>
          <a:p>
            <a:r>
              <a:rPr lang="en-GB" sz="3600" dirty="0"/>
              <a:t>Public Protection in Context</a:t>
            </a:r>
          </a:p>
          <a:p>
            <a:r>
              <a:rPr lang="en-GB" sz="3600" dirty="0"/>
              <a:t>Child Protection</a:t>
            </a:r>
          </a:p>
          <a:p>
            <a:r>
              <a:rPr lang="en-GB" sz="3600" dirty="0"/>
              <a:t>Adult Support &amp; Protection</a:t>
            </a:r>
          </a:p>
          <a:p>
            <a:r>
              <a:rPr lang="en-GB" sz="3600" dirty="0"/>
              <a:t>Multi-Agency Public Protection Arrangements</a:t>
            </a:r>
          </a:p>
          <a:p>
            <a:r>
              <a:rPr lang="en-GB" sz="3600" dirty="0"/>
              <a:t>Alcohol &amp; Drugs</a:t>
            </a:r>
          </a:p>
          <a:p>
            <a:r>
              <a:rPr lang="en-GB" sz="3600" dirty="0"/>
              <a:t>Violence Against Women &amp; Girls </a:t>
            </a:r>
          </a:p>
          <a:p>
            <a:r>
              <a:rPr lang="en-GB" sz="3600" dirty="0"/>
              <a:t>Suicide Prevention</a:t>
            </a:r>
            <a:endParaRPr lang="en-GB" dirty="0"/>
          </a:p>
        </p:txBody>
      </p:sp>
    </p:spTree>
    <p:extLst>
      <p:ext uri="{BB962C8B-B14F-4D97-AF65-F5344CB8AC3E}">
        <p14:creationId xmlns:p14="http://schemas.microsoft.com/office/powerpoint/2010/main" val="40544277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383572"/>
            <a:ext cx="10085696" cy="620890"/>
            <a:chOff x="0" y="451554"/>
            <a:chExt cx="6784622" cy="620890"/>
          </a:xfrm>
          <a:solidFill>
            <a:schemeClr val="accent1">
              <a:lumMod val="40000"/>
              <a:lumOff val="60000"/>
            </a:schemeClr>
          </a:solidFill>
        </p:grpSpPr>
        <p:sp>
          <p:nvSpPr>
            <p:cNvPr id="5" name="Rectangle 4"/>
            <p:cNvSpPr/>
            <p:nvPr/>
          </p:nvSpPr>
          <p:spPr>
            <a:xfrm>
              <a:off x="0" y="451556"/>
              <a:ext cx="6378222" cy="62088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6055630" y="451554"/>
              <a:ext cx="728992" cy="620889"/>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p:cNvSpPr>
            <a:spLocks noGrp="1"/>
          </p:cNvSpPr>
          <p:nvPr>
            <p:ph type="title"/>
          </p:nvPr>
        </p:nvSpPr>
        <p:spPr>
          <a:xfrm>
            <a:off x="556592" y="226144"/>
            <a:ext cx="11189930" cy="947859"/>
          </a:xfrm>
        </p:spPr>
        <p:txBody>
          <a:bodyPr/>
          <a:lstStyle/>
          <a:p>
            <a:r>
              <a:rPr lang="en-GB" b="1" dirty="0">
                <a:solidFill>
                  <a:schemeClr val="bg1"/>
                </a:solidFill>
              </a:rPr>
              <a:t>Quality indicators and reflective questions</a:t>
            </a:r>
          </a:p>
        </p:txBody>
      </p:sp>
      <p:sp>
        <p:nvSpPr>
          <p:cNvPr id="3" name="Content Placeholder 2"/>
          <p:cNvSpPr>
            <a:spLocks noGrp="1"/>
          </p:cNvSpPr>
          <p:nvPr>
            <p:ph idx="1"/>
          </p:nvPr>
        </p:nvSpPr>
        <p:spPr>
          <a:xfrm>
            <a:off x="556591" y="1133059"/>
            <a:ext cx="11151703" cy="5504241"/>
          </a:xfrm>
        </p:spPr>
        <p:txBody>
          <a:bodyPr>
            <a:normAutofit fontScale="92500" lnSpcReduction="10000"/>
          </a:bodyPr>
          <a:lstStyle/>
          <a:p>
            <a:pPr marL="0" indent="0">
              <a:lnSpc>
                <a:spcPct val="120000"/>
              </a:lnSpc>
              <a:spcBef>
                <a:spcPts val="0"/>
              </a:spcBef>
              <a:buNone/>
            </a:pPr>
            <a:r>
              <a:rPr lang="en-GB" dirty="0">
                <a:solidFill>
                  <a:schemeClr val="accent1">
                    <a:lumMod val="75000"/>
                  </a:schemeClr>
                </a:solidFill>
                <a:hlinkClick r:id="rId3"/>
              </a:rPr>
              <a:t>A quality framework for children and young people in need of care and protection</a:t>
            </a:r>
            <a:endParaRPr lang="en-GB" dirty="0">
              <a:solidFill>
                <a:schemeClr val="accent1">
                  <a:lumMod val="75000"/>
                </a:schemeClr>
              </a:solidFill>
            </a:endParaRPr>
          </a:p>
          <a:p>
            <a:pPr marL="0" indent="0">
              <a:lnSpc>
                <a:spcPct val="120000"/>
              </a:lnSpc>
              <a:spcBef>
                <a:spcPts val="0"/>
              </a:spcBef>
              <a:buNone/>
            </a:pPr>
            <a:endParaRPr lang="en-GB" dirty="0"/>
          </a:p>
          <a:p>
            <a:pPr lvl="0" fontAlgn="base">
              <a:lnSpc>
                <a:spcPct val="120000"/>
              </a:lnSpc>
              <a:spcBef>
                <a:spcPts val="0"/>
              </a:spcBef>
            </a:pPr>
            <a:r>
              <a:rPr lang="en-GB" dirty="0"/>
              <a:t>How well are local strategic groups (for example Community Planning Groups, Children's services planning, Corporate Parenting Boards and the Child Protection Committee) working together to support children, young people and families at an early stage and to tackle issues such as child poverty? </a:t>
            </a:r>
          </a:p>
          <a:p>
            <a:pPr lvl="0" fontAlgn="base">
              <a:lnSpc>
                <a:spcPct val="120000"/>
              </a:lnSpc>
              <a:spcBef>
                <a:spcPts val="0"/>
              </a:spcBef>
            </a:pPr>
            <a:r>
              <a:rPr lang="en-GB" dirty="0"/>
              <a:t>How aligned is local strategy to the calls to action from the PROMISE Report from the Independent Care Review? </a:t>
            </a:r>
          </a:p>
          <a:p>
            <a:pPr lvl="0" fontAlgn="base">
              <a:lnSpc>
                <a:spcPct val="120000"/>
              </a:lnSpc>
              <a:spcBef>
                <a:spcPts val="0"/>
              </a:spcBef>
            </a:pPr>
            <a:r>
              <a:rPr lang="en-GB" dirty="0"/>
              <a:t>Do we have the necessary structures in place to meaningfully listen to children, young people and families with lived experience? </a:t>
            </a:r>
          </a:p>
          <a:p>
            <a:pPr lvl="0" fontAlgn="base">
              <a:lnSpc>
                <a:spcPct val="120000"/>
              </a:lnSpc>
              <a:spcBef>
                <a:spcPts val="0"/>
              </a:spcBef>
            </a:pPr>
            <a:r>
              <a:rPr lang="en-GB" dirty="0"/>
              <a:t>What is the Minimum Dataset telling the Chief Officers Group about local patterns, support to families and resource allocation in child protection? </a:t>
            </a:r>
          </a:p>
        </p:txBody>
      </p:sp>
    </p:spTree>
    <p:extLst>
      <p:ext uri="{BB962C8B-B14F-4D97-AF65-F5344CB8AC3E}">
        <p14:creationId xmlns:p14="http://schemas.microsoft.com/office/powerpoint/2010/main" val="27147271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1" dirty="0">
                <a:solidFill>
                  <a:schemeClr val="accent3">
                    <a:lumMod val="75000"/>
                  </a:schemeClr>
                </a:solidFill>
                <a:latin typeface="+mn-lt"/>
              </a:rPr>
              <a:t>Adult Support &amp; Protection</a:t>
            </a:r>
          </a:p>
        </p:txBody>
      </p:sp>
    </p:spTree>
    <p:extLst>
      <p:ext uri="{BB962C8B-B14F-4D97-AF65-F5344CB8AC3E}">
        <p14:creationId xmlns:p14="http://schemas.microsoft.com/office/powerpoint/2010/main" val="22569910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 name="Group 3"/>
          <p:cNvGrpSpPr/>
          <p:nvPr/>
        </p:nvGrpSpPr>
        <p:grpSpPr>
          <a:xfrm>
            <a:off x="-1" y="440017"/>
            <a:ext cx="10679289" cy="620890"/>
            <a:chOff x="0" y="451554"/>
            <a:chExt cx="6784622" cy="620890"/>
          </a:xfrm>
          <a:solidFill>
            <a:schemeClr val="accent3">
              <a:lumMod val="75000"/>
            </a:schemeClr>
          </a:solidFill>
        </p:grpSpPr>
        <p:sp>
          <p:nvSpPr>
            <p:cNvPr id="5" name="Rectangle 4"/>
            <p:cNvSpPr/>
            <p:nvPr/>
          </p:nvSpPr>
          <p:spPr>
            <a:xfrm>
              <a:off x="0" y="451556"/>
              <a:ext cx="6378222" cy="620888"/>
            </a:xfrm>
            <a:prstGeom prst="rect">
              <a:avLst/>
            </a:prstGeom>
            <a:grp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6055630" y="451554"/>
              <a:ext cx="728992" cy="620889"/>
            </a:xfrm>
            <a:prstGeom prst="ellipse">
              <a:avLst/>
            </a:prstGeom>
            <a:grp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p:cNvSpPr>
            <a:spLocks noGrp="1"/>
          </p:cNvSpPr>
          <p:nvPr>
            <p:ph type="title"/>
          </p:nvPr>
        </p:nvSpPr>
        <p:spPr>
          <a:xfrm>
            <a:off x="838200" y="285613"/>
            <a:ext cx="10515600" cy="986597"/>
          </a:xfrm>
        </p:spPr>
        <p:txBody>
          <a:bodyPr/>
          <a:lstStyle/>
          <a:p>
            <a:r>
              <a:rPr lang="en-GB" b="1" dirty="0">
                <a:solidFill>
                  <a:schemeClr val="bg1"/>
                </a:solidFill>
              </a:rPr>
              <a:t>Adult Support &amp; Protection (ASP) – content</a:t>
            </a:r>
          </a:p>
        </p:txBody>
      </p:sp>
      <p:sp>
        <p:nvSpPr>
          <p:cNvPr id="3" name="Content Placeholder 2"/>
          <p:cNvSpPr>
            <a:spLocks noGrp="1"/>
          </p:cNvSpPr>
          <p:nvPr>
            <p:ph idx="1"/>
          </p:nvPr>
        </p:nvSpPr>
        <p:spPr>
          <a:xfrm>
            <a:off x="838200" y="1491907"/>
            <a:ext cx="10515600" cy="5121544"/>
          </a:xfrm>
        </p:spPr>
        <p:txBody>
          <a:bodyPr>
            <a:normAutofit fontScale="92500" lnSpcReduction="10000"/>
          </a:bodyPr>
          <a:lstStyle/>
          <a:p>
            <a:pPr>
              <a:lnSpc>
                <a:spcPct val="120000"/>
              </a:lnSpc>
              <a:spcBef>
                <a:spcPts val="0"/>
              </a:spcBef>
            </a:pPr>
            <a:r>
              <a:rPr lang="en-GB" dirty="0"/>
              <a:t>Development of guidance and policy on adult support and protection</a:t>
            </a:r>
          </a:p>
          <a:p>
            <a:pPr>
              <a:lnSpc>
                <a:spcPct val="120000"/>
              </a:lnSpc>
              <a:spcBef>
                <a:spcPts val="0"/>
              </a:spcBef>
            </a:pPr>
            <a:r>
              <a:rPr lang="en-GB" dirty="0"/>
              <a:t>Key legislation on ASP</a:t>
            </a:r>
          </a:p>
          <a:p>
            <a:pPr>
              <a:lnSpc>
                <a:spcPct val="120000"/>
              </a:lnSpc>
              <a:spcBef>
                <a:spcPts val="0"/>
              </a:spcBef>
            </a:pPr>
            <a:r>
              <a:rPr lang="en-GB" dirty="0"/>
              <a:t>Definition of adult support and protection</a:t>
            </a:r>
          </a:p>
          <a:p>
            <a:pPr>
              <a:lnSpc>
                <a:spcPct val="120000"/>
              </a:lnSpc>
              <a:spcBef>
                <a:spcPts val="0"/>
              </a:spcBef>
            </a:pPr>
            <a:r>
              <a:rPr lang="en-GB" dirty="0"/>
              <a:t>Adult Support and Protection Networks</a:t>
            </a:r>
          </a:p>
          <a:p>
            <a:pPr>
              <a:lnSpc>
                <a:spcPct val="120000"/>
              </a:lnSpc>
              <a:spcBef>
                <a:spcPts val="0"/>
              </a:spcBef>
            </a:pPr>
            <a:r>
              <a:rPr lang="en-GB" dirty="0"/>
              <a:t>Adult Support and Protection Committees</a:t>
            </a:r>
          </a:p>
          <a:p>
            <a:pPr>
              <a:lnSpc>
                <a:spcPct val="120000"/>
              </a:lnSpc>
              <a:spcBef>
                <a:spcPts val="0"/>
              </a:spcBef>
            </a:pPr>
            <a:r>
              <a:rPr lang="en-GB" dirty="0"/>
              <a:t>Chief Officers’ role in adult support and protection</a:t>
            </a:r>
          </a:p>
          <a:p>
            <a:pPr>
              <a:lnSpc>
                <a:spcPct val="120000"/>
              </a:lnSpc>
              <a:spcBef>
                <a:spcPts val="0"/>
              </a:spcBef>
            </a:pPr>
            <a:r>
              <a:rPr lang="en-GB" dirty="0"/>
              <a:t>Protection orders</a:t>
            </a:r>
          </a:p>
          <a:p>
            <a:pPr>
              <a:lnSpc>
                <a:spcPct val="120000"/>
              </a:lnSpc>
              <a:spcBef>
                <a:spcPts val="0"/>
              </a:spcBef>
            </a:pPr>
            <a:r>
              <a:rPr lang="en-GB" dirty="0"/>
              <a:t>Significant Case Reviews</a:t>
            </a:r>
          </a:p>
          <a:p>
            <a:pPr>
              <a:lnSpc>
                <a:spcPct val="120000"/>
              </a:lnSpc>
              <a:spcBef>
                <a:spcPts val="0"/>
              </a:spcBef>
            </a:pPr>
            <a:r>
              <a:rPr lang="en-GB" dirty="0"/>
              <a:t>Transitions and cross-cutting agendas</a:t>
            </a:r>
          </a:p>
          <a:p>
            <a:pPr>
              <a:lnSpc>
                <a:spcPct val="120000"/>
              </a:lnSpc>
              <a:spcBef>
                <a:spcPts val="0"/>
              </a:spcBef>
            </a:pPr>
            <a:r>
              <a:rPr lang="en-GB" dirty="0"/>
              <a:t>Data</a:t>
            </a:r>
          </a:p>
          <a:p>
            <a:pPr>
              <a:lnSpc>
                <a:spcPct val="120000"/>
              </a:lnSpc>
              <a:spcBef>
                <a:spcPts val="0"/>
              </a:spcBef>
            </a:pPr>
            <a:r>
              <a:rPr lang="en-GB" dirty="0"/>
              <a:t>Quality indicators and reflective questions</a:t>
            </a:r>
          </a:p>
        </p:txBody>
      </p:sp>
    </p:spTree>
    <p:extLst>
      <p:ext uri="{BB962C8B-B14F-4D97-AF65-F5344CB8AC3E}">
        <p14:creationId xmlns:p14="http://schemas.microsoft.com/office/powerpoint/2010/main" val="35697530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 name="Group 3"/>
          <p:cNvGrpSpPr/>
          <p:nvPr/>
        </p:nvGrpSpPr>
        <p:grpSpPr>
          <a:xfrm>
            <a:off x="0" y="328487"/>
            <a:ext cx="10466024" cy="620890"/>
            <a:chOff x="0" y="451554"/>
            <a:chExt cx="6784622" cy="620890"/>
          </a:xfrm>
          <a:solidFill>
            <a:schemeClr val="accent3">
              <a:lumMod val="75000"/>
            </a:schemeClr>
          </a:solidFill>
        </p:grpSpPr>
        <p:sp>
          <p:nvSpPr>
            <p:cNvPr id="5" name="Rectangle 4"/>
            <p:cNvSpPr/>
            <p:nvPr/>
          </p:nvSpPr>
          <p:spPr>
            <a:xfrm>
              <a:off x="0" y="451556"/>
              <a:ext cx="6378222" cy="620888"/>
            </a:xfrm>
            <a:prstGeom prst="rect">
              <a:avLst/>
            </a:prstGeom>
            <a:grp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6055630" y="451554"/>
              <a:ext cx="728992" cy="620889"/>
            </a:xfrm>
            <a:prstGeom prst="ellipse">
              <a:avLst/>
            </a:prstGeom>
            <a:grp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p:cNvSpPr>
            <a:spLocks noGrp="1"/>
          </p:cNvSpPr>
          <p:nvPr>
            <p:ph type="title"/>
          </p:nvPr>
        </p:nvSpPr>
        <p:spPr>
          <a:xfrm>
            <a:off x="258416" y="202679"/>
            <a:ext cx="10515600" cy="872503"/>
          </a:xfrm>
        </p:spPr>
        <p:txBody>
          <a:bodyPr/>
          <a:lstStyle/>
          <a:p>
            <a:r>
              <a:rPr lang="en-GB" b="1" dirty="0">
                <a:solidFill>
                  <a:schemeClr val="bg1"/>
                </a:solidFill>
              </a:rPr>
              <a:t>Development of guidance and policy on ASP</a:t>
            </a:r>
          </a:p>
        </p:txBody>
      </p:sp>
      <p:sp>
        <p:nvSpPr>
          <p:cNvPr id="3" name="Content Placeholder 2"/>
          <p:cNvSpPr>
            <a:spLocks noGrp="1"/>
          </p:cNvSpPr>
          <p:nvPr>
            <p:ph idx="1"/>
          </p:nvPr>
        </p:nvSpPr>
        <p:spPr>
          <a:xfrm>
            <a:off x="258416" y="1013791"/>
            <a:ext cx="11608905" cy="5685183"/>
          </a:xfrm>
        </p:spPr>
        <p:txBody>
          <a:bodyPr>
            <a:noAutofit/>
          </a:bodyPr>
          <a:lstStyle/>
          <a:p>
            <a:pPr lvl="0">
              <a:lnSpc>
                <a:spcPct val="120000"/>
              </a:lnSpc>
              <a:spcBef>
                <a:spcPts val="0"/>
              </a:spcBef>
            </a:pPr>
            <a:r>
              <a:rPr lang="en-GB" sz="2000" dirty="0"/>
              <a:t>1997 - </a:t>
            </a:r>
            <a:r>
              <a:rPr lang="en-GB" sz="2000" u="sng" dirty="0">
                <a:solidFill>
                  <a:schemeClr val="accent1">
                    <a:lumMod val="75000"/>
                  </a:schemeClr>
                </a:solidFill>
                <a:hlinkClick r:id="rId3"/>
              </a:rPr>
              <a:t>Report on Vulnerable Adults</a:t>
            </a:r>
            <a:r>
              <a:rPr lang="en-GB" sz="2000" dirty="0"/>
              <a:t>, </a:t>
            </a:r>
            <a:r>
              <a:rPr lang="en-GB" sz="2000" i="1" dirty="0"/>
              <a:t>Scottish Law Commission. </a:t>
            </a:r>
            <a:r>
              <a:rPr lang="en-GB" sz="2000" dirty="0"/>
              <a:t>Recommendations on protecting vulnerable </a:t>
            </a:r>
          </a:p>
          <a:p>
            <a:pPr marL="0" lvl="0" indent="0">
              <a:lnSpc>
                <a:spcPct val="120000"/>
              </a:lnSpc>
              <a:spcBef>
                <a:spcPts val="0"/>
              </a:spcBef>
              <a:buNone/>
            </a:pPr>
            <a:r>
              <a:rPr lang="en-GB" sz="2000" dirty="0"/>
              <a:t>                adults.</a:t>
            </a:r>
          </a:p>
          <a:p>
            <a:pPr lvl="0">
              <a:lnSpc>
                <a:spcPct val="120000"/>
              </a:lnSpc>
              <a:spcBef>
                <a:spcPts val="0"/>
              </a:spcBef>
            </a:pPr>
            <a:r>
              <a:rPr lang="en-GB" sz="2000" dirty="0"/>
              <a:t>2002-04 - </a:t>
            </a:r>
            <a:r>
              <a:rPr lang="en-GB" sz="2000" u="sng" dirty="0">
                <a:hlinkClick r:id="rId4"/>
              </a:rPr>
              <a:t>Borders Vulnerable Adult Case</a:t>
            </a:r>
            <a:r>
              <a:rPr lang="en-GB" sz="2000" dirty="0"/>
              <a:t>. Prompted legislation to protect vulnerable adults.</a:t>
            </a:r>
          </a:p>
          <a:p>
            <a:pPr lvl="0">
              <a:lnSpc>
                <a:spcPct val="120000"/>
              </a:lnSpc>
              <a:spcBef>
                <a:spcPts val="0"/>
              </a:spcBef>
            </a:pPr>
            <a:r>
              <a:rPr lang="en-GB" sz="2000" dirty="0"/>
              <a:t>2004 - Shift from the term vulnerable to adults at risk of harm.</a:t>
            </a:r>
          </a:p>
          <a:p>
            <a:pPr lvl="0">
              <a:lnSpc>
                <a:spcPct val="120000"/>
              </a:lnSpc>
              <a:spcBef>
                <a:spcPts val="0"/>
              </a:spcBef>
            </a:pPr>
            <a:r>
              <a:rPr lang="en-GB" sz="2000" dirty="0"/>
              <a:t>2006 - </a:t>
            </a:r>
            <a:r>
              <a:rPr lang="en-GB" sz="2000" u="sng" dirty="0">
                <a:hlinkClick r:id="rId5"/>
              </a:rPr>
              <a:t>Policy Memorandum</a:t>
            </a:r>
            <a:r>
              <a:rPr lang="en-GB" sz="2000" dirty="0"/>
              <a:t>, </a:t>
            </a:r>
            <a:r>
              <a:rPr lang="en-GB" sz="2000" i="1" dirty="0"/>
              <a:t>Scottish Government. </a:t>
            </a:r>
            <a:r>
              <a:rPr lang="en-GB" sz="2000" dirty="0"/>
              <a:t>To strengthen expectations that allegations of abuse</a:t>
            </a:r>
          </a:p>
          <a:p>
            <a:pPr marL="0" lvl="0" indent="0">
              <a:lnSpc>
                <a:spcPct val="120000"/>
              </a:lnSpc>
              <a:spcBef>
                <a:spcPts val="0"/>
              </a:spcBef>
              <a:buNone/>
            </a:pPr>
            <a:r>
              <a:rPr lang="en-GB" sz="2000" dirty="0"/>
              <a:t>                would be ‘taken seriously and pursued stringently.’</a:t>
            </a:r>
          </a:p>
          <a:p>
            <a:pPr>
              <a:lnSpc>
                <a:spcPct val="120000"/>
              </a:lnSpc>
              <a:spcBef>
                <a:spcPts val="0"/>
              </a:spcBef>
            </a:pPr>
            <a:r>
              <a:rPr lang="en-GB" sz="2000" dirty="0"/>
              <a:t>2013 - </a:t>
            </a:r>
            <a:r>
              <a:rPr lang="en-GB" sz="2000" u="sng" dirty="0">
                <a:hlinkClick r:id="rId6"/>
              </a:rPr>
              <a:t>National Priorities (2013)</a:t>
            </a:r>
            <a:r>
              <a:rPr lang="en-GB" sz="2000" dirty="0"/>
              <a:t>, </a:t>
            </a:r>
            <a:r>
              <a:rPr lang="en-GB" sz="2000" i="1" dirty="0"/>
              <a:t>Scottish Government.</a:t>
            </a:r>
            <a:r>
              <a:rPr lang="en-GB" sz="2000" dirty="0"/>
              <a:t> Highlighted issues with implementing legislation.</a:t>
            </a:r>
          </a:p>
          <a:p>
            <a:pPr>
              <a:lnSpc>
                <a:spcPct val="120000"/>
              </a:lnSpc>
              <a:spcBef>
                <a:spcPts val="0"/>
              </a:spcBef>
            </a:pPr>
            <a:r>
              <a:rPr lang="en-GB" sz="2000" dirty="0"/>
              <a:t>2014 - </a:t>
            </a:r>
            <a:r>
              <a:rPr lang="en-GB" sz="2000" u="sng" dirty="0">
                <a:hlinkClick r:id="rId7"/>
              </a:rPr>
              <a:t>The Adult Support and Protection (Scotland) Act 2007, Code of practice (2008/2014)</a:t>
            </a:r>
            <a:r>
              <a:rPr lang="en-GB" sz="2000" dirty="0"/>
              <a:t>, </a:t>
            </a:r>
            <a:r>
              <a:rPr lang="en-GB" sz="2000" i="1" dirty="0"/>
              <a:t>Scottish</a:t>
            </a:r>
          </a:p>
          <a:p>
            <a:pPr marL="0" indent="0">
              <a:lnSpc>
                <a:spcPct val="120000"/>
              </a:lnSpc>
              <a:spcBef>
                <a:spcPts val="0"/>
              </a:spcBef>
              <a:buNone/>
            </a:pPr>
            <a:r>
              <a:rPr lang="en-GB" sz="2000" i="1" dirty="0"/>
              <a:t>                Government. </a:t>
            </a:r>
            <a:r>
              <a:rPr lang="en-GB" sz="2000" dirty="0"/>
              <a:t>Update to reflect practice developments in line with the legislation.</a:t>
            </a:r>
          </a:p>
          <a:p>
            <a:pPr lvl="0">
              <a:lnSpc>
                <a:spcPct val="120000"/>
              </a:lnSpc>
              <a:spcBef>
                <a:spcPts val="0"/>
              </a:spcBef>
            </a:pPr>
            <a:r>
              <a:rPr lang="en-GB" sz="2000" dirty="0"/>
              <a:t>2017 - </a:t>
            </a:r>
            <a:r>
              <a:rPr lang="en-GB" sz="2000" u="sng" dirty="0">
                <a:hlinkClick r:id="rId8"/>
              </a:rPr>
              <a:t>Health &amp; Social Care Standards</a:t>
            </a:r>
            <a:r>
              <a:rPr lang="en-GB" sz="2000" dirty="0"/>
              <a:t>, </a:t>
            </a:r>
            <a:r>
              <a:rPr lang="en-GB" sz="2000" i="1" dirty="0"/>
              <a:t>Scottish Government.</a:t>
            </a:r>
            <a:endParaRPr lang="en-GB" sz="2000" dirty="0"/>
          </a:p>
          <a:p>
            <a:pPr lvl="0">
              <a:lnSpc>
                <a:spcPct val="120000"/>
              </a:lnSpc>
              <a:spcBef>
                <a:spcPts val="0"/>
              </a:spcBef>
            </a:pPr>
            <a:r>
              <a:rPr lang="en-GB" sz="2000" dirty="0"/>
              <a:t>2019 - </a:t>
            </a:r>
            <a:r>
              <a:rPr lang="en-GB" sz="2000" u="sng" dirty="0">
                <a:hlinkClick r:id="rId9"/>
              </a:rPr>
              <a:t>Adult Support &amp; Protection Improvement Plan 2019-2022</a:t>
            </a:r>
            <a:r>
              <a:rPr lang="en-GB" sz="2000" dirty="0"/>
              <a:t>, </a:t>
            </a:r>
            <a:r>
              <a:rPr lang="en-GB" sz="2000" i="1" dirty="0"/>
              <a:t>Scottish Government.</a:t>
            </a:r>
          </a:p>
          <a:p>
            <a:pPr lvl="0">
              <a:lnSpc>
                <a:spcPct val="120000"/>
              </a:lnSpc>
              <a:spcBef>
                <a:spcPts val="0"/>
              </a:spcBef>
            </a:pPr>
            <a:r>
              <a:rPr lang="en-GB" sz="2000" dirty="0">
                <a:effectLst/>
                <a:latin typeface="Calibri" panose="020F0502020204030204" pitchFamily="34" charset="0"/>
                <a:ea typeface="Calibri" panose="020F0502020204030204" pitchFamily="34" charset="0"/>
                <a:cs typeface="Times New Roman" panose="02020603050405020304" pitchFamily="18" charset="0"/>
              </a:rPr>
              <a:t>2022 - </a:t>
            </a:r>
            <a:r>
              <a:rPr lang="en-GB" sz="20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10"/>
              </a:rPr>
              <a:t>Adult Support and Protection (Scotland)  Act 2007 Code of Practice</a:t>
            </a:r>
            <a:r>
              <a:rPr lang="en-GB" sz="2000" dirty="0">
                <a:effectLst/>
                <a:latin typeface="Calibri" panose="020F0502020204030204" pitchFamily="34" charset="0"/>
                <a:ea typeface="Calibri" panose="020F0502020204030204" pitchFamily="34" charset="0"/>
                <a:cs typeface="Times New Roman" panose="02020603050405020304" pitchFamily="18" charset="0"/>
              </a:rPr>
              <a:t> </a:t>
            </a:r>
            <a:r>
              <a:rPr lang="en-GB" sz="2000" i="1" dirty="0">
                <a:effectLst/>
                <a:latin typeface="Calibri" panose="020F0502020204030204" pitchFamily="34" charset="0"/>
                <a:ea typeface="Calibri" panose="020F0502020204030204" pitchFamily="34" charset="0"/>
                <a:cs typeface="Times New Roman" panose="02020603050405020304" pitchFamily="18" charset="0"/>
              </a:rPr>
              <a:t>Establishes a set of principles to</a:t>
            </a:r>
          </a:p>
          <a:p>
            <a:pPr marL="0" lvl="0" indent="0">
              <a:lnSpc>
                <a:spcPct val="120000"/>
              </a:lnSpc>
              <a:spcBef>
                <a:spcPts val="0"/>
              </a:spcBef>
              <a:buNone/>
            </a:pPr>
            <a:r>
              <a:rPr lang="en-GB" sz="2000" i="1" dirty="0">
                <a:latin typeface="Calibri" panose="020F0502020204030204" pitchFamily="34" charset="0"/>
                <a:ea typeface="Calibri" panose="020F0502020204030204" pitchFamily="34" charset="0"/>
                <a:cs typeface="Times New Roman" panose="02020603050405020304" pitchFamily="18" charset="0"/>
              </a:rPr>
              <a:t>               </a:t>
            </a:r>
            <a:r>
              <a:rPr lang="en-GB" sz="2000" i="1" dirty="0">
                <a:effectLst/>
                <a:latin typeface="Calibri" panose="020F0502020204030204" pitchFamily="34" charset="0"/>
                <a:ea typeface="Calibri" panose="020F0502020204030204" pitchFamily="34" charset="0"/>
                <a:cs typeface="Times New Roman" panose="02020603050405020304" pitchFamily="18" charset="0"/>
              </a:rPr>
              <a:t> guide interventions, Scottish Government </a:t>
            </a:r>
          </a:p>
          <a:p>
            <a:pPr lvl="0">
              <a:lnSpc>
                <a:spcPct val="120000"/>
              </a:lnSpc>
              <a:spcBef>
                <a:spcPts val="0"/>
              </a:spcBef>
            </a:pPr>
            <a:r>
              <a:rPr lang="en-GB" sz="2000" dirty="0">
                <a:effectLst/>
                <a:latin typeface="Calibri" panose="020F0502020204030204" pitchFamily="34" charset="0"/>
                <a:ea typeface="Calibri" panose="020F0502020204030204" pitchFamily="34" charset="0"/>
                <a:cs typeface="Times New Roman" panose="02020603050405020304" pitchFamily="18" charset="0"/>
              </a:rPr>
              <a:t>2022 - </a:t>
            </a:r>
            <a:r>
              <a:rPr lang="en-GB" sz="20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11"/>
              </a:rPr>
              <a:t>Adult Support and Protection supporting documents</a:t>
            </a:r>
            <a:r>
              <a:rPr lang="en-GB" sz="2000" dirty="0">
                <a:effectLst/>
                <a:latin typeface="Calibri" panose="020F0502020204030204" pitchFamily="34" charset="0"/>
                <a:ea typeface="Calibri" panose="020F0502020204030204" pitchFamily="34" charset="0"/>
                <a:cs typeface="Times New Roman" panose="02020603050405020304" pitchFamily="18" charset="0"/>
              </a:rPr>
              <a:t>, </a:t>
            </a:r>
            <a:r>
              <a:rPr lang="en-GB" sz="2000" i="1" dirty="0">
                <a:effectLst/>
                <a:latin typeface="Calibri" panose="020F0502020204030204" pitchFamily="34" charset="0"/>
                <a:ea typeface="Calibri" panose="020F0502020204030204" pitchFamily="34" charset="0"/>
                <a:cs typeface="Times New Roman" panose="02020603050405020304" pitchFamily="18" charset="0"/>
              </a:rPr>
              <a:t>Scottish Government.  Update to reflect practice</a:t>
            </a:r>
          </a:p>
          <a:p>
            <a:pPr marL="0" lvl="0" indent="0">
              <a:lnSpc>
                <a:spcPct val="120000"/>
              </a:lnSpc>
              <a:spcBef>
                <a:spcPts val="0"/>
              </a:spcBef>
              <a:buNone/>
            </a:pPr>
            <a:r>
              <a:rPr lang="en-GB" sz="2000" i="1" dirty="0">
                <a:latin typeface="Calibri" panose="020F0502020204030204" pitchFamily="34" charset="0"/>
                <a:ea typeface="Calibri" panose="020F0502020204030204" pitchFamily="34" charset="0"/>
                <a:cs typeface="Times New Roman" panose="02020603050405020304" pitchFamily="18" charset="0"/>
              </a:rPr>
              <a:t>               </a:t>
            </a:r>
            <a:r>
              <a:rPr lang="en-GB" sz="2000" i="1" dirty="0">
                <a:effectLst/>
                <a:latin typeface="Calibri" panose="020F0502020204030204" pitchFamily="34" charset="0"/>
                <a:ea typeface="Calibri" panose="020F0502020204030204" pitchFamily="34" charset="0"/>
                <a:cs typeface="Times New Roman" panose="02020603050405020304" pitchFamily="18" charset="0"/>
              </a:rPr>
              <a:t> developments in line with the legislation</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20000"/>
              </a:lnSpc>
              <a:spcBef>
                <a:spcPts val="0"/>
              </a:spcBef>
            </a:pPr>
            <a:endParaRPr lang="en-GB" sz="2200" dirty="0"/>
          </a:p>
        </p:txBody>
      </p:sp>
    </p:spTree>
    <p:extLst>
      <p:ext uri="{BB962C8B-B14F-4D97-AF65-F5344CB8AC3E}">
        <p14:creationId xmlns:p14="http://schemas.microsoft.com/office/powerpoint/2010/main" val="37797721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 name="Group 3"/>
          <p:cNvGrpSpPr/>
          <p:nvPr/>
        </p:nvGrpSpPr>
        <p:grpSpPr>
          <a:xfrm>
            <a:off x="0" y="695427"/>
            <a:ext cx="11353800" cy="620890"/>
            <a:chOff x="0" y="451554"/>
            <a:chExt cx="6784622" cy="620890"/>
          </a:xfrm>
          <a:solidFill>
            <a:schemeClr val="accent3">
              <a:lumMod val="75000"/>
            </a:schemeClr>
          </a:solidFill>
        </p:grpSpPr>
        <p:sp>
          <p:nvSpPr>
            <p:cNvPr id="5" name="Rectangle 4"/>
            <p:cNvSpPr/>
            <p:nvPr/>
          </p:nvSpPr>
          <p:spPr>
            <a:xfrm>
              <a:off x="0" y="451556"/>
              <a:ext cx="6378222" cy="620888"/>
            </a:xfrm>
            <a:prstGeom prst="rect">
              <a:avLst/>
            </a:prstGeom>
            <a:grp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6055630" y="451554"/>
              <a:ext cx="728992" cy="620889"/>
            </a:xfrm>
            <a:prstGeom prst="ellipse">
              <a:avLst/>
            </a:prstGeom>
            <a:grp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p:cNvSpPr>
            <a:spLocks noGrp="1"/>
          </p:cNvSpPr>
          <p:nvPr>
            <p:ph type="title"/>
          </p:nvPr>
        </p:nvSpPr>
        <p:spPr/>
        <p:txBody>
          <a:bodyPr/>
          <a:lstStyle/>
          <a:p>
            <a:r>
              <a:rPr lang="en-GB" b="1" dirty="0">
                <a:solidFill>
                  <a:schemeClr val="bg1"/>
                </a:solidFill>
              </a:rPr>
              <a:t>Key Legislation on Adult Support &amp; Protection</a:t>
            </a:r>
          </a:p>
        </p:txBody>
      </p:sp>
      <p:sp>
        <p:nvSpPr>
          <p:cNvPr id="3" name="Content Placeholder 2"/>
          <p:cNvSpPr>
            <a:spLocks noGrp="1"/>
          </p:cNvSpPr>
          <p:nvPr>
            <p:ph idx="1"/>
          </p:nvPr>
        </p:nvSpPr>
        <p:spPr/>
        <p:txBody>
          <a:bodyPr/>
          <a:lstStyle/>
          <a:p>
            <a:pPr lvl="0"/>
            <a:r>
              <a:rPr lang="en-GB" u="sng" dirty="0">
                <a:hlinkClick r:id="rId3"/>
              </a:rPr>
              <a:t>Adult Support and Protection (Scotland) Act 2007</a:t>
            </a:r>
            <a:endParaRPr lang="en-GB" dirty="0"/>
          </a:p>
          <a:p>
            <a:pPr lvl="0"/>
            <a:r>
              <a:rPr lang="en-GB" u="sng" dirty="0">
                <a:hlinkClick r:id="rId4"/>
              </a:rPr>
              <a:t>Adults with Incapacity (Scotland) Act 2000</a:t>
            </a:r>
            <a:endParaRPr lang="en-GB" dirty="0"/>
          </a:p>
          <a:p>
            <a:pPr lvl="0"/>
            <a:r>
              <a:rPr lang="en-GB" u="sng" dirty="0">
                <a:hlinkClick r:id="rId5"/>
              </a:rPr>
              <a:t>Mental Health (Care &amp; Treatment) (Scotland) Act 2003</a:t>
            </a:r>
            <a:endParaRPr lang="en-GB" dirty="0"/>
          </a:p>
          <a:p>
            <a:pPr lvl="0"/>
            <a:r>
              <a:rPr lang="en-GB" u="sng" dirty="0">
                <a:hlinkClick r:id="rId6"/>
              </a:rPr>
              <a:t>Health (Tobacco, Nicotine etc. and Care) (Scotland) Act 2016  - Part 2. Duty of Candour and Part 3.  Ill treatment and Wilful Neglect</a:t>
            </a:r>
            <a:r>
              <a:rPr lang="en-GB" dirty="0"/>
              <a:t> </a:t>
            </a:r>
          </a:p>
          <a:p>
            <a:pPr lvl="0"/>
            <a:r>
              <a:rPr lang="en-GB" u="sng" dirty="0">
                <a:hlinkClick r:id="rId7"/>
              </a:rPr>
              <a:t>NHS and Community Care Act 1990</a:t>
            </a:r>
            <a:endParaRPr lang="en-GB" dirty="0"/>
          </a:p>
        </p:txBody>
      </p:sp>
    </p:spTree>
    <p:extLst>
      <p:ext uri="{BB962C8B-B14F-4D97-AF65-F5344CB8AC3E}">
        <p14:creationId xmlns:p14="http://schemas.microsoft.com/office/powerpoint/2010/main" val="25124695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 name="Group 3"/>
          <p:cNvGrpSpPr/>
          <p:nvPr/>
        </p:nvGrpSpPr>
        <p:grpSpPr>
          <a:xfrm>
            <a:off x="0" y="313815"/>
            <a:ext cx="9816029" cy="620890"/>
            <a:chOff x="0" y="451554"/>
            <a:chExt cx="6784622" cy="620890"/>
          </a:xfrm>
          <a:solidFill>
            <a:schemeClr val="accent3">
              <a:lumMod val="75000"/>
            </a:schemeClr>
          </a:solidFill>
        </p:grpSpPr>
        <p:sp>
          <p:nvSpPr>
            <p:cNvPr id="5" name="Rectangle 4"/>
            <p:cNvSpPr/>
            <p:nvPr/>
          </p:nvSpPr>
          <p:spPr>
            <a:xfrm>
              <a:off x="0" y="451556"/>
              <a:ext cx="6378222" cy="620888"/>
            </a:xfrm>
            <a:prstGeom prst="rect">
              <a:avLst/>
            </a:prstGeom>
            <a:grp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6055630" y="451554"/>
              <a:ext cx="728992" cy="620889"/>
            </a:xfrm>
            <a:prstGeom prst="ellipse">
              <a:avLst/>
            </a:prstGeom>
            <a:grp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p:cNvSpPr>
            <a:spLocks noGrp="1"/>
          </p:cNvSpPr>
          <p:nvPr>
            <p:ph type="title"/>
          </p:nvPr>
        </p:nvSpPr>
        <p:spPr>
          <a:xfrm>
            <a:off x="536713" y="245857"/>
            <a:ext cx="10694504" cy="807692"/>
          </a:xfrm>
        </p:spPr>
        <p:txBody>
          <a:bodyPr>
            <a:normAutofit/>
          </a:bodyPr>
          <a:lstStyle/>
          <a:p>
            <a:r>
              <a:rPr lang="en-GB" b="1" dirty="0">
                <a:solidFill>
                  <a:schemeClr val="bg1"/>
                </a:solidFill>
              </a:rPr>
              <a:t>Definition of Adult Support &amp; Protection</a:t>
            </a:r>
          </a:p>
        </p:txBody>
      </p:sp>
      <p:sp>
        <p:nvSpPr>
          <p:cNvPr id="3" name="Content Placeholder 2"/>
          <p:cNvSpPr>
            <a:spLocks noGrp="1"/>
          </p:cNvSpPr>
          <p:nvPr>
            <p:ph idx="1"/>
          </p:nvPr>
        </p:nvSpPr>
        <p:spPr>
          <a:xfrm>
            <a:off x="536713" y="1053549"/>
            <a:ext cx="11231217" cy="5486399"/>
          </a:xfrm>
        </p:spPr>
        <p:txBody>
          <a:bodyPr>
            <a:normAutofit lnSpcReduction="10000"/>
          </a:bodyPr>
          <a:lstStyle/>
          <a:p>
            <a:pPr marL="0" indent="0">
              <a:buNone/>
            </a:pPr>
            <a:r>
              <a:rPr lang="en-GB" b="1" dirty="0"/>
              <a:t>Adults at risk of harm are adults who:</a:t>
            </a:r>
          </a:p>
          <a:p>
            <a:r>
              <a:rPr lang="en-GB" dirty="0"/>
              <a:t>are unable to safeguard their own well-being, property, rights or other interests,</a:t>
            </a:r>
          </a:p>
          <a:p>
            <a:r>
              <a:rPr lang="en-GB" dirty="0"/>
              <a:t>are at risk of harm, and</a:t>
            </a:r>
          </a:p>
          <a:p>
            <a:r>
              <a:rPr lang="en-GB" dirty="0"/>
              <a:t>because they are affected by disability, mental disorder, illness or physical or mental infirmity, are more vulnerable to being harmed than adults who are not so affected.</a:t>
            </a:r>
          </a:p>
          <a:p>
            <a:pPr marL="0" indent="0">
              <a:buNone/>
            </a:pPr>
            <a:endParaRPr lang="en-GB" dirty="0"/>
          </a:p>
          <a:p>
            <a:pPr marL="0" indent="0">
              <a:buNone/>
            </a:pPr>
            <a:r>
              <a:rPr lang="en-GB" b="1" dirty="0"/>
              <a:t>An adult is at risk of harm if:</a:t>
            </a:r>
          </a:p>
          <a:p>
            <a:r>
              <a:rPr lang="en-GB" dirty="0"/>
              <a:t>another person's conduct is causing (or is likely to cause) the adult to be harmed, or</a:t>
            </a:r>
          </a:p>
          <a:p>
            <a:r>
              <a:rPr lang="en-GB" dirty="0"/>
              <a:t>the adult is engaging (or is likely to engage) in conduct which causes (or is likely to cause) self-harm.</a:t>
            </a:r>
          </a:p>
          <a:p>
            <a:pPr marL="0" indent="0">
              <a:buNone/>
            </a:pPr>
            <a:endParaRPr lang="en-GB" dirty="0"/>
          </a:p>
        </p:txBody>
      </p:sp>
    </p:spTree>
    <p:extLst>
      <p:ext uri="{BB962C8B-B14F-4D97-AF65-F5344CB8AC3E}">
        <p14:creationId xmlns:p14="http://schemas.microsoft.com/office/powerpoint/2010/main" val="40041385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diagram of a diagram&#10;&#10;Description automatically generated">
            <a:extLst>
              <a:ext uri="{FF2B5EF4-FFF2-40B4-BE49-F238E27FC236}">
                <a16:creationId xmlns:a16="http://schemas.microsoft.com/office/drawing/2014/main" id="{6A9524AF-4A7F-0A7F-D711-7224696429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9182" y="393290"/>
            <a:ext cx="11492817" cy="6464710"/>
          </a:xfrm>
          <a:prstGeom prst="rect">
            <a:avLst/>
          </a:prstGeom>
        </p:spPr>
      </p:pic>
      <p:sp>
        <p:nvSpPr>
          <p:cNvPr id="7" name="Rectangle 6"/>
          <p:cNvSpPr/>
          <p:nvPr/>
        </p:nvSpPr>
        <p:spPr>
          <a:xfrm>
            <a:off x="-1" y="636059"/>
            <a:ext cx="4538949" cy="1459898"/>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3778786" y="636059"/>
            <a:ext cx="1498294" cy="1459901"/>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80997" y="212032"/>
            <a:ext cx="4741846" cy="2352025"/>
          </a:xfrm>
        </p:spPr>
        <p:txBody>
          <a:bodyPr/>
          <a:lstStyle/>
          <a:p>
            <a:r>
              <a:rPr lang="en-GB" b="1" dirty="0">
                <a:solidFill>
                  <a:schemeClr val="bg1"/>
                </a:solidFill>
              </a:rPr>
              <a:t>Adult Support and Protection networks</a:t>
            </a:r>
            <a:endParaRPr lang="en-GB" dirty="0">
              <a:solidFill>
                <a:schemeClr val="bg1"/>
              </a:solidFill>
            </a:endParaRPr>
          </a:p>
        </p:txBody>
      </p:sp>
    </p:spTree>
    <p:extLst>
      <p:ext uri="{BB962C8B-B14F-4D97-AF65-F5344CB8AC3E}">
        <p14:creationId xmlns:p14="http://schemas.microsoft.com/office/powerpoint/2010/main" val="30952892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 name="Group 3"/>
          <p:cNvGrpSpPr/>
          <p:nvPr/>
        </p:nvGrpSpPr>
        <p:grpSpPr>
          <a:xfrm>
            <a:off x="0" y="313815"/>
            <a:ext cx="11650316" cy="620890"/>
            <a:chOff x="0" y="451554"/>
            <a:chExt cx="6784622" cy="620890"/>
          </a:xfrm>
          <a:solidFill>
            <a:schemeClr val="accent3">
              <a:lumMod val="75000"/>
            </a:schemeClr>
          </a:solidFill>
        </p:grpSpPr>
        <p:sp>
          <p:nvSpPr>
            <p:cNvPr id="5" name="Rectangle 4"/>
            <p:cNvSpPr/>
            <p:nvPr/>
          </p:nvSpPr>
          <p:spPr>
            <a:xfrm>
              <a:off x="0" y="451556"/>
              <a:ext cx="6378222" cy="620888"/>
            </a:xfrm>
            <a:prstGeom prst="rect">
              <a:avLst/>
            </a:prstGeom>
            <a:grp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6055630" y="451554"/>
              <a:ext cx="728992" cy="620889"/>
            </a:xfrm>
            <a:prstGeom prst="ellipse">
              <a:avLst/>
            </a:prstGeom>
            <a:grp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p:cNvSpPr>
            <a:spLocks noGrp="1"/>
          </p:cNvSpPr>
          <p:nvPr>
            <p:ph type="title"/>
          </p:nvPr>
        </p:nvSpPr>
        <p:spPr>
          <a:xfrm>
            <a:off x="541681" y="146469"/>
            <a:ext cx="11108635" cy="946840"/>
          </a:xfrm>
        </p:spPr>
        <p:txBody>
          <a:bodyPr/>
          <a:lstStyle/>
          <a:p>
            <a:r>
              <a:rPr lang="en-GB" b="1" dirty="0">
                <a:solidFill>
                  <a:schemeClr val="bg1"/>
                </a:solidFill>
              </a:rPr>
              <a:t>Adult Support and Protection Committees (</a:t>
            </a:r>
            <a:r>
              <a:rPr lang="en-GB" b="1" dirty="0" err="1">
                <a:solidFill>
                  <a:schemeClr val="bg1"/>
                </a:solidFill>
              </a:rPr>
              <a:t>APCs</a:t>
            </a:r>
            <a:r>
              <a:rPr lang="en-GB" b="1" dirty="0">
                <a:solidFill>
                  <a:schemeClr val="bg1"/>
                </a:solidFill>
              </a:rPr>
              <a:t>)</a:t>
            </a:r>
          </a:p>
        </p:txBody>
      </p:sp>
      <p:sp>
        <p:nvSpPr>
          <p:cNvPr id="3" name="Content Placeholder 2"/>
          <p:cNvSpPr>
            <a:spLocks noGrp="1"/>
          </p:cNvSpPr>
          <p:nvPr>
            <p:ph idx="1"/>
          </p:nvPr>
        </p:nvSpPr>
        <p:spPr>
          <a:xfrm>
            <a:off x="541680" y="1133065"/>
            <a:ext cx="11345519" cy="5526152"/>
          </a:xfrm>
        </p:spPr>
        <p:txBody>
          <a:bodyPr>
            <a:noAutofit/>
          </a:bodyPr>
          <a:lstStyle/>
          <a:p>
            <a:r>
              <a:rPr lang="en-GB" dirty="0"/>
              <a:t>Councils have a statutory duty to establish </a:t>
            </a:r>
            <a:r>
              <a:rPr lang="en-GB" dirty="0" err="1"/>
              <a:t>APCs</a:t>
            </a:r>
            <a:r>
              <a:rPr lang="en-GB" dirty="0"/>
              <a:t>.  Local Authorities must appoint a Convenor independent of the LA to chair the APC, author the Biennial Report and attend key national fora e.g., Scottish Adult Support and Protection Independent Conveners Association.</a:t>
            </a:r>
          </a:p>
          <a:p>
            <a:endParaRPr lang="en-GB" dirty="0"/>
          </a:p>
          <a:p>
            <a:r>
              <a:rPr lang="en-GB" dirty="0" err="1"/>
              <a:t>APCs</a:t>
            </a:r>
            <a:r>
              <a:rPr lang="en-GB" dirty="0"/>
              <a:t> have a significant role in ensuring cooperation and communication within and between agencies to promote appropriate support and protection for adults at risk of harm.</a:t>
            </a:r>
          </a:p>
          <a:p>
            <a:endParaRPr lang="en-GB" sz="3000" dirty="0"/>
          </a:p>
          <a:p>
            <a:r>
              <a:rPr lang="en-GB" dirty="0">
                <a:effectLst/>
                <a:latin typeface="Calibri" panose="020F0502020204030204" pitchFamily="34" charset="0"/>
                <a:ea typeface="Calibri" panose="020F0502020204030204" pitchFamily="34" charset="0"/>
                <a:cs typeface="Times New Roman" panose="02020603050405020304" pitchFamily="18" charset="0"/>
              </a:rPr>
              <a:t>The relationship between APCs, Conveners and COGs has been articulated in the 2022 Review of Guidance for Adult Protection Committees.</a:t>
            </a:r>
            <a:endParaRPr lang="en-GB" dirty="0"/>
          </a:p>
        </p:txBody>
      </p:sp>
    </p:spTree>
    <p:extLst>
      <p:ext uri="{BB962C8B-B14F-4D97-AF65-F5344CB8AC3E}">
        <p14:creationId xmlns:p14="http://schemas.microsoft.com/office/powerpoint/2010/main" val="1168495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 name="Group 4"/>
          <p:cNvGrpSpPr/>
          <p:nvPr/>
        </p:nvGrpSpPr>
        <p:grpSpPr>
          <a:xfrm>
            <a:off x="0" y="313815"/>
            <a:ext cx="11650316" cy="620890"/>
            <a:chOff x="0" y="451554"/>
            <a:chExt cx="6784622" cy="620890"/>
          </a:xfrm>
          <a:solidFill>
            <a:schemeClr val="accent3">
              <a:lumMod val="75000"/>
            </a:schemeClr>
          </a:solidFill>
        </p:grpSpPr>
        <p:sp>
          <p:nvSpPr>
            <p:cNvPr id="6" name="Rectangle 5"/>
            <p:cNvSpPr/>
            <p:nvPr/>
          </p:nvSpPr>
          <p:spPr>
            <a:xfrm>
              <a:off x="0" y="451556"/>
              <a:ext cx="6378222" cy="620888"/>
            </a:xfrm>
            <a:prstGeom prst="rect">
              <a:avLst/>
            </a:prstGeom>
            <a:grp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6055630" y="451554"/>
              <a:ext cx="728992" cy="620889"/>
            </a:xfrm>
            <a:prstGeom prst="ellipse">
              <a:avLst/>
            </a:prstGeom>
            <a:grp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p:cNvSpPr>
            <a:spLocks noGrp="1"/>
          </p:cNvSpPr>
          <p:nvPr>
            <p:ph type="title"/>
          </p:nvPr>
        </p:nvSpPr>
        <p:spPr>
          <a:xfrm>
            <a:off x="541681" y="186225"/>
            <a:ext cx="11108635" cy="946840"/>
          </a:xfrm>
        </p:spPr>
        <p:txBody>
          <a:bodyPr/>
          <a:lstStyle/>
          <a:p>
            <a:r>
              <a:rPr lang="en-GB" b="1" dirty="0">
                <a:solidFill>
                  <a:schemeClr val="bg1"/>
                </a:solidFill>
              </a:rPr>
              <a:t>Adult Support and Protection Committees (</a:t>
            </a:r>
            <a:r>
              <a:rPr lang="en-GB" b="1" dirty="0" err="1">
                <a:solidFill>
                  <a:schemeClr val="bg1"/>
                </a:solidFill>
              </a:rPr>
              <a:t>APCs</a:t>
            </a:r>
            <a:r>
              <a:rPr lang="en-GB" b="1" dirty="0">
                <a:solidFill>
                  <a:schemeClr val="bg1"/>
                </a:solidFill>
              </a:rPr>
              <a:t>)</a:t>
            </a:r>
          </a:p>
        </p:txBody>
      </p:sp>
      <p:sp>
        <p:nvSpPr>
          <p:cNvPr id="4" name="Content Placeholder 2"/>
          <p:cNvSpPr txBox="1">
            <a:spLocks/>
          </p:cNvSpPr>
          <p:nvPr/>
        </p:nvSpPr>
        <p:spPr>
          <a:xfrm>
            <a:off x="541680" y="1311966"/>
            <a:ext cx="11345519" cy="542676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3000" b="1" i="0" u="none" strike="noStrike" kern="1200" cap="none" spc="0" normalizeH="0" baseline="0" noProof="0" dirty="0">
                <a:ln>
                  <a:noFill/>
                </a:ln>
                <a:solidFill>
                  <a:schemeClr val="accent3">
                    <a:lumMod val="75000"/>
                  </a:schemeClr>
                </a:solidFill>
                <a:effectLst/>
                <a:uLnTx/>
                <a:uFillTx/>
                <a:latin typeface="Calibri" panose="020F0502020204030204"/>
                <a:ea typeface="+mn-ea"/>
                <a:cs typeface="+mn-cs"/>
              </a:rPr>
              <a:t>Functions of </a:t>
            </a:r>
            <a:r>
              <a:rPr kumimoji="0" lang="en-GB" sz="3000" b="1" i="0" u="none" strike="noStrike" kern="1200" cap="none" spc="0" normalizeH="0" baseline="0" noProof="0" dirty="0" err="1">
                <a:ln>
                  <a:noFill/>
                </a:ln>
                <a:solidFill>
                  <a:schemeClr val="accent3">
                    <a:lumMod val="75000"/>
                  </a:schemeClr>
                </a:solidFill>
                <a:effectLst/>
                <a:uLnTx/>
                <a:uFillTx/>
                <a:latin typeface="Calibri" panose="020F0502020204030204"/>
                <a:ea typeface="+mn-ea"/>
                <a:cs typeface="+mn-cs"/>
              </a:rPr>
              <a:t>APCs</a:t>
            </a:r>
            <a:endParaRPr kumimoji="0" lang="en-GB" sz="3000" b="1" i="0" u="none" strike="noStrike" kern="1200" cap="none" spc="0" normalizeH="0" baseline="0" noProof="0" dirty="0">
              <a:ln>
                <a:noFill/>
              </a:ln>
              <a:solidFill>
                <a:schemeClr val="accent3">
                  <a:lumMod val="75000"/>
                </a:schemeClr>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3000" b="0" i="0" u="none" strike="noStrike" kern="1200" cap="none" spc="0" normalizeH="0" baseline="0" noProof="0" dirty="0">
                <a:ln>
                  <a:noFill/>
                </a:ln>
                <a:solidFill>
                  <a:prstClr val="black"/>
                </a:solidFill>
                <a:effectLst/>
                <a:uLnTx/>
                <a:uFillTx/>
                <a:latin typeface="Calibri" panose="020F0502020204030204"/>
                <a:ea typeface="+mn-ea"/>
                <a:cs typeface="+mn-cs"/>
              </a:rPr>
              <a:t>Reviewing procedures and practices in relation to adult protection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3000" b="0" i="0" u="none" strike="noStrike" kern="1200" cap="none" spc="0" normalizeH="0" baseline="0" noProof="0" dirty="0">
                <a:ln>
                  <a:noFill/>
                </a:ln>
                <a:solidFill>
                  <a:prstClr val="black"/>
                </a:solidFill>
                <a:effectLst/>
                <a:uLnTx/>
                <a:uFillTx/>
                <a:latin typeface="Calibri" panose="020F0502020204030204"/>
                <a:ea typeface="+mn-ea"/>
                <a:cs typeface="+mn-cs"/>
              </a:rPr>
              <a:t>Improving skills and knowledge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3000" b="0" i="0" u="none" strike="noStrike" kern="1200" cap="none" spc="0" normalizeH="0" baseline="0" noProof="0" dirty="0">
                <a:ln>
                  <a:noFill/>
                </a:ln>
                <a:solidFill>
                  <a:prstClr val="black"/>
                </a:solidFill>
                <a:effectLst/>
                <a:uLnTx/>
                <a:uFillTx/>
                <a:latin typeface="Calibri" panose="020F0502020204030204"/>
                <a:ea typeface="+mn-ea"/>
                <a:cs typeface="+mn-cs"/>
              </a:rPr>
              <a:t>Improving co-operation between its membership agencies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3000" b="0" i="0" u="none" strike="noStrike" kern="1200" cap="none" spc="0" normalizeH="0" baseline="0" noProof="0" dirty="0">
                <a:ln>
                  <a:noFill/>
                </a:ln>
                <a:solidFill>
                  <a:prstClr val="black"/>
                </a:solidFill>
                <a:effectLst/>
                <a:uLnTx/>
                <a:uFillTx/>
                <a:latin typeface="Calibri" panose="020F0502020204030204"/>
                <a:ea typeface="+mn-ea"/>
                <a:cs typeface="+mn-cs"/>
              </a:rPr>
              <a:t>Providing information and advice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3000" b="0" i="0" u="none" strike="noStrike" kern="1200" cap="none" spc="0" normalizeH="0" baseline="0" noProof="0" dirty="0">
                <a:ln>
                  <a:noFill/>
                </a:ln>
                <a:solidFill>
                  <a:prstClr val="black"/>
                </a:solidFill>
                <a:effectLst/>
                <a:uLnTx/>
                <a:uFillTx/>
                <a:latin typeface="Calibri" panose="020F0502020204030204"/>
                <a:ea typeface="+mn-ea"/>
                <a:cs typeface="+mn-cs"/>
              </a:rPr>
              <a:t>Making proposals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3000" b="0" i="0" u="none" strike="noStrike" kern="1200" cap="none" spc="0" normalizeH="0" baseline="0" noProof="0" dirty="0">
                <a:ln>
                  <a:noFill/>
                </a:ln>
                <a:solidFill>
                  <a:prstClr val="black"/>
                </a:solidFill>
                <a:effectLst/>
                <a:uLnTx/>
                <a:uFillTx/>
                <a:latin typeface="Calibri" panose="020F0502020204030204"/>
                <a:ea typeface="+mn-ea"/>
                <a:cs typeface="+mn-cs"/>
              </a:rPr>
              <a:t>Coordination with Child Protection Committees and </a:t>
            </a:r>
            <a:r>
              <a:rPr kumimoji="0" lang="en-GB" sz="3000" b="0" i="0" u="none" strike="noStrike" kern="1200" cap="none" spc="0" normalizeH="0" baseline="0" noProof="0" dirty="0" err="1">
                <a:ln>
                  <a:noFill/>
                </a:ln>
                <a:solidFill>
                  <a:prstClr val="black"/>
                </a:solidFill>
                <a:effectLst/>
                <a:uLnTx/>
                <a:uFillTx/>
                <a:latin typeface="Calibri" panose="020F0502020204030204"/>
                <a:ea typeface="+mn-ea"/>
                <a:cs typeface="+mn-cs"/>
              </a:rPr>
              <a:t>MAPPA</a:t>
            </a:r>
            <a:endParaRPr kumimoji="0" lang="en-GB" sz="3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83482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 name="Group 4"/>
          <p:cNvGrpSpPr/>
          <p:nvPr/>
        </p:nvGrpSpPr>
        <p:grpSpPr>
          <a:xfrm>
            <a:off x="0" y="313815"/>
            <a:ext cx="11677880" cy="1294648"/>
            <a:chOff x="0" y="451554"/>
            <a:chExt cx="6784622" cy="620890"/>
          </a:xfrm>
          <a:solidFill>
            <a:schemeClr val="accent3">
              <a:lumMod val="75000"/>
            </a:schemeClr>
          </a:solidFill>
        </p:grpSpPr>
        <p:sp>
          <p:nvSpPr>
            <p:cNvPr id="6" name="Rectangle 5"/>
            <p:cNvSpPr/>
            <p:nvPr/>
          </p:nvSpPr>
          <p:spPr>
            <a:xfrm>
              <a:off x="0" y="451556"/>
              <a:ext cx="6378222" cy="620888"/>
            </a:xfrm>
            <a:prstGeom prst="rect">
              <a:avLst/>
            </a:prstGeom>
            <a:grp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6055630" y="451554"/>
              <a:ext cx="728992" cy="620889"/>
            </a:xfrm>
            <a:prstGeom prst="ellipse">
              <a:avLst/>
            </a:prstGeom>
            <a:grp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p:cNvSpPr>
            <a:spLocks noGrp="1"/>
          </p:cNvSpPr>
          <p:nvPr>
            <p:ph type="title"/>
          </p:nvPr>
        </p:nvSpPr>
        <p:spPr>
          <a:xfrm>
            <a:off x="625641" y="365125"/>
            <a:ext cx="11162167" cy="1325563"/>
          </a:xfrm>
        </p:spPr>
        <p:txBody>
          <a:bodyPr>
            <a:normAutofit/>
          </a:bodyPr>
          <a:lstStyle/>
          <a:p>
            <a:r>
              <a:rPr lang="en-GB" b="1" dirty="0">
                <a:solidFill>
                  <a:schemeClr val="bg1"/>
                </a:solidFill>
              </a:rPr>
              <a:t>Chief Officers’ role in Adult Support &amp; Protection Committees</a:t>
            </a:r>
          </a:p>
        </p:txBody>
      </p:sp>
      <p:sp>
        <p:nvSpPr>
          <p:cNvPr id="4" name="Content Placeholder 3"/>
          <p:cNvSpPr>
            <a:spLocks noGrp="1"/>
          </p:cNvSpPr>
          <p:nvPr>
            <p:ph idx="1"/>
          </p:nvPr>
        </p:nvSpPr>
        <p:spPr>
          <a:xfrm>
            <a:off x="625642" y="1690688"/>
            <a:ext cx="11162167" cy="5008285"/>
          </a:xfrm>
        </p:spPr>
        <p:txBody>
          <a:bodyPr>
            <a:noAutofit/>
          </a:bodyPr>
          <a:lstStyle/>
          <a:p>
            <a:pPr>
              <a:lnSpc>
                <a:spcPct val="120000"/>
              </a:lnSpc>
              <a:spcBef>
                <a:spcPts val="0"/>
              </a:spcBef>
            </a:pPr>
            <a:r>
              <a:rPr lang="en-GB" dirty="0">
                <a:latin typeface="Segoe UI" panose="020B0502040204020203" pitchFamily="34" charset="0"/>
                <a:ea typeface="Calibri" panose="020F0502020204030204" pitchFamily="34" charset="0"/>
                <a:cs typeface="Calibri" panose="020F0502020204030204" pitchFamily="34" charset="0"/>
              </a:rPr>
              <a:t>I</a:t>
            </a:r>
            <a:r>
              <a:rPr lang="en-GB" dirty="0">
                <a:effectLst/>
                <a:latin typeface="Segoe UI" panose="020B0502040204020203" pitchFamily="34" charset="0"/>
                <a:ea typeface="Calibri" panose="020F0502020204030204" pitchFamily="34" charset="0"/>
                <a:cs typeface="Calibri" panose="020F0502020204030204" pitchFamily="34" charset="0"/>
              </a:rPr>
              <a:t>ndividually and collectively, are responsible for the leadership, direction and scrutiny of adult protection services and public protection more broadly.</a:t>
            </a:r>
          </a:p>
          <a:p>
            <a:pPr marL="0" indent="0">
              <a:lnSpc>
                <a:spcPct val="120000"/>
              </a:lnSpc>
              <a:spcBef>
                <a:spcPts val="0"/>
              </a:spcBef>
              <a:buNone/>
            </a:pPr>
            <a:endParaRPr lang="en-GB" dirty="0">
              <a:effectLst/>
              <a:latin typeface="Segoe UI" panose="020B0502040204020203" pitchFamily="34" charset="0"/>
              <a:ea typeface="Calibri" panose="020F0502020204030204" pitchFamily="34" charset="0"/>
              <a:cs typeface="Calibri" panose="020F0502020204030204" pitchFamily="34" charset="0"/>
            </a:endParaRPr>
          </a:p>
          <a:p>
            <a:pPr>
              <a:lnSpc>
                <a:spcPct val="120000"/>
              </a:lnSpc>
              <a:spcBef>
                <a:spcPts val="0"/>
              </a:spcBef>
            </a:pPr>
            <a:r>
              <a:rPr lang="en-GB" dirty="0">
                <a:effectLst/>
                <a:latin typeface="Segoe UI" panose="020B0502040204020203" pitchFamily="34" charset="0"/>
                <a:ea typeface="Calibri" panose="020F0502020204030204" pitchFamily="34" charset="0"/>
                <a:cs typeface="Calibri" panose="020F0502020204030204" pitchFamily="34" charset="0"/>
              </a:rPr>
              <a:t>Ownership and accountability by Chief Officers is required to ensure that protecting adults at risk of harm remains a priority within and across agencies.</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20000"/>
              </a:lnSpc>
              <a:spcBef>
                <a:spcPts val="0"/>
              </a:spcBef>
              <a:buNone/>
            </a:pPr>
            <a:endParaRPr lang="en-GB" dirty="0"/>
          </a:p>
        </p:txBody>
      </p:sp>
    </p:spTree>
    <p:extLst>
      <p:ext uri="{BB962C8B-B14F-4D97-AF65-F5344CB8AC3E}">
        <p14:creationId xmlns:p14="http://schemas.microsoft.com/office/powerpoint/2010/main" val="31972030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 y="514111"/>
            <a:ext cx="7145867" cy="620890"/>
            <a:chOff x="0" y="451554"/>
            <a:chExt cx="6784622" cy="620890"/>
          </a:xfrm>
          <a:solidFill>
            <a:schemeClr val="accent1">
              <a:lumMod val="40000"/>
              <a:lumOff val="60000"/>
            </a:schemeClr>
          </a:solidFill>
        </p:grpSpPr>
        <p:sp>
          <p:nvSpPr>
            <p:cNvPr id="7" name="Rectangle 6"/>
            <p:cNvSpPr/>
            <p:nvPr/>
          </p:nvSpPr>
          <p:spPr>
            <a:xfrm>
              <a:off x="0" y="451556"/>
              <a:ext cx="6378222" cy="620888"/>
            </a:xfrm>
            <a:prstGeom prst="rect">
              <a:avLst/>
            </a:prstGeom>
            <a:grp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a:off x="6055630" y="451554"/>
              <a:ext cx="728992" cy="620889"/>
            </a:xfrm>
            <a:prstGeom prst="ellipse">
              <a:avLst/>
            </a:prstGeom>
            <a:grp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p:cNvSpPr>
            <a:spLocks noGrp="1"/>
          </p:cNvSpPr>
          <p:nvPr>
            <p:ph type="title"/>
          </p:nvPr>
        </p:nvSpPr>
        <p:spPr>
          <a:xfrm>
            <a:off x="718929" y="365125"/>
            <a:ext cx="10515600" cy="986597"/>
          </a:xfrm>
        </p:spPr>
        <p:txBody>
          <a:bodyPr>
            <a:normAutofit/>
          </a:bodyPr>
          <a:lstStyle/>
          <a:p>
            <a:r>
              <a:rPr lang="en-GB" b="1" dirty="0">
                <a:solidFill>
                  <a:schemeClr val="accent1">
                    <a:lumMod val="75000"/>
                  </a:schemeClr>
                </a:solidFill>
              </a:rPr>
              <a:t>Public Protection in context</a:t>
            </a:r>
          </a:p>
        </p:txBody>
      </p:sp>
      <p:sp>
        <p:nvSpPr>
          <p:cNvPr id="6" name="Content Placeholder 5"/>
          <p:cNvSpPr>
            <a:spLocks noGrp="1"/>
          </p:cNvSpPr>
          <p:nvPr>
            <p:ph sz="half" idx="1"/>
          </p:nvPr>
        </p:nvSpPr>
        <p:spPr>
          <a:xfrm>
            <a:off x="718929" y="1825625"/>
            <a:ext cx="5181600" cy="4351338"/>
          </a:xfrm>
        </p:spPr>
        <p:txBody>
          <a:bodyPr>
            <a:normAutofit/>
          </a:bodyPr>
          <a:lstStyle/>
          <a:p>
            <a:r>
              <a:rPr lang="en-GB" sz="3600" dirty="0"/>
              <a:t>National Performance Framework</a:t>
            </a:r>
          </a:p>
          <a:p>
            <a:pPr marL="0" indent="0">
              <a:buNone/>
            </a:pPr>
            <a:endParaRPr lang="en-GB" sz="3600" dirty="0"/>
          </a:p>
          <a:p>
            <a:r>
              <a:rPr lang="en-GB" sz="3600" dirty="0"/>
              <a:t>Community Planning Partnerships</a:t>
            </a:r>
          </a:p>
          <a:p>
            <a:pPr marL="0" indent="0">
              <a:buNone/>
            </a:pPr>
            <a:endParaRPr lang="en-GB" sz="3600" dirty="0"/>
          </a:p>
          <a:p>
            <a:r>
              <a:rPr lang="en-GB" sz="3600" dirty="0"/>
              <a:t>Integration Joint Boards</a:t>
            </a:r>
          </a:p>
          <a:p>
            <a:endParaRPr lang="en-GB" sz="2800" dirty="0"/>
          </a:p>
        </p:txBody>
      </p:sp>
      <p:pic>
        <p:nvPicPr>
          <p:cNvPr id="8" name="Content Placeholder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017326" y="695739"/>
            <a:ext cx="6018580" cy="5963478"/>
          </a:xfrm>
        </p:spPr>
      </p:pic>
    </p:spTree>
    <p:extLst>
      <p:ext uri="{BB962C8B-B14F-4D97-AF65-F5344CB8AC3E}">
        <p14:creationId xmlns:p14="http://schemas.microsoft.com/office/powerpoint/2010/main" val="3909539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 name="Group 3"/>
          <p:cNvGrpSpPr/>
          <p:nvPr/>
        </p:nvGrpSpPr>
        <p:grpSpPr>
          <a:xfrm>
            <a:off x="1" y="313815"/>
            <a:ext cx="5023692" cy="620890"/>
            <a:chOff x="0" y="451554"/>
            <a:chExt cx="6784622" cy="620890"/>
          </a:xfrm>
          <a:solidFill>
            <a:schemeClr val="accent3">
              <a:lumMod val="75000"/>
            </a:schemeClr>
          </a:solidFill>
        </p:grpSpPr>
        <p:sp>
          <p:nvSpPr>
            <p:cNvPr id="5" name="Rectangle 4"/>
            <p:cNvSpPr/>
            <p:nvPr/>
          </p:nvSpPr>
          <p:spPr>
            <a:xfrm>
              <a:off x="0" y="451556"/>
              <a:ext cx="6378222" cy="620888"/>
            </a:xfrm>
            <a:prstGeom prst="rect">
              <a:avLst/>
            </a:prstGeom>
            <a:grp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6055630" y="451554"/>
              <a:ext cx="728992" cy="620889"/>
            </a:xfrm>
            <a:prstGeom prst="ellipse">
              <a:avLst/>
            </a:prstGeom>
            <a:grp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p:cNvSpPr>
            <a:spLocks noGrp="1"/>
          </p:cNvSpPr>
          <p:nvPr>
            <p:ph type="title"/>
          </p:nvPr>
        </p:nvSpPr>
        <p:spPr>
          <a:xfrm>
            <a:off x="838200" y="206099"/>
            <a:ext cx="10515600" cy="847449"/>
          </a:xfrm>
        </p:spPr>
        <p:txBody>
          <a:bodyPr/>
          <a:lstStyle/>
          <a:p>
            <a:r>
              <a:rPr lang="en-GB" b="1" dirty="0">
                <a:solidFill>
                  <a:schemeClr val="bg1"/>
                </a:solidFill>
              </a:rPr>
              <a:t>Protection orders</a:t>
            </a:r>
          </a:p>
        </p:txBody>
      </p:sp>
      <p:sp>
        <p:nvSpPr>
          <p:cNvPr id="3" name="Content Placeholder 2"/>
          <p:cNvSpPr>
            <a:spLocks noGrp="1"/>
          </p:cNvSpPr>
          <p:nvPr>
            <p:ph idx="1"/>
          </p:nvPr>
        </p:nvSpPr>
        <p:spPr>
          <a:xfrm>
            <a:off x="838200" y="1212574"/>
            <a:ext cx="10515600" cy="4790661"/>
          </a:xfrm>
        </p:spPr>
        <p:txBody>
          <a:bodyPr>
            <a:normAutofit/>
          </a:bodyPr>
          <a:lstStyle/>
          <a:p>
            <a:r>
              <a:rPr lang="en-GB" sz="3000" dirty="0"/>
              <a:t>Protection orders provide a statutory tool for an applicant to intervene to support and protect an individual at three levels:</a:t>
            </a:r>
          </a:p>
          <a:p>
            <a:pPr lvl="1" indent="-288000">
              <a:buFont typeface="Courier New" panose="02070309020205020404" pitchFamily="49" charset="0"/>
              <a:buChar char="o"/>
            </a:pPr>
            <a:r>
              <a:rPr lang="en-GB" sz="3000" b="1" dirty="0"/>
              <a:t>Assessment order</a:t>
            </a:r>
            <a:r>
              <a:rPr lang="en-GB" sz="3000" dirty="0"/>
              <a:t>: allows conduct of an interview or medical examination in private.</a:t>
            </a:r>
          </a:p>
          <a:p>
            <a:pPr lvl="1" indent="-288000">
              <a:buFont typeface="Courier New" panose="02070309020205020404" pitchFamily="49" charset="0"/>
              <a:buChar char="o"/>
            </a:pPr>
            <a:r>
              <a:rPr lang="en-GB" sz="3000" b="1" dirty="0"/>
              <a:t>Removal order</a:t>
            </a:r>
            <a:r>
              <a:rPr lang="en-GB" sz="3000" dirty="0"/>
              <a:t>: allows the council to move the adult at risk to assess the situation and to protect him/her.</a:t>
            </a:r>
          </a:p>
          <a:p>
            <a:pPr lvl="1" indent="-288000">
              <a:buFont typeface="Courier New" panose="02070309020205020404" pitchFamily="49" charset="0"/>
              <a:buChar char="o"/>
            </a:pPr>
            <a:r>
              <a:rPr lang="en-GB" sz="3000" b="1" dirty="0"/>
              <a:t>Banning orders and temporary banning orders</a:t>
            </a:r>
            <a:r>
              <a:rPr lang="en-GB" sz="3000" dirty="0"/>
              <a:t>: ban the subject from a specified place.</a:t>
            </a:r>
          </a:p>
          <a:p>
            <a:r>
              <a:rPr lang="en-GB" sz="3000" dirty="0"/>
              <a:t>Application may only be made for any of the orders where the adult is at risk of serious harm.</a:t>
            </a:r>
          </a:p>
        </p:txBody>
      </p:sp>
    </p:spTree>
    <p:extLst>
      <p:ext uri="{BB962C8B-B14F-4D97-AF65-F5344CB8AC3E}">
        <p14:creationId xmlns:p14="http://schemas.microsoft.com/office/powerpoint/2010/main" val="34929412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 6"/>
          <p:cNvGrpSpPr/>
          <p:nvPr/>
        </p:nvGrpSpPr>
        <p:grpSpPr>
          <a:xfrm>
            <a:off x="356" y="181611"/>
            <a:ext cx="11911033" cy="620890"/>
            <a:chOff x="-43712" y="313815"/>
            <a:chExt cx="11911033" cy="620890"/>
          </a:xfrm>
        </p:grpSpPr>
        <p:sp>
          <p:nvSpPr>
            <p:cNvPr id="5" name="Rectangle 4"/>
            <p:cNvSpPr/>
            <p:nvPr/>
          </p:nvSpPr>
          <p:spPr>
            <a:xfrm>
              <a:off x="-43712" y="313817"/>
              <a:ext cx="11545322" cy="620888"/>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11156466" y="313815"/>
              <a:ext cx="710855" cy="620889"/>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 name="Title 1"/>
          <p:cNvSpPr>
            <a:spLocks noGrp="1"/>
          </p:cNvSpPr>
          <p:nvPr>
            <p:ph type="title"/>
          </p:nvPr>
        </p:nvSpPr>
        <p:spPr>
          <a:xfrm>
            <a:off x="496957" y="85982"/>
            <a:ext cx="11151704" cy="867327"/>
          </a:xfrm>
        </p:spPr>
        <p:txBody>
          <a:bodyPr>
            <a:normAutofit/>
          </a:bodyPr>
          <a:lstStyle/>
          <a:p>
            <a:r>
              <a:rPr lang="en-GB" sz="2800" b="1" dirty="0">
                <a:solidFill>
                  <a:schemeClr val="bg1"/>
                </a:solidFill>
              </a:rPr>
              <a:t>Initial and Significant Case Reviews (ICRs &amp; SCRs) now ASP Learning Reviews</a:t>
            </a:r>
          </a:p>
        </p:txBody>
      </p:sp>
      <p:sp>
        <p:nvSpPr>
          <p:cNvPr id="3" name="Content Placeholder 2"/>
          <p:cNvSpPr>
            <a:spLocks noGrp="1"/>
          </p:cNvSpPr>
          <p:nvPr>
            <p:ph idx="1"/>
          </p:nvPr>
        </p:nvSpPr>
        <p:spPr>
          <a:xfrm>
            <a:off x="337930" y="815014"/>
            <a:ext cx="11529392" cy="6003230"/>
          </a:xfrm>
        </p:spPr>
        <p:txBody>
          <a:bodyPr>
            <a:noAutofit/>
          </a:bodyPr>
          <a:lstStyle/>
          <a:p>
            <a:pPr>
              <a:lnSpc>
                <a:spcPct val="110000"/>
              </a:lnSpc>
              <a:spcBef>
                <a:spcPts val="0"/>
              </a:spcBef>
            </a:pPr>
            <a:r>
              <a:rPr lang="en-GB" sz="2400" dirty="0"/>
              <a:t>The APC has general oversight to ensure processes are in place and reflect national guidance for Learning Reviews.</a:t>
            </a:r>
          </a:p>
          <a:p>
            <a:pPr>
              <a:lnSpc>
                <a:spcPct val="110000"/>
              </a:lnSpc>
              <a:spcBef>
                <a:spcPts val="0"/>
              </a:spcBef>
            </a:pPr>
            <a:r>
              <a:rPr lang="en-GB" sz="2400" dirty="0"/>
              <a:t>A </a:t>
            </a:r>
            <a:r>
              <a:rPr lang="en-GB" sz="2400" dirty="0">
                <a:hlinkClick r:id="rId3"/>
              </a:rPr>
              <a:t>Framework</a:t>
            </a:r>
            <a:r>
              <a:rPr lang="en-GB" sz="2400" dirty="0"/>
              <a:t> has been published by Scottish Government to support a consistent approach to conducting adult protection SCRs and improve the dissemination and application of learning both locally and nationally. </a:t>
            </a:r>
          </a:p>
          <a:p>
            <a:pPr>
              <a:lnSpc>
                <a:spcPct val="110000"/>
              </a:lnSpc>
              <a:spcBef>
                <a:spcPts val="0"/>
              </a:spcBef>
            </a:pPr>
            <a:r>
              <a:rPr lang="en-GB" sz="2400" dirty="0">
                <a:effectLst/>
                <a:latin typeface="Calibri" panose="020F0502020204030204" pitchFamily="34" charset="0"/>
                <a:ea typeface="Times New Roman" panose="02020603050405020304" pitchFamily="18" charset="0"/>
              </a:rPr>
              <a:t>An Adult Support and Protection Learning Review is a means for public bodies and office holders with responsibilities relating to the protection of adults at risk of harm to learn lessons from considering the circumstances where an adult at risk has died or been significantly harmed. </a:t>
            </a:r>
            <a:endParaRPr lang="en-GB" sz="2400" dirty="0">
              <a:effectLst/>
              <a:latin typeface="Times New Roman" panose="02020603050405020304" pitchFamily="18" charset="0"/>
              <a:ea typeface="Times New Roman" panose="02020603050405020304" pitchFamily="18" charset="0"/>
            </a:endParaRPr>
          </a:p>
          <a:p>
            <a:pPr>
              <a:lnSpc>
                <a:spcPct val="110000"/>
              </a:lnSpc>
              <a:spcBef>
                <a:spcPts val="0"/>
              </a:spcBef>
            </a:pPr>
            <a:r>
              <a:rPr lang="en-GB" sz="2400" dirty="0">
                <a:effectLst/>
                <a:latin typeface="Calibri" panose="020F0502020204030204" pitchFamily="34" charset="0"/>
                <a:ea typeface="Calibri" panose="020F0502020204030204" pitchFamily="34" charset="0"/>
              </a:rPr>
              <a:t>Adult Protection Committees should have in place mechanisms for deciding whether or not to initiate a Learning Review. The decision-making process should embody the key features of proportionality and timeliness. </a:t>
            </a:r>
          </a:p>
          <a:p>
            <a:pPr>
              <a:lnSpc>
                <a:spcPct val="110000"/>
              </a:lnSpc>
              <a:spcBef>
                <a:spcPts val="0"/>
              </a:spcBef>
            </a:pPr>
            <a:r>
              <a:rPr lang="en-GB" sz="2400" dirty="0">
                <a:effectLst/>
                <a:latin typeface="Calibri" panose="020F0502020204030204" pitchFamily="34" charset="0"/>
                <a:ea typeface="Times New Roman" panose="02020603050405020304" pitchFamily="18" charset="0"/>
              </a:rPr>
              <a:t>The responsibility for implementing any agreed recommendations, including the development and monitoring of an action plan, rests with the Adult Protection Committee, and should be reported to and ratified by, the Chief Officer Group. </a:t>
            </a:r>
            <a:endParaRPr lang="en-GB" sz="2400" dirty="0">
              <a:effectLst/>
              <a:latin typeface="Times New Roman" panose="02020603050405020304" pitchFamily="18" charset="0"/>
              <a:ea typeface="Times New Roman" panose="02020603050405020304" pitchFamily="18" charset="0"/>
            </a:endParaRPr>
          </a:p>
          <a:p>
            <a:pPr>
              <a:lnSpc>
                <a:spcPct val="110000"/>
              </a:lnSpc>
              <a:spcBef>
                <a:spcPts val="0"/>
              </a:spcBef>
            </a:pPr>
            <a:endParaRPr lang="en-GB" sz="2700" dirty="0"/>
          </a:p>
        </p:txBody>
      </p:sp>
    </p:spTree>
    <p:extLst>
      <p:ext uri="{BB962C8B-B14F-4D97-AF65-F5344CB8AC3E}">
        <p14:creationId xmlns:p14="http://schemas.microsoft.com/office/powerpoint/2010/main" val="9537848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 6"/>
          <p:cNvGrpSpPr/>
          <p:nvPr/>
        </p:nvGrpSpPr>
        <p:grpSpPr>
          <a:xfrm>
            <a:off x="356" y="181611"/>
            <a:ext cx="11911033" cy="620890"/>
            <a:chOff x="-43712" y="313815"/>
            <a:chExt cx="11911033" cy="620890"/>
          </a:xfrm>
        </p:grpSpPr>
        <p:sp>
          <p:nvSpPr>
            <p:cNvPr id="5" name="Rectangle 4"/>
            <p:cNvSpPr/>
            <p:nvPr/>
          </p:nvSpPr>
          <p:spPr>
            <a:xfrm>
              <a:off x="-43712" y="313817"/>
              <a:ext cx="11545322" cy="620888"/>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11156466" y="313815"/>
              <a:ext cx="710855" cy="620889"/>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 name="Title 1"/>
          <p:cNvSpPr>
            <a:spLocks noGrp="1"/>
          </p:cNvSpPr>
          <p:nvPr>
            <p:ph type="title"/>
          </p:nvPr>
        </p:nvSpPr>
        <p:spPr>
          <a:xfrm>
            <a:off x="496957" y="85982"/>
            <a:ext cx="11151704" cy="867327"/>
          </a:xfrm>
        </p:spPr>
        <p:txBody>
          <a:bodyPr>
            <a:normAutofit/>
          </a:bodyPr>
          <a:lstStyle/>
          <a:p>
            <a:r>
              <a:rPr lang="en-GB" sz="2800" b="1" dirty="0">
                <a:solidFill>
                  <a:schemeClr val="bg1"/>
                </a:solidFill>
              </a:rPr>
              <a:t>The role of the Care Inspectorate in ASP Learning Reviews</a:t>
            </a:r>
          </a:p>
        </p:txBody>
      </p:sp>
      <p:sp>
        <p:nvSpPr>
          <p:cNvPr id="3" name="Content Placeholder 2"/>
          <p:cNvSpPr>
            <a:spLocks noGrp="1"/>
          </p:cNvSpPr>
          <p:nvPr>
            <p:ph idx="1"/>
          </p:nvPr>
        </p:nvSpPr>
        <p:spPr>
          <a:xfrm>
            <a:off x="337930" y="815014"/>
            <a:ext cx="11529392" cy="6003230"/>
          </a:xfrm>
        </p:spPr>
        <p:txBody>
          <a:bodyPr>
            <a:noAutofit/>
          </a:bodyPr>
          <a:lstStyle/>
          <a:p>
            <a:pPr>
              <a:lnSpc>
                <a:spcPct val="110000"/>
              </a:lnSpc>
              <a:spcBef>
                <a:spcPts val="0"/>
              </a:spcBef>
            </a:pP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0000"/>
              </a:lnSpc>
              <a:spcBef>
                <a:spcPts val="0"/>
              </a:spcBef>
            </a:pPr>
            <a:r>
              <a:rPr lang="en-GB" sz="2000" dirty="0">
                <a:effectLst/>
                <a:latin typeface="Calibri" panose="020F0502020204030204" pitchFamily="34" charset="0"/>
                <a:ea typeface="Calibri" panose="020F0502020204030204" pitchFamily="34" charset="0"/>
                <a:cs typeface="Times New Roman" panose="02020603050405020304" pitchFamily="18" charset="0"/>
              </a:rPr>
              <a:t>The Care Inspectorate acts as a central collation point for all ASP Learning Reviews.</a:t>
            </a:r>
          </a:p>
          <a:p>
            <a:pPr>
              <a:lnSpc>
                <a:spcPct val="110000"/>
              </a:lnSpc>
              <a:spcBef>
                <a:spcPts val="0"/>
              </a:spcBef>
            </a:pPr>
            <a:r>
              <a:rPr lang="en-GB" sz="2000" dirty="0">
                <a:effectLst/>
                <a:latin typeface="Calibri" panose="020F0502020204030204" pitchFamily="34" charset="0"/>
                <a:ea typeface="Calibri" panose="020F0502020204030204" pitchFamily="34" charset="0"/>
                <a:cs typeface="Times New Roman" panose="02020603050405020304" pitchFamily="18" charset="0"/>
              </a:rPr>
              <a:t>The Care Inspectorate will publicly report on thematic findings and provide independent public assurance on the quality of care for adults; nationally disseminate learning; and support improvements to adult protection practices and policy across Scotland.  </a:t>
            </a:r>
          </a:p>
          <a:p>
            <a:pPr marL="0" indent="0">
              <a:lnSpc>
                <a:spcPct val="107000"/>
              </a:lnSpc>
              <a:spcAft>
                <a:spcPts val="600"/>
              </a:spcAft>
              <a:buNone/>
            </a:pPr>
            <a:r>
              <a:rPr lang="en-GB" sz="2000" dirty="0">
                <a:effectLst/>
                <a:latin typeface="Calibri" panose="020F0502020204030204" pitchFamily="34" charset="0"/>
                <a:ea typeface="Calibri" panose="020F0502020204030204" pitchFamily="34" charset="0"/>
                <a:cs typeface="Times New Roman" panose="02020603050405020304" pitchFamily="18" charset="0"/>
              </a:rPr>
              <a:t>To contribute to continuous improvement of adult protection practice at a local level, the Care Inspectorate:</a:t>
            </a:r>
          </a:p>
          <a:p>
            <a:pPr>
              <a:lnSpc>
                <a:spcPct val="107000"/>
              </a:lnSpc>
              <a:spcAft>
                <a:spcPts val="60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reviews each Learning Review and provide written feedback to COGs and APCs on the quality of the SCR report, referring to the National Framework for Adult Protection Committees for Conducting a Learning Review</a:t>
            </a:r>
          </a:p>
          <a:p>
            <a:pPr>
              <a:lnSpc>
                <a:spcPct val="107000"/>
              </a:lnSpc>
              <a:spcAft>
                <a:spcPts val="800"/>
              </a:spcAft>
              <a:tabLst>
                <a:tab pos="408305" algn="l"/>
              </a:tabLst>
            </a:pPr>
            <a:r>
              <a:rPr lang="en-GB" sz="2000" dirty="0">
                <a:effectLst/>
                <a:latin typeface="Calibri" panose="020F0502020204030204" pitchFamily="34" charset="0"/>
                <a:ea typeface="Calibri" panose="020F0502020204030204" pitchFamily="34" charset="0"/>
                <a:cs typeface="Times New Roman" panose="02020603050405020304" pitchFamily="18" charset="0"/>
              </a:rPr>
              <a:t>examines the rigour of the analysis process, recommendations or findings, and key learning points and how these inform identified actions to improve the welfare and protection of adults</a:t>
            </a:r>
          </a:p>
          <a:p>
            <a:pPr marL="0" indent="0">
              <a:buNone/>
            </a:pPr>
            <a:r>
              <a:rPr lang="en-GB" sz="2000" dirty="0">
                <a:effectLst/>
                <a:latin typeface="Calibri" panose="020F0502020204030204" pitchFamily="34" charset="0"/>
                <a:ea typeface="Calibri" panose="020F0502020204030204" pitchFamily="34" charset="0"/>
                <a:cs typeface="Times New Roman" panose="02020603050405020304" pitchFamily="18" charset="0"/>
              </a:rPr>
              <a:t>The Care Inspectorate published its Triennial Report on ASP ICRs/SCRs/Learning Reviews in 2023 </a:t>
            </a:r>
            <a:r>
              <a:rPr lang="en-GB" sz="20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r>
              <a:rPr lang="en-GB" sz="2000" u="sng"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hlinkClick r:id="rId3"/>
              </a:rPr>
              <a:t>Triennial Review Adult Support &amp; Protection Initial and Significant Case Reviews</a:t>
            </a:r>
            <a:endParaRPr lang="en-GB" sz="2000" dirty="0"/>
          </a:p>
        </p:txBody>
      </p:sp>
    </p:spTree>
    <p:extLst>
      <p:ext uri="{BB962C8B-B14F-4D97-AF65-F5344CB8AC3E}">
        <p14:creationId xmlns:p14="http://schemas.microsoft.com/office/powerpoint/2010/main" val="7811278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 6"/>
          <p:cNvGrpSpPr/>
          <p:nvPr/>
        </p:nvGrpSpPr>
        <p:grpSpPr>
          <a:xfrm>
            <a:off x="356" y="181611"/>
            <a:ext cx="11911033" cy="620890"/>
            <a:chOff x="-43712" y="313815"/>
            <a:chExt cx="11911033" cy="620890"/>
          </a:xfrm>
        </p:grpSpPr>
        <p:sp>
          <p:nvSpPr>
            <p:cNvPr id="5" name="Rectangle 4"/>
            <p:cNvSpPr/>
            <p:nvPr/>
          </p:nvSpPr>
          <p:spPr>
            <a:xfrm>
              <a:off x="-43712" y="313817"/>
              <a:ext cx="11545322" cy="620888"/>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11156466" y="313815"/>
              <a:ext cx="710855" cy="620889"/>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 name="Title 1"/>
          <p:cNvSpPr>
            <a:spLocks noGrp="1"/>
          </p:cNvSpPr>
          <p:nvPr>
            <p:ph type="title"/>
          </p:nvPr>
        </p:nvSpPr>
        <p:spPr>
          <a:xfrm>
            <a:off x="496957" y="85982"/>
            <a:ext cx="11151704" cy="867327"/>
          </a:xfrm>
        </p:spPr>
        <p:txBody>
          <a:bodyPr>
            <a:normAutofit/>
          </a:bodyPr>
          <a:lstStyle/>
          <a:p>
            <a:r>
              <a:rPr lang="en-GB" sz="2800" b="1" dirty="0">
                <a:solidFill>
                  <a:schemeClr val="bg1"/>
                </a:solidFill>
              </a:rPr>
              <a:t>ASP Inspection Programme </a:t>
            </a:r>
          </a:p>
        </p:txBody>
      </p:sp>
      <p:sp>
        <p:nvSpPr>
          <p:cNvPr id="3" name="Content Placeholder 2"/>
          <p:cNvSpPr>
            <a:spLocks noGrp="1"/>
          </p:cNvSpPr>
          <p:nvPr>
            <p:ph idx="1"/>
          </p:nvPr>
        </p:nvSpPr>
        <p:spPr>
          <a:xfrm>
            <a:off x="337930" y="815014"/>
            <a:ext cx="11529392" cy="6003230"/>
          </a:xfrm>
        </p:spPr>
        <p:txBody>
          <a:bodyPr>
            <a:noAutofit/>
          </a:bodyPr>
          <a:lstStyle/>
          <a:p>
            <a:pPr>
              <a:lnSpc>
                <a:spcPct val="110000"/>
              </a:lnSpc>
              <a:spcBef>
                <a:spcPts val="0"/>
              </a:spcBef>
            </a:pP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0000"/>
              </a:lnSpc>
              <a:spcBef>
                <a:spcPts val="0"/>
              </a:spcBef>
            </a:pPr>
            <a:r>
              <a:rPr lang="en-GB" dirty="0">
                <a:effectLst/>
                <a:latin typeface="Calibri" panose="020F0502020204030204" pitchFamily="34" charset="0"/>
                <a:ea typeface="Calibri" panose="020F0502020204030204" pitchFamily="34" charset="0"/>
                <a:cs typeface="Times New Roman" panose="02020603050405020304" pitchFamily="18" charset="0"/>
              </a:rPr>
              <a:t>The Care Inspectorate and its Inspection Partners have been working through the first inspection of Adult Support and Protection.  </a:t>
            </a:r>
          </a:p>
          <a:p>
            <a:pPr>
              <a:lnSpc>
                <a:spcPct val="110000"/>
              </a:lnSpc>
              <a:spcBef>
                <a:spcPts val="0"/>
              </a:spcBef>
            </a:pPr>
            <a:r>
              <a:rPr lang="en-GB" dirty="0">
                <a:effectLst/>
                <a:latin typeface="Calibri" panose="020F0502020204030204" pitchFamily="34" charset="0"/>
                <a:ea typeface="Calibri" panose="020F0502020204030204" pitchFamily="34" charset="0"/>
                <a:cs typeface="Times New Roman" panose="02020603050405020304" pitchFamily="18" charset="0"/>
              </a:rPr>
              <a:t>The first Inspections took place in 2017/2018 with the very first inspections in 6 Local Authority areas.  The next stage of Inspection involving the remaining 26 LA areas was initially delayed due to the Coronavirus Pandemic, before it recommenced, and the Inspections are now expected to be completed during summer 2023. </a:t>
            </a:r>
          </a:p>
          <a:p>
            <a:pPr>
              <a:lnSpc>
                <a:spcPct val="110000"/>
              </a:lnSpc>
              <a:spcBef>
                <a:spcPts val="0"/>
              </a:spcBef>
            </a:pPr>
            <a:r>
              <a:rPr lang="en-GB" dirty="0">
                <a:effectLst/>
                <a:latin typeface="Calibri" panose="020F0502020204030204" pitchFamily="34" charset="0"/>
                <a:ea typeface="Calibri" panose="020F0502020204030204" pitchFamily="34" charset="0"/>
                <a:cs typeface="Times New Roman" panose="02020603050405020304" pitchFamily="18" charset="0"/>
              </a:rPr>
              <a:t>Inspection Reports for all areas are available on the Care Inspectorate Website and further information on the Inspection process can be accessed here: </a:t>
            </a:r>
            <a:r>
              <a:rPr lang="en-GB"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ASP Inspection reports</a:t>
            </a:r>
            <a:r>
              <a:rPr lang="en-GB"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10000"/>
              </a:lnSpc>
              <a:spcBef>
                <a:spcPts val="0"/>
              </a:spcBef>
            </a:pP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995636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 name="Group 3"/>
          <p:cNvGrpSpPr/>
          <p:nvPr/>
        </p:nvGrpSpPr>
        <p:grpSpPr>
          <a:xfrm>
            <a:off x="0" y="478404"/>
            <a:ext cx="9816029" cy="620890"/>
            <a:chOff x="0" y="451554"/>
            <a:chExt cx="6784622" cy="620890"/>
          </a:xfrm>
          <a:solidFill>
            <a:schemeClr val="accent3">
              <a:lumMod val="75000"/>
            </a:schemeClr>
          </a:solidFill>
        </p:grpSpPr>
        <p:sp>
          <p:nvSpPr>
            <p:cNvPr id="5" name="Rectangle 4"/>
            <p:cNvSpPr/>
            <p:nvPr/>
          </p:nvSpPr>
          <p:spPr>
            <a:xfrm>
              <a:off x="0" y="451556"/>
              <a:ext cx="6378222" cy="620888"/>
            </a:xfrm>
            <a:prstGeom prst="rect">
              <a:avLst/>
            </a:prstGeom>
            <a:grp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6055630" y="451554"/>
              <a:ext cx="728992" cy="620889"/>
            </a:xfrm>
            <a:prstGeom prst="ellipse">
              <a:avLst/>
            </a:prstGeom>
            <a:grp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p:cNvSpPr>
            <a:spLocks noGrp="1"/>
          </p:cNvSpPr>
          <p:nvPr>
            <p:ph type="title"/>
          </p:nvPr>
        </p:nvSpPr>
        <p:spPr>
          <a:xfrm>
            <a:off x="838200" y="387159"/>
            <a:ext cx="10515600" cy="847449"/>
          </a:xfrm>
        </p:spPr>
        <p:txBody>
          <a:bodyPr/>
          <a:lstStyle/>
          <a:p>
            <a:r>
              <a:rPr lang="en-GB" b="1" dirty="0">
                <a:solidFill>
                  <a:schemeClr val="bg1"/>
                </a:solidFill>
              </a:rPr>
              <a:t>Transitions and cross-cutting agendas</a:t>
            </a:r>
          </a:p>
        </p:txBody>
      </p:sp>
      <p:sp>
        <p:nvSpPr>
          <p:cNvPr id="3" name="Content Placeholder 2"/>
          <p:cNvSpPr>
            <a:spLocks noGrp="1"/>
          </p:cNvSpPr>
          <p:nvPr>
            <p:ph idx="1"/>
          </p:nvPr>
        </p:nvSpPr>
        <p:spPr>
          <a:xfrm>
            <a:off x="838200" y="1411357"/>
            <a:ext cx="10770704" cy="4765606"/>
          </a:xfrm>
        </p:spPr>
        <p:txBody>
          <a:bodyPr>
            <a:normAutofit/>
          </a:bodyPr>
          <a:lstStyle/>
          <a:p>
            <a:pPr marL="0" indent="0">
              <a:buNone/>
            </a:pPr>
            <a:r>
              <a:rPr lang="en-GB" sz="3000" dirty="0"/>
              <a:t>Public protection in this context requires a strategic approach, recognising similar issues and areas that can work more closely together to protect people through the lifespan.</a:t>
            </a:r>
          </a:p>
          <a:p>
            <a:endParaRPr lang="en-GB" sz="3000" dirty="0"/>
          </a:p>
          <a:p>
            <a:pPr lvl="0"/>
            <a:r>
              <a:rPr lang="en-GB" sz="3000" dirty="0"/>
              <a:t>Transitions – child to adult, service to service, team to team.</a:t>
            </a:r>
          </a:p>
          <a:p>
            <a:pPr lvl="0"/>
            <a:r>
              <a:rPr lang="en-GB" sz="3000" dirty="0"/>
              <a:t>Connections: homelessness, alcohol and drugs, hoarding and self-neglect, domestic abuse, FGM, human trafficking, forced marriage, missing persons, self-harm and suicidality etc.</a:t>
            </a:r>
          </a:p>
          <a:p>
            <a:pPr lvl="0"/>
            <a:endParaRPr lang="en-GB" sz="3000" dirty="0"/>
          </a:p>
        </p:txBody>
      </p:sp>
    </p:spTree>
    <p:extLst>
      <p:ext uri="{BB962C8B-B14F-4D97-AF65-F5344CB8AC3E}">
        <p14:creationId xmlns:p14="http://schemas.microsoft.com/office/powerpoint/2010/main" val="11188204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37911" y="313815"/>
            <a:ext cx="11707001" cy="620890"/>
            <a:chOff x="-37911" y="313815"/>
            <a:chExt cx="11707001" cy="620890"/>
          </a:xfrm>
        </p:grpSpPr>
        <p:sp>
          <p:nvSpPr>
            <p:cNvPr id="5" name="Rectangle 4"/>
            <p:cNvSpPr/>
            <p:nvPr/>
          </p:nvSpPr>
          <p:spPr>
            <a:xfrm>
              <a:off x="-37911" y="313817"/>
              <a:ext cx="11352234" cy="620888"/>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10970109" y="313815"/>
              <a:ext cx="698981" cy="620889"/>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p:cNvSpPr>
            <a:spLocks noGrp="1"/>
          </p:cNvSpPr>
          <p:nvPr>
            <p:ph type="title"/>
          </p:nvPr>
        </p:nvSpPr>
        <p:spPr>
          <a:xfrm>
            <a:off x="419100" y="206723"/>
            <a:ext cx="11353800" cy="873575"/>
          </a:xfrm>
        </p:spPr>
        <p:txBody>
          <a:bodyPr/>
          <a:lstStyle/>
          <a:p>
            <a:pPr algn="ctr"/>
            <a:r>
              <a:rPr lang="en-GB" b="1" dirty="0">
                <a:solidFill>
                  <a:schemeClr val="bg1"/>
                </a:solidFill>
              </a:rPr>
              <a:t>Local Adult Support &amp; Protection data</a:t>
            </a:r>
          </a:p>
        </p:txBody>
      </p:sp>
      <p:sp>
        <p:nvSpPr>
          <p:cNvPr id="8" name="TextBox 7">
            <a:extLst>
              <a:ext uri="{FF2B5EF4-FFF2-40B4-BE49-F238E27FC236}">
                <a16:creationId xmlns:a16="http://schemas.microsoft.com/office/drawing/2014/main" id="{6642B0A4-04E4-0638-C891-A345A09FD507}"/>
              </a:ext>
            </a:extLst>
          </p:cNvPr>
          <p:cNvSpPr txBox="1"/>
          <p:nvPr/>
        </p:nvSpPr>
        <p:spPr>
          <a:xfrm>
            <a:off x="272374" y="1420239"/>
            <a:ext cx="11500526" cy="4438395"/>
          </a:xfrm>
          <a:prstGeom prst="rect">
            <a:avLst/>
          </a:prstGeom>
          <a:noFill/>
        </p:spPr>
        <p:txBody>
          <a:bodyPr wrap="square">
            <a:spAutoFit/>
          </a:bodyPr>
          <a:lstStyle/>
          <a:p>
            <a:pPr marL="571500" indent="-571500">
              <a:lnSpc>
                <a:spcPct val="107000"/>
              </a:lnSpc>
              <a:spcAft>
                <a:spcPts val="600"/>
              </a:spcAft>
              <a:buFont typeface="Arial" panose="020B0604020202020204" pitchFamily="34" charset="0"/>
              <a:buChar char="•"/>
            </a:pPr>
            <a:r>
              <a:rPr lang="en-GB" sz="3200" dirty="0">
                <a:effectLst/>
                <a:latin typeface="Calibri" panose="020F0502020204030204" pitchFamily="34" charset="0"/>
                <a:ea typeface="Calibri" panose="020F0502020204030204" pitchFamily="34" charset="0"/>
                <a:cs typeface="Calibri" panose="020F0502020204030204" pitchFamily="34" charset="0"/>
              </a:rPr>
              <a:t>The Scottish Government have been working to improve the efficiency of data reporting in relation to Adult Support and Protection and in 2023 are trialling a new National Minimum Dataset for ASP – similar to that which exists for Child Protection.</a:t>
            </a:r>
          </a:p>
          <a:p>
            <a:pPr>
              <a:lnSpc>
                <a:spcPct val="107000"/>
              </a:lnSpc>
              <a:spcAft>
                <a:spcPts val="600"/>
              </a:spcAft>
            </a:pPr>
            <a:r>
              <a:rPr lang="en-GB" sz="3200" dirty="0">
                <a:effectLst/>
                <a:latin typeface="Calibri" panose="020F0502020204030204" pitchFamily="34" charset="0"/>
                <a:ea typeface="Calibri" panose="020F0502020204030204" pitchFamily="34" charset="0"/>
                <a:cs typeface="Calibri" panose="020F0502020204030204" pitchFamily="34" charset="0"/>
              </a:rPr>
              <a:t> </a:t>
            </a:r>
          </a:p>
          <a:p>
            <a:pPr marL="571500" indent="-571500">
              <a:lnSpc>
                <a:spcPct val="107000"/>
              </a:lnSpc>
              <a:spcAft>
                <a:spcPts val="600"/>
              </a:spcAft>
              <a:buFont typeface="Arial" panose="020B0604020202020204" pitchFamily="34" charset="0"/>
              <a:buChar char="•"/>
            </a:pPr>
            <a:r>
              <a:rPr lang="en-GB" sz="3200" dirty="0">
                <a:effectLst/>
                <a:latin typeface="Calibri" panose="020F0502020204030204" pitchFamily="34" charset="0"/>
                <a:ea typeface="Calibri" panose="020F0502020204030204" pitchFamily="34" charset="0"/>
                <a:cs typeface="Calibri" panose="020F0502020204030204" pitchFamily="34" charset="0"/>
              </a:rPr>
              <a:t>The first report should be made available to APCs following the collection of data using the new dataset between April – June 2023. </a:t>
            </a: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391333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313815"/>
            <a:ext cx="10212636" cy="620890"/>
            <a:chOff x="0" y="313815"/>
            <a:chExt cx="10212636" cy="620890"/>
          </a:xfrm>
        </p:grpSpPr>
        <p:sp>
          <p:nvSpPr>
            <p:cNvPr id="5" name="Rectangle 4"/>
            <p:cNvSpPr/>
            <p:nvPr/>
          </p:nvSpPr>
          <p:spPr>
            <a:xfrm>
              <a:off x="0" y="313817"/>
              <a:ext cx="9827046" cy="620888"/>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9452472" y="313815"/>
              <a:ext cx="760164" cy="620889"/>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p:cNvSpPr>
            <a:spLocks noGrp="1"/>
          </p:cNvSpPr>
          <p:nvPr>
            <p:ph type="title"/>
          </p:nvPr>
        </p:nvSpPr>
        <p:spPr>
          <a:xfrm>
            <a:off x="556592" y="185200"/>
            <a:ext cx="11189930" cy="947859"/>
          </a:xfrm>
        </p:spPr>
        <p:txBody>
          <a:bodyPr/>
          <a:lstStyle/>
          <a:p>
            <a:r>
              <a:rPr lang="en-GB" b="1" dirty="0">
                <a:solidFill>
                  <a:schemeClr val="bg1"/>
                </a:solidFill>
              </a:rPr>
              <a:t>Quality indicators and reflective questions</a:t>
            </a:r>
          </a:p>
        </p:txBody>
      </p:sp>
      <p:sp>
        <p:nvSpPr>
          <p:cNvPr id="3" name="Content Placeholder 2"/>
          <p:cNvSpPr>
            <a:spLocks noGrp="1"/>
          </p:cNvSpPr>
          <p:nvPr>
            <p:ph idx="1"/>
          </p:nvPr>
        </p:nvSpPr>
        <p:spPr>
          <a:xfrm>
            <a:off x="218661" y="1133059"/>
            <a:ext cx="11807686" cy="5546037"/>
          </a:xfrm>
        </p:spPr>
        <p:txBody>
          <a:bodyPr>
            <a:normAutofit fontScale="70000" lnSpcReduction="20000"/>
          </a:bodyPr>
          <a:lstStyle/>
          <a:p>
            <a:pPr marL="0" indent="0">
              <a:lnSpc>
                <a:spcPct val="120000"/>
              </a:lnSpc>
              <a:spcBef>
                <a:spcPts val="0"/>
              </a:spcBef>
              <a:buNone/>
            </a:pPr>
            <a:r>
              <a:rPr lang="en-GB" dirty="0">
                <a:hlinkClick r:id="rId3"/>
              </a:rPr>
              <a:t>Joint Inspection of Adult Support and Protection. Quality Indicator Framework</a:t>
            </a:r>
            <a:endParaRPr lang="en-GB" dirty="0"/>
          </a:p>
          <a:p>
            <a:pPr marL="0" indent="0">
              <a:lnSpc>
                <a:spcPct val="120000"/>
              </a:lnSpc>
              <a:spcBef>
                <a:spcPts val="0"/>
              </a:spcBef>
              <a:buNone/>
            </a:pPr>
            <a:endParaRPr lang="en-GB" dirty="0"/>
          </a:p>
          <a:p>
            <a:pPr marL="0" indent="0">
              <a:lnSpc>
                <a:spcPct val="120000"/>
              </a:lnSpc>
              <a:spcBef>
                <a:spcPts val="0"/>
              </a:spcBef>
              <a:buNone/>
            </a:pPr>
            <a:r>
              <a:rPr lang="en-GB" sz="3300" b="1" dirty="0"/>
              <a:t>Reflective questions</a:t>
            </a:r>
          </a:p>
          <a:p>
            <a:pPr>
              <a:lnSpc>
                <a:spcPct val="120000"/>
              </a:lnSpc>
              <a:spcBef>
                <a:spcPts val="0"/>
              </a:spcBef>
            </a:pPr>
            <a:r>
              <a:rPr lang="en-GB" sz="3300" dirty="0"/>
              <a:t>Are the principles of the Adult Support and Protection (Scotland) Act (ASP) evidenced in the work of the Adult Protection Committee (</a:t>
            </a:r>
            <a:r>
              <a:rPr lang="en-GB" sz="3300" dirty="0" err="1"/>
              <a:t>APC</a:t>
            </a:r>
            <a:r>
              <a:rPr lang="en-GB" sz="3300" dirty="0"/>
              <a:t>) and its constituent agencies and organisations?</a:t>
            </a:r>
          </a:p>
          <a:p>
            <a:pPr>
              <a:lnSpc>
                <a:spcPct val="120000"/>
              </a:lnSpc>
              <a:spcBef>
                <a:spcPts val="0"/>
              </a:spcBef>
            </a:pPr>
            <a:r>
              <a:rPr lang="en-GB" sz="3300" dirty="0"/>
              <a:t>Is the </a:t>
            </a:r>
            <a:r>
              <a:rPr lang="en-GB" sz="3300" dirty="0" err="1"/>
              <a:t>APC’s</a:t>
            </a:r>
            <a:r>
              <a:rPr lang="en-GB" sz="3300" dirty="0"/>
              <a:t> work aligned with the national improvement plan or its equivalent?</a:t>
            </a:r>
          </a:p>
          <a:p>
            <a:pPr>
              <a:lnSpc>
                <a:spcPct val="120000"/>
              </a:lnSpc>
              <a:spcBef>
                <a:spcPts val="0"/>
              </a:spcBef>
            </a:pPr>
            <a:r>
              <a:rPr lang="en-GB" sz="3300" dirty="0"/>
              <a:t>Is the </a:t>
            </a:r>
            <a:r>
              <a:rPr lang="en-GB" sz="3300" dirty="0" err="1"/>
              <a:t>APC</a:t>
            </a:r>
            <a:r>
              <a:rPr lang="en-GB" sz="3300" dirty="0"/>
              <a:t> Convener sufficiently linked to the COG, Integrated Joint Board, Community Planning Partnership, Chief Social Work Officer and any other Public Protection strategic groups in your area to promote collaborative and coordinated ASP leadership and governance? </a:t>
            </a:r>
          </a:p>
          <a:p>
            <a:pPr>
              <a:lnSpc>
                <a:spcPct val="120000"/>
              </a:lnSpc>
              <a:spcBef>
                <a:spcPts val="0"/>
              </a:spcBef>
            </a:pPr>
            <a:r>
              <a:rPr lang="en-GB" sz="3300" dirty="0"/>
              <a:t>What is the interface between other local public protection groups, partnerships and networks? </a:t>
            </a:r>
          </a:p>
          <a:p>
            <a:pPr>
              <a:lnSpc>
                <a:spcPct val="120000"/>
              </a:lnSpc>
              <a:spcBef>
                <a:spcPts val="0"/>
              </a:spcBef>
            </a:pPr>
            <a:r>
              <a:rPr lang="en-GB" sz="3300" dirty="0"/>
              <a:t>How do service users’ experiences contribute to strategic development and the </a:t>
            </a:r>
            <a:r>
              <a:rPr lang="en-GB" sz="3300" dirty="0" err="1"/>
              <a:t>COG’s</a:t>
            </a:r>
            <a:r>
              <a:rPr lang="en-GB" sz="3300" dirty="0"/>
              <a:t> understanding of our organisation’s public protection arrangements?</a:t>
            </a:r>
          </a:p>
          <a:p>
            <a:pPr>
              <a:lnSpc>
                <a:spcPct val="120000"/>
              </a:lnSpc>
              <a:spcBef>
                <a:spcPts val="0"/>
              </a:spcBef>
            </a:pPr>
            <a:r>
              <a:rPr lang="en-GB" sz="3300" dirty="0"/>
              <a:t>Does the data gathered locally provide a sufficient insight into adult protection issues and if not, what additional information would help? </a:t>
            </a:r>
          </a:p>
        </p:txBody>
      </p:sp>
    </p:spTree>
    <p:extLst>
      <p:ext uri="{BB962C8B-B14F-4D97-AF65-F5344CB8AC3E}">
        <p14:creationId xmlns:p14="http://schemas.microsoft.com/office/powerpoint/2010/main" val="261997211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b="1" dirty="0">
                <a:solidFill>
                  <a:schemeClr val="accent6">
                    <a:lumMod val="75000"/>
                  </a:schemeClr>
                </a:solidFill>
                <a:latin typeface="+mn-lt"/>
              </a:rPr>
              <a:t>Multi-Agency Public Protection Arrangements (</a:t>
            </a:r>
            <a:r>
              <a:rPr lang="en-GB" b="1" dirty="0" err="1">
                <a:solidFill>
                  <a:schemeClr val="accent6">
                    <a:lumMod val="75000"/>
                  </a:schemeClr>
                </a:solidFill>
                <a:latin typeface="+mn-lt"/>
              </a:rPr>
              <a:t>MAPPA</a:t>
            </a:r>
            <a:r>
              <a:rPr lang="en-GB" b="1" dirty="0">
                <a:solidFill>
                  <a:schemeClr val="accent6">
                    <a:lumMod val="75000"/>
                  </a:schemeClr>
                </a:solidFill>
                <a:latin typeface="+mn-lt"/>
              </a:rPr>
              <a:t>)</a:t>
            </a:r>
          </a:p>
        </p:txBody>
      </p:sp>
    </p:spTree>
    <p:extLst>
      <p:ext uri="{BB962C8B-B14F-4D97-AF65-F5344CB8AC3E}">
        <p14:creationId xmlns:p14="http://schemas.microsoft.com/office/powerpoint/2010/main" val="42530879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 y="313815"/>
            <a:ext cx="11920251" cy="620889"/>
            <a:chOff x="-1" y="313815"/>
            <a:chExt cx="11920251" cy="620889"/>
          </a:xfrm>
          <a:solidFill>
            <a:schemeClr val="accent6">
              <a:lumMod val="75000"/>
            </a:schemeClr>
          </a:solidFill>
        </p:grpSpPr>
        <p:sp>
          <p:nvSpPr>
            <p:cNvPr id="5" name="Rectangle 4"/>
            <p:cNvSpPr/>
            <p:nvPr/>
          </p:nvSpPr>
          <p:spPr>
            <a:xfrm>
              <a:off x="-1" y="313816"/>
              <a:ext cx="11567711" cy="620888"/>
            </a:xfrm>
            <a:prstGeom prst="rect">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11206225" y="313815"/>
              <a:ext cx="714025" cy="620889"/>
            </a:xfrm>
            <a:prstGeom prst="ellipse">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p:cNvSpPr>
            <a:spLocks noGrp="1"/>
          </p:cNvSpPr>
          <p:nvPr>
            <p:ph type="title"/>
          </p:nvPr>
        </p:nvSpPr>
        <p:spPr>
          <a:xfrm>
            <a:off x="488672" y="240695"/>
            <a:ext cx="11688417" cy="795130"/>
          </a:xfrm>
        </p:spPr>
        <p:txBody>
          <a:bodyPr>
            <a:normAutofit/>
          </a:bodyPr>
          <a:lstStyle/>
          <a:p>
            <a:r>
              <a:rPr lang="en-GB" sz="4000" b="1" dirty="0">
                <a:solidFill>
                  <a:schemeClr val="bg1"/>
                </a:solidFill>
              </a:rPr>
              <a:t>Multi-Agency Public Protection Arrangements – content</a:t>
            </a:r>
            <a:endParaRPr lang="en-GB" sz="4000" dirty="0">
              <a:solidFill>
                <a:schemeClr val="bg1"/>
              </a:solidFill>
            </a:endParaRPr>
          </a:p>
        </p:txBody>
      </p:sp>
      <p:sp>
        <p:nvSpPr>
          <p:cNvPr id="3" name="Content Placeholder 2"/>
          <p:cNvSpPr>
            <a:spLocks noGrp="1"/>
          </p:cNvSpPr>
          <p:nvPr>
            <p:ph idx="1"/>
          </p:nvPr>
        </p:nvSpPr>
        <p:spPr>
          <a:xfrm>
            <a:off x="488673" y="1013791"/>
            <a:ext cx="11338892" cy="5645426"/>
          </a:xfrm>
        </p:spPr>
        <p:txBody>
          <a:bodyPr>
            <a:noAutofit/>
          </a:bodyPr>
          <a:lstStyle/>
          <a:p>
            <a:pPr>
              <a:lnSpc>
                <a:spcPct val="120000"/>
              </a:lnSpc>
              <a:spcBef>
                <a:spcPts val="0"/>
              </a:spcBef>
            </a:pPr>
            <a:r>
              <a:rPr lang="en-GB" dirty="0"/>
              <a:t>Development of policy and guidance on </a:t>
            </a:r>
            <a:r>
              <a:rPr lang="en-GB" dirty="0" err="1"/>
              <a:t>MAPPA</a:t>
            </a:r>
            <a:endParaRPr lang="en-GB" dirty="0"/>
          </a:p>
          <a:p>
            <a:pPr>
              <a:lnSpc>
                <a:spcPct val="120000"/>
              </a:lnSpc>
              <a:spcBef>
                <a:spcPts val="0"/>
              </a:spcBef>
            </a:pPr>
            <a:r>
              <a:rPr lang="en-GB" dirty="0"/>
              <a:t>Key legislation on </a:t>
            </a:r>
            <a:r>
              <a:rPr lang="en-GB" dirty="0" err="1"/>
              <a:t>MAPPA</a:t>
            </a:r>
            <a:endParaRPr lang="en-GB" dirty="0"/>
          </a:p>
          <a:p>
            <a:pPr>
              <a:lnSpc>
                <a:spcPct val="120000"/>
              </a:lnSpc>
              <a:spcBef>
                <a:spcPts val="0"/>
              </a:spcBef>
            </a:pPr>
            <a:r>
              <a:rPr lang="en-GB" dirty="0" err="1"/>
              <a:t>MAPPA</a:t>
            </a:r>
            <a:r>
              <a:rPr lang="en-GB" dirty="0"/>
              <a:t> format and purpose</a:t>
            </a:r>
          </a:p>
          <a:p>
            <a:pPr>
              <a:lnSpc>
                <a:spcPct val="120000"/>
              </a:lnSpc>
              <a:spcBef>
                <a:spcPts val="0"/>
              </a:spcBef>
            </a:pPr>
            <a:r>
              <a:rPr lang="en-GB" dirty="0"/>
              <a:t>Key tasks of </a:t>
            </a:r>
            <a:r>
              <a:rPr lang="en-GB" dirty="0" err="1"/>
              <a:t>MAPPA</a:t>
            </a:r>
            <a:r>
              <a:rPr lang="en-GB" dirty="0"/>
              <a:t> </a:t>
            </a:r>
          </a:p>
          <a:p>
            <a:pPr>
              <a:lnSpc>
                <a:spcPct val="120000"/>
              </a:lnSpc>
              <a:spcBef>
                <a:spcPts val="0"/>
              </a:spcBef>
            </a:pPr>
            <a:r>
              <a:rPr lang="en-GB" dirty="0"/>
              <a:t>Chief Officers’ role in </a:t>
            </a:r>
            <a:r>
              <a:rPr lang="en-GB" dirty="0" err="1"/>
              <a:t>MAPPA</a:t>
            </a:r>
            <a:endParaRPr lang="en-GB" dirty="0"/>
          </a:p>
          <a:p>
            <a:pPr>
              <a:lnSpc>
                <a:spcPct val="120000"/>
              </a:lnSpc>
              <a:spcBef>
                <a:spcPts val="0"/>
              </a:spcBef>
            </a:pPr>
            <a:r>
              <a:rPr lang="en-GB" dirty="0"/>
              <a:t>Populations subject to MAPPA</a:t>
            </a:r>
          </a:p>
          <a:p>
            <a:pPr>
              <a:lnSpc>
                <a:spcPct val="120000"/>
              </a:lnSpc>
              <a:spcBef>
                <a:spcPts val="0"/>
              </a:spcBef>
            </a:pPr>
            <a:r>
              <a:rPr lang="en-GB" dirty="0"/>
              <a:t>Risk of Serious Harm Levels</a:t>
            </a:r>
          </a:p>
          <a:p>
            <a:pPr>
              <a:lnSpc>
                <a:spcPct val="120000"/>
              </a:lnSpc>
              <a:spcBef>
                <a:spcPts val="0"/>
              </a:spcBef>
            </a:pPr>
            <a:r>
              <a:rPr lang="en-GB" dirty="0"/>
              <a:t>MAPPA Management Levels</a:t>
            </a:r>
          </a:p>
          <a:p>
            <a:pPr>
              <a:lnSpc>
                <a:spcPct val="120000"/>
              </a:lnSpc>
              <a:spcBef>
                <a:spcPts val="0"/>
              </a:spcBef>
            </a:pPr>
            <a:r>
              <a:rPr lang="en-GB" dirty="0"/>
              <a:t>Hospitalisation of a restricted patient</a:t>
            </a:r>
          </a:p>
          <a:p>
            <a:pPr>
              <a:lnSpc>
                <a:spcPct val="120000"/>
              </a:lnSpc>
              <a:spcBef>
                <a:spcPts val="0"/>
              </a:spcBef>
            </a:pPr>
            <a:r>
              <a:rPr lang="en-GB" dirty="0"/>
              <a:t>Data</a:t>
            </a:r>
          </a:p>
          <a:p>
            <a:pPr>
              <a:lnSpc>
                <a:spcPct val="120000"/>
              </a:lnSpc>
              <a:spcBef>
                <a:spcPts val="0"/>
              </a:spcBef>
            </a:pPr>
            <a:r>
              <a:rPr lang="en-GB" dirty="0"/>
              <a:t>Quality indicators and reflective questions</a:t>
            </a:r>
          </a:p>
        </p:txBody>
      </p:sp>
    </p:spTree>
    <p:extLst>
      <p:ext uri="{BB962C8B-B14F-4D97-AF65-F5344CB8AC3E}">
        <p14:creationId xmlns:p14="http://schemas.microsoft.com/office/powerpoint/2010/main" val="319316919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 y="313815"/>
            <a:ext cx="11479577" cy="620889"/>
            <a:chOff x="-1" y="313815"/>
            <a:chExt cx="11920251" cy="620889"/>
          </a:xfrm>
          <a:solidFill>
            <a:schemeClr val="accent6">
              <a:lumMod val="75000"/>
            </a:schemeClr>
          </a:solidFill>
        </p:grpSpPr>
        <p:sp>
          <p:nvSpPr>
            <p:cNvPr id="5" name="Rectangle 4"/>
            <p:cNvSpPr/>
            <p:nvPr/>
          </p:nvSpPr>
          <p:spPr>
            <a:xfrm>
              <a:off x="-1" y="313816"/>
              <a:ext cx="11567711" cy="620888"/>
            </a:xfrm>
            <a:prstGeom prst="rect">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11206225" y="313815"/>
              <a:ext cx="714025" cy="620889"/>
            </a:xfrm>
            <a:prstGeom prst="ellipse">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p:cNvSpPr>
            <a:spLocks noGrp="1"/>
          </p:cNvSpPr>
          <p:nvPr>
            <p:ph type="title"/>
          </p:nvPr>
        </p:nvSpPr>
        <p:spPr>
          <a:xfrm>
            <a:off x="677333" y="212805"/>
            <a:ext cx="10676467" cy="870425"/>
          </a:xfrm>
        </p:spPr>
        <p:txBody>
          <a:bodyPr vert="horz" lIns="91440" tIns="45720" rIns="91440" bIns="45720" rtlCol="0" anchor="ctr">
            <a:normAutofit/>
          </a:bodyPr>
          <a:lstStyle/>
          <a:p>
            <a:r>
              <a:rPr lang="en-GB" b="1" dirty="0">
                <a:solidFill>
                  <a:schemeClr val="bg1"/>
                </a:solidFill>
              </a:rPr>
              <a:t>Development of policy and guidance on </a:t>
            </a:r>
            <a:r>
              <a:rPr lang="en-GB" b="1" dirty="0" err="1">
                <a:solidFill>
                  <a:schemeClr val="bg1"/>
                </a:solidFill>
              </a:rPr>
              <a:t>MAPPA</a:t>
            </a:r>
            <a:endParaRPr lang="en-GB" b="1" dirty="0">
              <a:solidFill>
                <a:schemeClr val="bg1"/>
              </a:solidFill>
            </a:endParaRPr>
          </a:p>
        </p:txBody>
      </p:sp>
      <p:sp>
        <p:nvSpPr>
          <p:cNvPr id="3" name="Content Placeholder 2"/>
          <p:cNvSpPr>
            <a:spLocks noGrp="1"/>
          </p:cNvSpPr>
          <p:nvPr>
            <p:ph idx="1"/>
          </p:nvPr>
        </p:nvSpPr>
        <p:spPr>
          <a:xfrm>
            <a:off x="477079" y="934705"/>
            <a:ext cx="11357870" cy="5779606"/>
          </a:xfrm>
        </p:spPr>
        <p:txBody>
          <a:bodyPr>
            <a:noAutofit/>
          </a:bodyPr>
          <a:lstStyle/>
          <a:p>
            <a:pPr lvl="0">
              <a:lnSpc>
                <a:spcPct val="120000"/>
              </a:lnSpc>
              <a:spcBef>
                <a:spcPts val="0"/>
              </a:spcBef>
            </a:pPr>
            <a:r>
              <a:rPr lang="en-GB" sz="1800" dirty="0"/>
              <a:t>2000 - </a:t>
            </a:r>
            <a:r>
              <a:rPr lang="en-GB" sz="1800" u="sng" dirty="0">
                <a:hlinkClick r:id="rId3"/>
              </a:rPr>
              <a:t>Report of the Committee on Serious Violent and Sexual Offenders</a:t>
            </a:r>
            <a:r>
              <a:rPr lang="en-GB" sz="1800" dirty="0"/>
              <a:t> (MacLean), </a:t>
            </a:r>
            <a:r>
              <a:rPr lang="en-GB" sz="1800" i="1" dirty="0"/>
              <a:t>Scottish Executive</a:t>
            </a:r>
            <a:r>
              <a:rPr lang="en-GB" sz="1800" dirty="0"/>
              <a:t>. Identified a </a:t>
            </a:r>
          </a:p>
          <a:p>
            <a:pPr marL="0" lvl="0" indent="0">
              <a:lnSpc>
                <a:spcPct val="120000"/>
              </a:lnSpc>
              <a:spcBef>
                <a:spcPts val="0"/>
              </a:spcBef>
              <a:buNone/>
            </a:pPr>
            <a:r>
              <a:rPr lang="en-GB" sz="1800" dirty="0"/>
              <a:t>                need for further research into risk assessment and recidivism</a:t>
            </a:r>
            <a:r>
              <a:rPr lang="en-GB" sz="1800" i="1" dirty="0"/>
              <a:t>.</a:t>
            </a:r>
            <a:endParaRPr lang="en-GB" sz="1800" dirty="0"/>
          </a:p>
          <a:p>
            <a:pPr lvl="0">
              <a:lnSpc>
                <a:spcPct val="120000"/>
              </a:lnSpc>
              <a:spcBef>
                <a:spcPts val="0"/>
              </a:spcBef>
            </a:pPr>
            <a:r>
              <a:rPr lang="en-GB" sz="1800" dirty="0"/>
              <a:t>2001 - </a:t>
            </a:r>
            <a:r>
              <a:rPr lang="en-GB" sz="1800" u="sng" dirty="0">
                <a:hlinkClick r:id="rId4"/>
              </a:rPr>
              <a:t>Reducing the Risk: Improving the Response to Sex Offending</a:t>
            </a:r>
            <a:r>
              <a:rPr lang="en-GB" sz="1800" dirty="0"/>
              <a:t> (Cosgrove), </a:t>
            </a:r>
            <a:r>
              <a:rPr lang="en-GB" sz="1800" i="1" dirty="0"/>
              <a:t>Scottish Government</a:t>
            </a:r>
            <a:r>
              <a:rPr lang="en-GB" sz="1800" dirty="0"/>
              <a:t>. Risk assessment</a:t>
            </a:r>
          </a:p>
          <a:p>
            <a:pPr marL="0" lvl="0" indent="0">
              <a:lnSpc>
                <a:spcPct val="120000"/>
              </a:lnSpc>
              <a:spcBef>
                <a:spcPts val="0"/>
              </a:spcBef>
              <a:buNone/>
            </a:pPr>
            <a:r>
              <a:rPr lang="en-GB" sz="1800" dirty="0"/>
              <a:t>                approach, monitoring, housing and information sharing</a:t>
            </a:r>
            <a:r>
              <a:rPr lang="en-GB" sz="1800" i="1" dirty="0"/>
              <a:t>.</a:t>
            </a:r>
            <a:endParaRPr lang="en-GB" sz="1800" dirty="0"/>
          </a:p>
          <a:p>
            <a:pPr lvl="0">
              <a:lnSpc>
                <a:spcPct val="120000"/>
              </a:lnSpc>
              <a:spcBef>
                <a:spcPts val="0"/>
              </a:spcBef>
            </a:pPr>
            <a:r>
              <a:rPr lang="en-GB" sz="1800" dirty="0"/>
              <a:t>2003 - </a:t>
            </a:r>
            <a:r>
              <a:rPr lang="en-GB" sz="1800" u="sng" dirty="0">
                <a:hlinkClick r:id="rId5"/>
              </a:rPr>
              <a:t>Serious Violent and Sexual Offenders: The Use of Risk Assessment Tools in Scotland</a:t>
            </a:r>
            <a:r>
              <a:rPr lang="en-GB" sz="1800" dirty="0"/>
              <a:t>. Research findings,</a:t>
            </a:r>
          </a:p>
          <a:p>
            <a:pPr marL="0" lvl="0" indent="0">
              <a:lnSpc>
                <a:spcPct val="120000"/>
              </a:lnSpc>
              <a:spcBef>
                <a:spcPts val="0"/>
              </a:spcBef>
              <a:buNone/>
            </a:pPr>
            <a:r>
              <a:rPr lang="en-GB" sz="1800" dirty="0"/>
              <a:t>                </a:t>
            </a:r>
            <a:r>
              <a:rPr lang="en-GB" sz="1800" i="1" dirty="0"/>
              <a:t>Scottish Executive.</a:t>
            </a:r>
            <a:endParaRPr lang="en-GB" sz="1800" dirty="0"/>
          </a:p>
          <a:p>
            <a:pPr lvl="0">
              <a:lnSpc>
                <a:spcPct val="120000"/>
              </a:lnSpc>
              <a:spcBef>
                <a:spcPts val="0"/>
              </a:spcBef>
            </a:pPr>
            <a:r>
              <a:rPr lang="en-GB" sz="1800" dirty="0"/>
              <a:t>2005 - </a:t>
            </a:r>
            <a:r>
              <a:rPr lang="en-GB" sz="1800" u="sng" dirty="0">
                <a:hlinkClick r:id="rId6"/>
              </a:rPr>
              <a:t>Registering the Risk – Review of Notification Requirements, Risk Assessment and Risk Management of Sex</a:t>
            </a:r>
          </a:p>
          <a:p>
            <a:pPr marL="0" lvl="0" indent="0">
              <a:lnSpc>
                <a:spcPct val="120000"/>
              </a:lnSpc>
              <a:spcBef>
                <a:spcPts val="0"/>
              </a:spcBef>
              <a:buNone/>
            </a:pPr>
            <a:r>
              <a:rPr lang="en-GB" sz="1800" dirty="0"/>
              <a:t> </a:t>
            </a:r>
            <a:r>
              <a:rPr lang="en-GB" sz="1800" u="sng" dirty="0">
                <a:hlinkClick r:id="rId6"/>
              </a:rPr>
              <a:t>Offenders</a:t>
            </a:r>
            <a:r>
              <a:rPr lang="en-GB" sz="1800" dirty="0"/>
              <a:t> (Irving), </a:t>
            </a:r>
            <a:r>
              <a:rPr lang="en-GB" sz="1800" i="1" dirty="0"/>
              <a:t>Scottish Government</a:t>
            </a:r>
            <a:endParaRPr lang="en-GB" sz="1800" dirty="0"/>
          </a:p>
          <a:p>
            <a:pPr lvl="0">
              <a:lnSpc>
                <a:spcPct val="120000"/>
              </a:lnSpc>
              <a:spcBef>
                <a:spcPts val="0"/>
              </a:spcBef>
            </a:pPr>
            <a:r>
              <a:rPr lang="en-GB" sz="1800" dirty="0"/>
              <a:t>2006 - </a:t>
            </a:r>
            <a:r>
              <a:rPr lang="en-GB" sz="1800" u="sng" dirty="0">
                <a:hlinkClick r:id="rId7"/>
              </a:rPr>
              <a:t>Justice 2 sub-committee’s Review of Child Sex Offenders</a:t>
            </a:r>
            <a:r>
              <a:rPr lang="en-GB" sz="1800" dirty="0"/>
              <a:t>. </a:t>
            </a:r>
            <a:r>
              <a:rPr lang="en-GB" sz="1800" i="1" dirty="0"/>
              <a:t>Scottish Parliament. </a:t>
            </a:r>
            <a:r>
              <a:rPr lang="en-GB" sz="1800" dirty="0"/>
              <a:t>33 recommendations including</a:t>
            </a:r>
          </a:p>
          <a:p>
            <a:pPr marL="0" lvl="0" indent="0">
              <a:lnSpc>
                <a:spcPct val="120000"/>
              </a:lnSpc>
              <a:spcBef>
                <a:spcPts val="0"/>
              </a:spcBef>
              <a:buNone/>
            </a:pPr>
            <a:r>
              <a:rPr lang="en-GB" sz="1800" dirty="0"/>
              <a:t>                wider implementation of </a:t>
            </a:r>
            <a:r>
              <a:rPr lang="en-GB" sz="1800" dirty="0" err="1"/>
              <a:t>ViSOR</a:t>
            </a:r>
            <a:r>
              <a:rPr lang="en-GB" sz="1800" dirty="0"/>
              <a:t>, to housing RSOs, mandatory treatment for RSOs.</a:t>
            </a:r>
            <a:r>
              <a:rPr lang="en-GB" sz="1800" i="1" dirty="0"/>
              <a:t> </a:t>
            </a:r>
          </a:p>
          <a:p>
            <a:pPr lvl="0">
              <a:lnSpc>
                <a:spcPct val="120000"/>
              </a:lnSpc>
              <a:spcBef>
                <a:spcPts val="0"/>
              </a:spcBef>
            </a:pPr>
            <a:r>
              <a:rPr lang="en-GB" sz="1800" dirty="0"/>
              <a:t>2007 - Multi-Agency Public Protection Arrangements (MAPPA) established</a:t>
            </a:r>
          </a:p>
          <a:p>
            <a:pPr lvl="0">
              <a:lnSpc>
                <a:spcPct val="120000"/>
              </a:lnSpc>
              <a:spcBef>
                <a:spcPts val="0"/>
              </a:spcBef>
            </a:pPr>
            <a:r>
              <a:rPr lang="en-GB" sz="1800" dirty="0"/>
              <a:t>2012 - </a:t>
            </a:r>
            <a:r>
              <a:rPr lang="en-GB" sz="1800" dirty="0">
                <a:hlinkClick r:id="rId8"/>
              </a:rPr>
              <a:t>Multi Agency Public Protection Arrangements (MAPPA) National Guidance 2012</a:t>
            </a:r>
            <a:r>
              <a:rPr lang="en-GB" sz="1800" dirty="0"/>
              <a:t>, </a:t>
            </a:r>
            <a:r>
              <a:rPr lang="en-GB" sz="1800" i="1" dirty="0"/>
              <a:t>Scottish Government.</a:t>
            </a:r>
          </a:p>
          <a:p>
            <a:pPr lvl="0">
              <a:lnSpc>
                <a:spcPct val="120000"/>
              </a:lnSpc>
              <a:spcBef>
                <a:spcPts val="0"/>
              </a:spcBef>
            </a:pPr>
            <a:r>
              <a:rPr lang="en-GB" sz="1800" dirty="0"/>
              <a:t>2016 – </a:t>
            </a:r>
            <a:r>
              <a:rPr lang="en-GB" sz="1800" dirty="0">
                <a:hlinkClick r:id="rId9"/>
              </a:rPr>
              <a:t>Multi-Agency Public Protection Arrangements (MAPPA): National Guidance 2016</a:t>
            </a:r>
            <a:r>
              <a:rPr lang="en-GB" sz="1800" i="1" dirty="0"/>
              <a:t>.  Scottish Government.</a:t>
            </a:r>
          </a:p>
          <a:p>
            <a:pPr>
              <a:lnSpc>
                <a:spcPct val="120000"/>
              </a:lnSpc>
              <a:spcBef>
                <a:spcPts val="0"/>
              </a:spcBef>
            </a:pPr>
            <a:r>
              <a:rPr lang="en-GB" sz="1800" dirty="0"/>
              <a:t>2019/20 - </a:t>
            </a:r>
            <a:r>
              <a:rPr lang="en-GB" sz="1800" u="sng" dirty="0">
                <a:hlinkClick r:id="rId10"/>
              </a:rPr>
              <a:t>Multi-Agency Public Protection Arrangements (MAPPA) in Scotland, National Overview Report</a:t>
            </a:r>
            <a:r>
              <a:rPr lang="en-GB" sz="1800" dirty="0"/>
              <a:t> </a:t>
            </a:r>
            <a:r>
              <a:rPr lang="en-GB" sz="1800" i="1" dirty="0"/>
              <a:t>Scottish</a:t>
            </a:r>
          </a:p>
          <a:p>
            <a:pPr marL="0" indent="0">
              <a:lnSpc>
                <a:spcPct val="120000"/>
              </a:lnSpc>
              <a:spcBef>
                <a:spcPts val="0"/>
              </a:spcBef>
              <a:buNone/>
            </a:pPr>
            <a:r>
              <a:rPr lang="en-GB" sz="1800" i="1" dirty="0"/>
              <a:t>                 Government.</a:t>
            </a:r>
          </a:p>
          <a:p>
            <a:pPr>
              <a:tabLst>
                <a:tab pos="457200" algn="l"/>
              </a:tabLst>
            </a:pPr>
            <a:r>
              <a:rPr lang="en-GB" sz="1800" dirty="0">
                <a:effectLst/>
                <a:latin typeface="Calibri" panose="020F0502020204030204" pitchFamily="34" charset="0"/>
                <a:ea typeface="Calibri" panose="020F0502020204030204" pitchFamily="34" charset="0"/>
                <a:cs typeface="Calibri" panose="020F0502020204030204" pitchFamily="34" charset="0"/>
              </a:rPr>
              <a:t>2022</a:t>
            </a:r>
            <a:r>
              <a:rPr lang="en-GB" sz="1800" i="1" dirty="0">
                <a:effectLst/>
                <a:latin typeface="Calibri" panose="020F0502020204030204" pitchFamily="34" charset="0"/>
                <a:ea typeface="Calibri" panose="020F0502020204030204" pitchFamily="34" charset="0"/>
                <a:cs typeface="Calibri" panose="020F0502020204030204" pitchFamily="34" charset="0"/>
              </a:rPr>
              <a:t> - </a:t>
            </a:r>
            <a:r>
              <a:rPr lang="en-GB" sz="18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11"/>
              </a:rPr>
              <a:t>Multi-Agency Public Protection Arrangements (MAPPA): National Guidance 2022</a:t>
            </a:r>
            <a:r>
              <a:rPr lang="en-GB" sz="1800" dirty="0">
                <a:effectLst/>
                <a:latin typeface="Calibri" panose="020F0502020204030204" pitchFamily="34" charset="0"/>
                <a:ea typeface="Calibri" panose="020F0502020204030204" pitchFamily="34" charset="0"/>
                <a:cs typeface="Calibri" panose="020F0502020204030204" pitchFamily="34" charset="0"/>
              </a:rPr>
              <a:t>, </a:t>
            </a:r>
            <a:r>
              <a:rPr lang="en-GB" sz="1800" i="1" dirty="0">
                <a:effectLst/>
                <a:latin typeface="Calibri" panose="020F0502020204030204" pitchFamily="34" charset="0"/>
                <a:ea typeface="Calibri" panose="020F0502020204030204" pitchFamily="34" charset="0"/>
                <a:cs typeface="Calibri" panose="020F0502020204030204" pitchFamily="34" charset="0"/>
              </a:rPr>
              <a:t>Scottish Government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20000"/>
              </a:lnSpc>
              <a:spcBef>
                <a:spcPts val="0"/>
              </a:spcBef>
            </a:pPr>
            <a:endParaRPr lang="en-GB" sz="2000" dirty="0"/>
          </a:p>
          <a:p>
            <a:pPr lvl="0">
              <a:lnSpc>
                <a:spcPct val="120000"/>
              </a:lnSpc>
              <a:spcBef>
                <a:spcPts val="0"/>
              </a:spcBef>
            </a:pPr>
            <a:endParaRPr lang="en-GB" sz="2000" i="1" dirty="0"/>
          </a:p>
        </p:txBody>
      </p:sp>
    </p:spTree>
    <p:extLst>
      <p:ext uri="{BB962C8B-B14F-4D97-AF65-F5344CB8AC3E}">
        <p14:creationId xmlns:p14="http://schemas.microsoft.com/office/powerpoint/2010/main" val="38048846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315332"/>
            <a:ext cx="8760179" cy="620890"/>
            <a:chOff x="0" y="451554"/>
            <a:chExt cx="6784622" cy="620890"/>
          </a:xfrm>
          <a:solidFill>
            <a:schemeClr val="accent1">
              <a:lumMod val="40000"/>
              <a:lumOff val="60000"/>
            </a:schemeClr>
          </a:solidFill>
        </p:grpSpPr>
        <p:sp>
          <p:nvSpPr>
            <p:cNvPr id="7" name="Rectangle 6"/>
            <p:cNvSpPr/>
            <p:nvPr/>
          </p:nvSpPr>
          <p:spPr>
            <a:xfrm>
              <a:off x="0" y="451556"/>
              <a:ext cx="6378222" cy="620888"/>
            </a:xfrm>
            <a:prstGeom prst="rect">
              <a:avLst/>
            </a:prstGeom>
            <a:grp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6055630" y="451554"/>
              <a:ext cx="728992" cy="620889"/>
            </a:xfrm>
            <a:prstGeom prst="ellipse">
              <a:avLst/>
            </a:prstGeom>
            <a:grp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 name="Title 4"/>
          <p:cNvSpPr>
            <a:spLocks noGrp="1"/>
          </p:cNvSpPr>
          <p:nvPr>
            <p:ph type="title"/>
          </p:nvPr>
        </p:nvSpPr>
        <p:spPr>
          <a:xfrm>
            <a:off x="798444" y="206102"/>
            <a:ext cx="10515600" cy="907084"/>
          </a:xfrm>
        </p:spPr>
        <p:txBody>
          <a:bodyPr/>
          <a:lstStyle/>
          <a:p>
            <a:r>
              <a:rPr lang="en-GB" b="1" dirty="0">
                <a:solidFill>
                  <a:schemeClr val="accent1">
                    <a:lumMod val="75000"/>
                  </a:schemeClr>
                </a:solidFill>
              </a:rPr>
              <a:t>Scotland’s public health priorities</a:t>
            </a:r>
          </a:p>
        </p:txBody>
      </p:sp>
      <p:sp>
        <p:nvSpPr>
          <p:cNvPr id="6" name="Content Placeholder 5"/>
          <p:cNvSpPr>
            <a:spLocks noGrp="1"/>
          </p:cNvSpPr>
          <p:nvPr>
            <p:ph idx="1"/>
          </p:nvPr>
        </p:nvSpPr>
        <p:spPr>
          <a:xfrm>
            <a:off x="798444" y="1113185"/>
            <a:ext cx="10671313" cy="5625547"/>
          </a:xfrm>
        </p:spPr>
        <p:txBody>
          <a:bodyPr>
            <a:normAutofit lnSpcReduction="10000"/>
          </a:bodyPr>
          <a:lstStyle/>
          <a:p>
            <a:pPr>
              <a:lnSpc>
                <a:spcPct val="120000"/>
              </a:lnSpc>
              <a:spcBef>
                <a:spcPts val="0"/>
              </a:spcBef>
            </a:pPr>
            <a:r>
              <a:rPr lang="en-GB" sz="3200" dirty="0"/>
              <a:t>A Scotland where we live in vibrant, healthy and safe places and communities.</a:t>
            </a:r>
          </a:p>
          <a:p>
            <a:pPr>
              <a:lnSpc>
                <a:spcPct val="120000"/>
              </a:lnSpc>
              <a:spcBef>
                <a:spcPts val="0"/>
              </a:spcBef>
            </a:pPr>
            <a:r>
              <a:rPr lang="en-GB" sz="3200" dirty="0"/>
              <a:t>A Scotland where we flourish in our early years.</a:t>
            </a:r>
          </a:p>
          <a:p>
            <a:pPr>
              <a:lnSpc>
                <a:spcPct val="120000"/>
              </a:lnSpc>
              <a:spcBef>
                <a:spcPts val="0"/>
              </a:spcBef>
            </a:pPr>
            <a:r>
              <a:rPr lang="en-GB" sz="3200" dirty="0"/>
              <a:t>A Scotland where we have good mental wellbeing.</a:t>
            </a:r>
          </a:p>
          <a:p>
            <a:pPr>
              <a:lnSpc>
                <a:spcPct val="120000"/>
              </a:lnSpc>
              <a:spcBef>
                <a:spcPts val="0"/>
              </a:spcBef>
            </a:pPr>
            <a:r>
              <a:rPr lang="en-GB" sz="3200" dirty="0"/>
              <a:t>A Scotland where we reduce the use of and harm from alcohol, tobacco and other drugs.</a:t>
            </a:r>
          </a:p>
          <a:p>
            <a:pPr>
              <a:lnSpc>
                <a:spcPct val="120000"/>
              </a:lnSpc>
              <a:spcBef>
                <a:spcPts val="0"/>
              </a:spcBef>
            </a:pPr>
            <a:r>
              <a:rPr lang="en-GB" sz="3200" dirty="0"/>
              <a:t>A Scotland where we have a sustainable, inclusive economy with equality of outcomes for all.</a:t>
            </a:r>
          </a:p>
          <a:p>
            <a:pPr>
              <a:lnSpc>
                <a:spcPct val="120000"/>
              </a:lnSpc>
              <a:spcBef>
                <a:spcPts val="0"/>
              </a:spcBef>
            </a:pPr>
            <a:r>
              <a:rPr lang="en-GB" sz="3200" dirty="0"/>
              <a:t>A Scotland where we eat well, have a healthy weight and are physically active.</a:t>
            </a:r>
          </a:p>
        </p:txBody>
      </p:sp>
    </p:spTree>
    <p:extLst>
      <p:ext uri="{BB962C8B-B14F-4D97-AF65-F5344CB8AC3E}">
        <p14:creationId xmlns:p14="http://schemas.microsoft.com/office/powerpoint/2010/main" val="419754797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466260"/>
            <a:ext cx="6621138" cy="620889"/>
            <a:chOff x="-1" y="313815"/>
            <a:chExt cx="11920251" cy="620889"/>
          </a:xfrm>
          <a:solidFill>
            <a:schemeClr val="accent6">
              <a:lumMod val="75000"/>
            </a:schemeClr>
          </a:solidFill>
        </p:grpSpPr>
        <p:sp>
          <p:nvSpPr>
            <p:cNvPr id="5" name="Rectangle 4"/>
            <p:cNvSpPr/>
            <p:nvPr/>
          </p:nvSpPr>
          <p:spPr>
            <a:xfrm>
              <a:off x="-1" y="313816"/>
              <a:ext cx="11567711" cy="620888"/>
            </a:xfrm>
            <a:prstGeom prst="rect">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11206225" y="313815"/>
              <a:ext cx="714025" cy="620889"/>
            </a:xfrm>
            <a:prstGeom prst="ellipse">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p:cNvSpPr>
            <a:spLocks noGrp="1"/>
          </p:cNvSpPr>
          <p:nvPr>
            <p:ph type="title"/>
          </p:nvPr>
        </p:nvSpPr>
        <p:spPr>
          <a:xfrm>
            <a:off x="677333" y="254000"/>
            <a:ext cx="10427813" cy="1045410"/>
          </a:xfrm>
        </p:spPr>
        <p:txBody>
          <a:bodyPr/>
          <a:lstStyle/>
          <a:p>
            <a:r>
              <a:rPr lang="en-GB" b="1" dirty="0">
                <a:solidFill>
                  <a:schemeClr val="bg1"/>
                </a:solidFill>
              </a:rPr>
              <a:t>Key legislation on </a:t>
            </a:r>
            <a:r>
              <a:rPr lang="en-GB" b="1" dirty="0" err="1">
                <a:solidFill>
                  <a:schemeClr val="bg1"/>
                </a:solidFill>
              </a:rPr>
              <a:t>MAPPA</a:t>
            </a:r>
            <a:endParaRPr lang="en-GB" b="1" dirty="0">
              <a:solidFill>
                <a:schemeClr val="bg1"/>
              </a:solidFill>
            </a:endParaRPr>
          </a:p>
        </p:txBody>
      </p:sp>
      <p:sp>
        <p:nvSpPr>
          <p:cNvPr id="3" name="Content Placeholder 2"/>
          <p:cNvSpPr>
            <a:spLocks noGrp="1"/>
          </p:cNvSpPr>
          <p:nvPr>
            <p:ph idx="1"/>
          </p:nvPr>
        </p:nvSpPr>
        <p:spPr>
          <a:xfrm>
            <a:off x="677333" y="1299410"/>
            <a:ext cx="11113613" cy="5287657"/>
          </a:xfrm>
        </p:spPr>
        <p:txBody>
          <a:bodyPr>
            <a:normAutofit/>
          </a:bodyPr>
          <a:lstStyle/>
          <a:p>
            <a:endParaRPr lang="en-GB" dirty="0"/>
          </a:p>
          <a:p>
            <a:pPr lvl="0"/>
            <a:r>
              <a:rPr lang="en-GB" u="sng" dirty="0">
                <a:hlinkClick r:id="rId3"/>
              </a:rPr>
              <a:t>The Sexual Offences Act 2003 </a:t>
            </a:r>
            <a:r>
              <a:rPr lang="en-GB" dirty="0"/>
              <a:t>  </a:t>
            </a:r>
          </a:p>
          <a:p>
            <a:pPr lvl="0"/>
            <a:r>
              <a:rPr lang="en-GB" u="sng" dirty="0">
                <a:hlinkClick r:id="rId4"/>
              </a:rPr>
              <a:t>The Management of Offenders etc. (Scotland) Act 2005</a:t>
            </a:r>
            <a:endParaRPr lang="en-GB" dirty="0"/>
          </a:p>
          <a:p>
            <a:pPr lvl="0"/>
            <a:r>
              <a:rPr lang="en-GB" u="sng" dirty="0">
                <a:hlinkClick r:id="rId5"/>
              </a:rPr>
              <a:t>The Protection of Children and Prevention of Sexual Offences (Scotland) Act 2005</a:t>
            </a:r>
            <a:r>
              <a:rPr lang="en-GB" dirty="0"/>
              <a:t> </a:t>
            </a:r>
          </a:p>
          <a:p>
            <a:pPr lvl="0"/>
            <a:r>
              <a:rPr lang="en-GB" u="sng" dirty="0">
                <a:hlinkClick r:id="rId6"/>
              </a:rPr>
              <a:t>The Sexual Offences (Scotland) Act 2009</a:t>
            </a:r>
            <a:endParaRPr lang="en-GB" dirty="0"/>
          </a:p>
          <a:p>
            <a:pPr lvl="0"/>
            <a:r>
              <a:rPr lang="en-GB" u="sng" dirty="0">
                <a:hlinkClick r:id="rId7"/>
              </a:rPr>
              <a:t>The Criminal Justice and Licensing (Scotland) Act 2010</a:t>
            </a:r>
            <a:endParaRPr lang="en-GB" dirty="0"/>
          </a:p>
          <a:p>
            <a:pPr lvl="0"/>
            <a:r>
              <a:rPr lang="en-GB" u="sng" dirty="0">
                <a:hlinkClick r:id="rId8"/>
              </a:rPr>
              <a:t>The Sexual Offences Act 2003 (Remedial) Order 2012</a:t>
            </a:r>
            <a:r>
              <a:rPr lang="en-GB" dirty="0"/>
              <a:t> </a:t>
            </a:r>
          </a:p>
          <a:p>
            <a:pPr lvl="0"/>
            <a:r>
              <a:rPr lang="en-GB" dirty="0">
                <a:hlinkClick r:id="rId9"/>
              </a:rPr>
              <a:t>The Abusive &amp; Sexual Harm (Scotland) Act 2016</a:t>
            </a:r>
            <a:r>
              <a:rPr lang="en-GB" dirty="0"/>
              <a:t> </a:t>
            </a:r>
          </a:p>
          <a:p>
            <a:pPr lvl="0"/>
            <a:endParaRPr lang="en-GB" dirty="0"/>
          </a:p>
          <a:p>
            <a:pPr lvl="0"/>
            <a:endParaRPr lang="en-GB"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9"/>
            </a:endParaRPr>
          </a:p>
        </p:txBody>
      </p:sp>
    </p:spTree>
    <p:extLst>
      <p:ext uri="{BB962C8B-B14F-4D97-AF65-F5344CB8AC3E}">
        <p14:creationId xmlns:p14="http://schemas.microsoft.com/office/powerpoint/2010/main" val="153128695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 y="313815"/>
            <a:ext cx="7293167" cy="620889"/>
            <a:chOff x="-1" y="313815"/>
            <a:chExt cx="7293167" cy="620889"/>
          </a:xfrm>
        </p:grpSpPr>
        <p:sp>
          <p:nvSpPr>
            <p:cNvPr id="6" name="Rectangle 5"/>
            <p:cNvSpPr/>
            <p:nvPr/>
          </p:nvSpPr>
          <p:spPr>
            <a:xfrm>
              <a:off x="-1" y="313816"/>
              <a:ext cx="6918594" cy="620888"/>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6654188" y="313815"/>
              <a:ext cx="638978" cy="620889"/>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 name="Title 3"/>
          <p:cNvSpPr>
            <a:spLocks noGrp="1"/>
          </p:cNvSpPr>
          <p:nvPr>
            <p:ph type="title"/>
          </p:nvPr>
        </p:nvSpPr>
        <p:spPr>
          <a:xfrm>
            <a:off x="795130" y="165006"/>
            <a:ext cx="10455965" cy="966718"/>
          </a:xfrm>
        </p:spPr>
        <p:txBody>
          <a:bodyPr/>
          <a:lstStyle/>
          <a:p>
            <a:r>
              <a:rPr lang="en-GB" altLang="en-US" b="1" dirty="0" err="1">
                <a:solidFill>
                  <a:schemeClr val="bg1"/>
                </a:solidFill>
              </a:rPr>
              <a:t>MAPPA</a:t>
            </a:r>
            <a:r>
              <a:rPr lang="en-GB" altLang="en-US" b="1" dirty="0">
                <a:solidFill>
                  <a:schemeClr val="bg1"/>
                </a:solidFill>
              </a:rPr>
              <a:t> format and purpose</a:t>
            </a:r>
            <a:endParaRPr lang="en-GB" dirty="0">
              <a:solidFill>
                <a:schemeClr val="bg1"/>
              </a:solidFill>
            </a:endParaRPr>
          </a:p>
        </p:txBody>
      </p:sp>
      <p:sp>
        <p:nvSpPr>
          <p:cNvPr id="2" name="TextBox 1"/>
          <p:cNvSpPr txBox="1"/>
          <p:nvPr/>
        </p:nvSpPr>
        <p:spPr>
          <a:xfrm>
            <a:off x="377687" y="1065622"/>
            <a:ext cx="11231217" cy="5693866"/>
          </a:xfrm>
          <a:prstGeom prst="rect">
            <a:avLst/>
          </a:prstGeom>
          <a:noFill/>
        </p:spPr>
        <p:txBody>
          <a:bodyPr wrap="square" rtlCol="0">
            <a:spAutoFit/>
          </a:bodyPr>
          <a:lstStyle/>
          <a:p>
            <a:pPr marL="457200" indent="-457200">
              <a:buFont typeface="Arial" panose="020B0604020202020204" pitchFamily="34" charset="0"/>
              <a:buChar char="•"/>
            </a:pPr>
            <a:r>
              <a:rPr lang="en-GB" sz="2600" dirty="0"/>
              <a:t>MAPPA is a set of statutory partnership working arrangements for responsible authorities to assess and manage the risk posed by certain categories of individuals convicted by the courts.</a:t>
            </a:r>
          </a:p>
          <a:p>
            <a:pPr marL="457200" indent="-457200">
              <a:buFont typeface="Arial" panose="020B0604020202020204" pitchFamily="34" charset="0"/>
              <a:buChar char="•"/>
            </a:pPr>
            <a:endParaRPr lang="en-GB" sz="2600" dirty="0"/>
          </a:p>
          <a:p>
            <a:pPr marL="457200" indent="-457200">
              <a:buFont typeface="Arial" panose="020B0604020202020204" pitchFamily="34" charset="0"/>
              <a:buChar char="•"/>
            </a:pPr>
            <a:r>
              <a:rPr lang="en-GB" sz="2600" b="1" dirty="0"/>
              <a:t>Responsible authorities: </a:t>
            </a:r>
            <a:r>
              <a:rPr lang="en-GB" sz="2600" dirty="0"/>
              <a:t>Local Authorities, Police Scotland, Scottish Prison Service, Health Boards.</a:t>
            </a:r>
          </a:p>
          <a:p>
            <a:pPr marL="457200" indent="-457200">
              <a:buFont typeface="Arial" panose="020B0604020202020204" pitchFamily="34" charset="0"/>
              <a:buChar char="•"/>
            </a:pPr>
            <a:r>
              <a:rPr lang="en-GB" sz="2600" b="1" dirty="0"/>
              <a:t>Organisations with a duty to co-operate: </a:t>
            </a:r>
            <a:r>
              <a:rPr lang="en-GB" sz="2600" dirty="0"/>
              <a:t>Registered Social Landlords, Criminal Justice Support Services, Children’s Reporter, Electronic Monitoring Device (tag) Providers, Social Security Scotland.</a:t>
            </a:r>
          </a:p>
          <a:p>
            <a:pPr marL="457200" indent="-457200">
              <a:buFont typeface="Arial" panose="020B0604020202020204" pitchFamily="34" charset="0"/>
              <a:buChar char="•"/>
            </a:pPr>
            <a:endParaRPr lang="en-GB" sz="2600" dirty="0"/>
          </a:p>
          <a:p>
            <a:pPr marL="457200" indent="-457200">
              <a:buFont typeface="Arial" panose="020B0604020202020204" pitchFamily="34" charset="0"/>
              <a:buChar char="•"/>
            </a:pPr>
            <a:r>
              <a:rPr lang="en-GB" sz="2600" dirty="0"/>
              <a:t>Each of the 10 </a:t>
            </a:r>
            <a:r>
              <a:rPr lang="en-GB" sz="2600" dirty="0" err="1"/>
              <a:t>MAPPA</a:t>
            </a:r>
            <a:r>
              <a:rPr lang="en-GB" sz="2600" dirty="0"/>
              <a:t> regions in Scotland has a Strategic Oversight Group (</a:t>
            </a:r>
            <a:r>
              <a:rPr lang="en-GB" sz="2600" dirty="0" err="1"/>
              <a:t>SOG</a:t>
            </a:r>
            <a:r>
              <a:rPr lang="en-GB" sz="2600" dirty="0"/>
              <a:t>).  The </a:t>
            </a:r>
            <a:r>
              <a:rPr lang="en-GB" sz="2600" dirty="0" err="1"/>
              <a:t>SOG</a:t>
            </a:r>
            <a:r>
              <a:rPr lang="en-GB" sz="2600" dirty="0"/>
              <a:t> is responsible for providing local leadership, performance monitoring and quality assurance of </a:t>
            </a:r>
            <a:r>
              <a:rPr lang="en-GB" sz="2600" dirty="0" err="1"/>
              <a:t>MAPPA</a:t>
            </a:r>
            <a:r>
              <a:rPr lang="en-GB" sz="2600" dirty="0"/>
              <a:t>, and coordination and submission of the annual report for their area.</a:t>
            </a:r>
            <a:endParaRPr lang="en-GB" dirty="0"/>
          </a:p>
        </p:txBody>
      </p:sp>
    </p:spTree>
    <p:extLst>
      <p:ext uri="{BB962C8B-B14F-4D97-AF65-F5344CB8AC3E}">
        <p14:creationId xmlns:p14="http://schemas.microsoft.com/office/powerpoint/2010/main" val="166089348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508223"/>
            <a:ext cx="5519451" cy="620889"/>
            <a:chOff x="-1" y="313815"/>
            <a:chExt cx="7293167" cy="620889"/>
          </a:xfrm>
        </p:grpSpPr>
        <p:sp>
          <p:nvSpPr>
            <p:cNvPr id="5" name="Rectangle 4"/>
            <p:cNvSpPr/>
            <p:nvPr/>
          </p:nvSpPr>
          <p:spPr>
            <a:xfrm>
              <a:off x="-1" y="313816"/>
              <a:ext cx="6918594" cy="620888"/>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6654188" y="313815"/>
              <a:ext cx="638978" cy="620889"/>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p:cNvSpPr>
            <a:spLocks noGrp="1"/>
          </p:cNvSpPr>
          <p:nvPr>
            <p:ph type="title"/>
          </p:nvPr>
        </p:nvSpPr>
        <p:spPr>
          <a:xfrm>
            <a:off x="838200" y="365126"/>
            <a:ext cx="10515600" cy="907084"/>
          </a:xfrm>
        </p:spPr>
        <p:txBody>
          <a:bodyPr/>
          <a:lstStyle/>
          <a:p>
            <a:r>
              <a:rPr lang="en-GB" b="1" dirty="0">
                <a:solidFill>
                  <a:schemeClr val="bg1"/>
                </a:solidFill>
              </a:rPr>
              <a:t>Key tasks of </a:t>
            </a:r>
            <a:r>
              <a:rPr lang="en-GB" b="1" dirty="0" err="1">
                <a:solidFill>
                  <a:schemeClr val="bg1"/>
                </a:solidFill>
              </a:rPr>
              <a:t>MAPPA</a:t>
            </a:r>
            <a:endParaRPr lang="en-GB" b="1" dirty="0">
              <a:solidFill>
                <a:schemeClr val="bg1"/>
              </a:solidFill>
            </a:endParaRPr>
          </a:p>
        </p:txBody>
      </p:sp>
      <p:sp>
        <p:nvSpPr>
          <p:cNvPr id="3" name="Content Placeholder 2"/>
          <p:cNvSpPr>
            <a:spLocks noGrp="1"/>
          </p:cNvSpPr>
          <p:nvPr>
            <p:ph idx="1"/>
          </p:nvPr>
        </p:nvSpPr>
        <p:spPr>
          <a:xfrm>
            <a:off x="838200" y="1412403"/>
            <a:ext cx="10515600" cy="4993105"/>
          </a:xfrm>
        </p:spPr>
        <p:txBody>
          <a:bodyPr>
            <a:normAutofit/>
          </a:bodyPr>
          <a:lstStyle/>
          <a:p>
            <a:r>
              <a:rPr lang="en-GB" dirty="0"/>
              <a:t>Identify those individuals convicted by the courts who pose a risk.</a:t>
            </a:r>
          </a:p>
          <a:p>
            <a:pPr marL="0" indent="0">
              <a:buNone/>
            </a:pPr>
            <a:endParaRPr lang="en-GB" dirty="0"/>
          </a:p>
          <a:p>
            <a:r>
              <a:rPr lang="en-GB" dirty="0"/>
              <a:t>Share relevant information about them.</a:t>
            </a:r>
          </a:p>
          <a:p>
            <a:endParaRPr lang="en-GB" dirty="0"/>
          </a:p>
          <a:p>
            <a:r>
              <a:rPr lang="en-GB" dirty="0"/>
              <a:t>Assess the nature and extent of that risk.</a:t>
            </a:r>
          </a:p>
          <a:p>
            <a:endParaRPr lang="en-GB" dirty="0"/>
          </a:p>
          <a:p>
            <a:r>
              <a:rPr lang="en-GB" dirty="0"/>
              <a:t>Seek to prevent repeat victimisation and to protect the public by reducing the risk of re-offending and harm.</a:t>
            </a:r>
          </a:p>
          <a:p>
            <a:pPr marL="0" indent="0">
              <a:buNone/>
            </a:pPr>
            <a:endParaRPr lang="en-GB" dirty="0"/>
          </a:p>
          <a:p>
            <a:r>
              <a:rPr lang="en-GB" dirty="0"/>
              <a:t>Formulate a fitting and defensible risk management plan.</a:t>
            </a:r>
          </a:p>
          <a:p>
            <a:endParaRPr lang="en-GB" dirty="0"/>
          </a:p>
          <a:p>
            <a:pPr marL="0" indent="0" algn="ctr">
              <a:buNone/>
            </a:pPr>
            <a:endParaRPr lang="en-GB" b="1" i="1" dirty="0">
              <a:solidFill>
                <a:srgbClr val="FF3300"/>
              </a:solidFill>
            </a:endParaRPr>
          </a:p>
          <a:p>
            <a:endParaRPr lang="en-GB" dirty="0"/>
          </a:p>
        </p:txBody>
      </p:sp>
    </p:spTree>
    <p:extLst>
      <p:ext uri="{BB962C8B-B14F-4D97-AF65-F5344CB8AC3E}">
        <p14:creationId xmlns:p14="http://schemas.microsoft.com/office/powerpoint/2010/main" val="68670861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 y="435002"/>
            <a:ext cx="7513505" cy="620889"/>
            <a:chOff x="-1" y="313815"/>
            <a:chExt cx="7293167" cy="620889"/>
          </a:xfrm>
        </p:grpSpPr>
        <p:sp>
          <p:nvSpPr>
            <p:cNvPr id="7" name="Rectangle 6"/>
            <p:cNvSpPr/>
            <p:nvPr/>
          </p:nvSpPr>
          <p:spPr>
            <a:xfrm>
              <a:off x="-1" y="313816"/>
              <a:ext cx="6918594" cy="620888"/>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6654188" y="313815"/>
              <a:ext cx="638978" cy="620889"/>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 name="Title 4"/>
          <p:cNvSpPr>
            <a:spLocks noGrp="1"/>
          </p:cNvSpPr>
          <p:nvPr>
            <p:ph type="title"/>
          </p:nvPr>
        </p:nvSpPr>
        <p:spPr>
          <a:xfrm>
            <a:off x="838200" y="252563"/>
            <a:ext cx="10515600" cy="1066110"/>
          </a:xfrm>
        </p:spPr>
        <p:txBody>
          <a:bodyPr/>
          <a:lstStyle/>
          <a:p>
            <a:r>
              <a:rPr lang="en-GB" b="1" dirty="0">
                <a:solidFill>
                  <a:schemeClr val="bg1"/>
                </a:solidFill>
              </a:rPr>
              <a:t>Chief Officers’ role in </a:t>
            </a:r>
            <a:r>
              <a:rPr lang="en-GB" b="1" dirty="0" err="1">
                <a:solidFill>
                  <a:schemeClr val="bg1"/>
                </a:solidFill>
              </a:rPr>
              <a:t>MAPPA</a:t>
            </a:r>
            <a:endParaRPr lang="en-GB" b="1" dirty="0">
              <a:solidFill>
                <a:schemeClr val="bg1"/>
              </a:solidFill>
            </a:endParaRPr>
          </a:p>
        </p:txBody>
      </p:sp>
      <p:sp>
        <p:nvSpPr>
          <p:cNvPr id="6" name="Content Placeholder 5"/>
          <p:cNvSpPr>
            <a:spLocks noGrp="1"/>
          </p:cNvSpPr>
          <p:nvPr>
            <p:ph idx="1"/>
          </p:nvPr>
        </p:nvSpPr>
        <p:spPr>
          <a:xfrm>
            <a:off x="838200" y="1431235"/>
            <a:ext cx="10515600" cy="5009322"/>
          </a:xfrm>
        </p:spPr>
        <p:txBody>
          <a:bodyPr>
            <a:normAutofit lnSpcReduction="10000"/>
          </a:bodyPr>
          <a:lstStyle/>
          <a:p>
            <a:r>
              <a:rPr lang="en-GB" dirty="0"/>
              <a:t>Keep the arrangements (i.e. </a:t>
            </a:r>
            <a:r>
              <a:rPr lang="en-GB" dirty="0" err="1"/>
              <a:t>MAPPA</a:t>
            </a:r>
            <a:r>
              <a:rPr lang="en-GB" dirty="0"/>
              <a:t>) under review with a view to monitoring their effectiveness and making any changes that appear necessary or expedient.</a:t>
            </a:r>
          </a:p>
          <a:p>
            <a:r>
              <a:rPr lang="en-GB" dirty="0"/>
              <a:t>Contribute to developing and maintaining effective inter-agency public protection procedures and protocols on behalf of their agency and to address the practical and resource implications of </a:t>
            </a:r>
            <a:r>
              <a:rPr lang="en-GB" dirty="0" err="1"/>
              <a:t>MAPPA</a:t>
            </a:r>
            <a:r>
              <a:rPr lang="en-GB" dirty="0"/>
              <a:t>.</a:t>
            </a:r>
          </a:p>
          <a:p>
            <a:r>
              <a:rPr lang="en-GB" dirty="0"/>
              <a:t>Through targeted learning and development, enhance the operational confidence and competence of staff, including the sharing of best practice and learning from significant case reviews.</a:t>
            </a:r>
          </a:p>
          <a:p>
            <a:r>
              <a:rPr lang="en-GB" dirty="0"/>
              <a:t>Engage with their communities, partners and colleagues, to improve the understanding of the </a:t>
            </a:r>
            <a:r>
              <a:rPr lang="en-GB" dirty="0" err="1"/>
              <a:t>MAPPA</a:t>
            </a:r>
            <a:r>
              <a:rPr lang="en-GB" dirty="0"/>
              <a:t> process and highlight the steps that can be taken to keep communities safe.</a:t>
            </a:r>
          </a:p>
        </p:txBody>
      </p:sp>
    </p:spTree>
    <p:extLst>
      <p:ext uri="{BB962C8B-B14F-4D97-AF65-F5344CB8AC3E}">
        <p14:creationId xmlns:p14="http://schemas.microsoft.com/office/powerpoint/2010/main" val="244819444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 y="423985"/>
            <a:ext cx="7987230" cy="620889"/>
            <a:chOff x="-1" y="313815"/>
            <a:chExt cx="7293167" cy="620889"/>
          </a:xfrm>
        </p:grpSpPr>
        <p:sp>
          <p:nvSpPr>
            <p:cNvPr id="6" name="Rectangle 5"/>
            <p:cNvSpPr/>
            <p:nvPr/>
          </p:nvSpPr>
          <p:spPr>
            <a:xfrm>
              <a:off x="-1" y="313816"/>
              <a:ext cx="6918594" cy="620888"/>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6654188" y="313815"/>
              <a:ext cx="638978" cy="620889"/>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p:cNvSpPr>
            <a:spLocks noGrp="1"/>
          </p:cNvSpPr>
          <p:nvPr>
            <p:ph type="title"/>
          </p:nvPr>
        </p:nvSpPr>
        <p:spPr>
          <a:xfrm>
            <a:off x="778565" y="87600"/>
            <a:ext cx="10515600" cy="1325563"/>
          </a:xfrm>
        </p:spPr>
        <p:txBody>
          <a:bodyPr/>
          <a:lstStyle/>
          <a:p>
            <a:r>
              <a:rPr lang="en-GB" b="1" dirty="0">
                <a:solidFill>
                  <a:schemeClr val="bg1"/>
                </a:solidFill>
              </a:rPr>
              <a:t>Populations subject to MAPPA</a:t>
            </a:r>
          </a:p>
        </p:txBody>
      </p:sp>
      <p:graphicFrame>
        <p:nvGraphicFramePr>
          <p:cNvPr id="4" name="Content Placeholder 5"/>
          <p:cNvGraphicFramePr>
            <a:graphicFrameLocks noGrp="1"/>
          </p:cNvGraphicFramePr>
          <p:nvPr>
            <p:ph idx="1"/>
            <p:extLst>
              <p:ext uri="{D42A27DB-BD31-4B8C-83A1-F6EECF244321}">
                <p14:modId xmlns:p14="http://schemas.microsoft.com/office/powerpoint/2010/main" val="4294650667"/>
              </p:ext>
            </p:extLst>
          </p:nvPr>
        </p:nvGraphicFramePr>
        <p:xfrm>
          <a:off x="549441" y="1413163"/>
          <a:ext cx="10498173" cy="50042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135483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 y="379917"/>
            <a:ext cx="8758411" cy="620889"/>
            <a:chOff x="-1" y="313815"/>
            <a:chExt cx="7293167" cy="620889"/>
          </a:xfrm>
        </p:grpSpPr>
        <p:sp>
          <p:nvSpPr>
            <p:cNvPr id="5" name="Rectangle 4"/>
            <p:cNvSpPr/>
            <p:nvPr/>
          </p:nvSpPr>
          <p:spPr>
            <a:xfrm>
              <a:off x="-1" y="313816"/>
              <a:ext cx="6918594" cy="620888"/>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6654188" y="313815"/>
              <a:ext cx="638978" cy="620889"/>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p:cNvSpPr>
            <a:spLocks noGrp="1"/>
          </p:cNvSpPr>
          <p:nvPr>
            <p:ph type="title"/>
          </p:nvPr>
        </p:nvSpPr>
        <p:spPr>
          <a:xfrm>
            <a:off x="745436" y="285612"/>
            <a:ext cx="10515600" cy="887205"/>
          </a:xfrm>
        </p:spPr>
        <p:txBody>
          <a:bodyPr/>
          <a:lstStyle/>
          <a:p>
            <a:r>
              <a:rPr lang="en-GB" b="1" dirty="0">
                <a:solidFill>
                  <a:schemeClr val="bg1"/>
                </a:solidFill>
              </a:rPr>
              <a:t>MAPPA Risk of Serious Harm Levels</a:t>
            </a:r>
          </a:p>
        </p:txBody>
      </p:sp>
      <p:sp>
        <p:nvSpPr>
          <p:cNvPr id="3" name="Content Placeholder 2"/>
          <p:cNvSpPr>
            <a:spLocks noGrp="1"/>
          </p:cNvSpPr>
          <p:nvPr>
            <p:ph idx="1"/>
          </p:nvPr>
        </p:nvSpPr>
        <p:spPr>
          <a:xfrm>
            <a:off x="745436" y="1451114"/>
            <a:ext cx="10257182" cy="4949687"/>
          </a:xfrm>
        </p:spPr>
        <p:txBody>
          <a:bodyPr>
            <a:normAutofit/>
          </a:bodyPr>
          <a:lstStyle/>
          <a:p>
            <a:pPr>
              <a:defRPr/>
            </a:pPr>
            <a:r>
              <a:rPr lang="en-GB" b="1" dirty="0"/>
              <a:t>VERY HIGH</a:t>
            </a:r>
            <a:r>
              <a:rPr lang="en-GB" dirty="0"/>
              <a:t> – </a:t>
            </a:r>
            <a:r>
              <a:rPr lang="en-GB" i="1" dirty="0"/>
              <a:t>There is imminent risk of serious harm.  The potential event is more likely than not to happen imminently and the impact would be serious.</a:t>
            </a:r>
            <a:endParaRPr lang="en-GB" b="1" i="1" u="sng" dirty="0"/>
          </a:p>
          <a:p>
            <a:pPr>
              <a:defRPr/>
            </a:pPr>
            <a:r>
              <a:rPr lang="en-GB" b="1" dirty="0"/>
              <a:t>HIGH</a:t>
            </a:r>
            <a:r>
              <a:rPr lang="en-GB" dirty="0"/>
              <a:t> – </a:t>
            </a:r>
            <a:r>
              <a:rPr lang="en-GB" i="1" dirty="0"/>
              <a:t>There are identifiable indicators of risk of serious harm.  The potential event could happen at any time and the impact would be serious.</a:t>
            </a:r>
            <a:endParaRPr lang="en-GB" b="1" i="1" u="sng" dirty="0"/>
          </a:p>
          <a:p>
            <a:pPr>
              <a:defRPr/>
            </a:pPr>
            <a:r>
              <a:rPr lang="en-GB" b="1" dirty="0"/>
              <a:t>MEDIUM </a:t>
            </a:r>
            <a:r>
              <a:rPr lang="en-GB" dirty="0"/>
              <a:t>– </a:t>
            </a:r>
            <a:r>
              <a:rPr lang="en-GB" i="1" dirty="0"/>
              <a:t>There are identifiable indicators of serious harm.  The offender has the potential to cause such harm, but is unlikely to do so unless there is a change in circumstances.</a:t>
            </a:r>
          </a:p>
          <a:p>
            <a:pPr>
              <a:defRPr/>
            </a:pPr>
            <a:r>
              <a:rPr lang="en-GB" b="1" dirty="0"/>
              <a:t>LOW</a:t>
            </a:r>
            <a:r>
              <a:rPr lang="en-GB" dirty="0"/>
              <a:t> – </a:t>
            </a:r>
            <a:r>
              <a:rPr lang="en-GB" i="1" dirty="0"/>
              <a:t>Current evidence does not indicate likelihood of causing serious harm.</a:t>
            </a:r>
            <a:endParaRPr lang="en-GB" b="1" i="1" u="sng" dirty="0"/>
          </a:p>
        </p:txBody>
      </p:sp>
    </p:spTree>
    <p:extLst>
      <p:ext uri="{BB962C8B-B14F-4D97-AF65-F5344CB8AC3E}">
        <p14:creationId xmlns:p14="http://schemas.microsoft.com/office/powerpoint/2010/main" val="329910227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 name="Group 4"/>
          <p:cNvGrpSpPr/>
          <p:nvPr/>
        </p:nvGrpSpPr>
        <p:grpSpPr>
          <a:xfrm>
            <a:off x="-1" y="313815"/>
            <a:ext cx="4318613" cy="620889"/>
            <a:chOff x="-1" y="313815"/>
            <a:chExt cx="7293167" cy="620889"/>
          </a:xfrm>
        </p:grpSpPr>
        <p:sp>
          <p:nvSpPr>
            <p:cNvPr id="6" name="Rectangle 5"/>
            <p:cNvSpPr/>
            <p:nvPr/>
          </p:nvSpPr>
          <p:spPr>
            <a:xfrm>
              <a:off x="-1" y="313816"/>
              <a:ext cx="6918594" cy="620888"/>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6654188" y="313815"/>
              <a:ext cx="638978" cy="620889"/>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4338" name="Title 4"/>
          <p:cNvSpPr>
            <a:spLocks noGrp="1"/>
          </p:cNvSpPr>
          <p:nvPr>
            <p:ph type="title"/>
          </p:nvPr>
        </p:nvSpPr>
        <p:spPr>
          <a:xfrm>
            <a:off x="-2819400" y="220005"/>
            <a:ext cx="10101549" cy="867327"/>
          </a:xfrm>
        </p:spPr>
        <p:txBody>
          <a:bodyPr/>
          <a:lstStyle/>
          <a:p>
            <a:pPr algn="ctr" eaLnBrk="1" hangingPunct="1"/>
            <a:r>
              <a:rPr lang="en-GB" altLang="en-US" b="1" dirty="0">
                <a:solidFill>
                  <a:schemeClr val="bg1"/>
                </a:solidFill>
              </a:rPr>
              <a:t>MAPPA Levels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84184747"/>
              </p:ext>
            </p:extLst>
          </p:nvPr>
        </p:nvGraphicFramePr>
        <p:xfrm>
          <a:off x="2628717" y="1700975"/>
          <a:ext cx="8725083" cy="43586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746467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 y="390934"/>
            <a:ext cx="9000782" cy="620889"/>
            <a:chOff x="-1" y="313815"/>
            <a:chExt cx="7293167" cy="620889"/>
          </a:xfrm>
        </p:grpSpPr>
        <p:sp>
          <p:nvSpPr>
            <p:cNvPr id="5" name="Rectangle 4"/>
            <p:cNvSpPr/>
            <p:nvPr/>
          </p:nvSpPr>
          <p:spPr>
            <a:xfrm>
              <a:off x="-1" y="313816"/>
              <a:ext cx="6918594" cy="620888"/>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6654188" y="313815"/>
              <a:ext cx="638978" cy="620889"/>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p:cNvSpPr>
            <a:spLocks noGrp="1"/>
          </p:cNvSpPr>
          <p:nvPr>
            <p:ph type="title"/>
          </p:nvPr>
        </p:nvSpPr>
        <p:spPr>
          <a:xfrm>
            <a:off x="437323" y="245855"/>
            <a:ext cx="10515600" cy="986597"/>
          </a:xfrm>
        </p:spPr>
        <p:txBody>
          <a:bodyPr/>
          <a:lstStyle/>
          <a:p>
            <a:r>
              <a:rPr lang="en-GB" b="1" dirty="0">
                <a:solidFill>
                  <a:schemeClr val="bg1"/>
                </a:solidFill>
              </a:rPr>
              <a:t>Hospitalisation of a restricted patient</a:t>
            </a:r>
          </a:p>
        </p:txBody>
      </p:sp>
      <p:sp>
        <p:nvSpPr>
          <p:cNvPr id="3" name="Content Placeholder 2"/>
          <p:cNvSpPr>
            <a:spLocks noGrp="1"/>
          </p:cNvSpPr>
          <p:nvPr>
            <p:ph idx="1"/>
          </p:nvPr>
        </p:nvSpPr>
        <p:spPr>
          <a:xfrm>
            <a:off x="616227" y="1490870"/>
            <a:ext cx="10933043" cy="4949687"/>
          </a:xfrm>
        </p:spPr>
        <p:txBody>
          <a:bodyPr>
            <a:normAutofit/>
          </a:bodyPr>
          <a:lstStyle/>
          <a:p>
            <a:pPr marL="0" indent="0">
              <a:buNone/>
            </a:pPr>
            <a:r>
              <a:rPr lang="en-GB" dirty="0"/>
              <a:t>Three key stages in hospitalisation of a Restricted Patient when a </a:t>
            </a:r>
            <a:r>
              <a:rPr lang="en-GB" dirty="0" err="1"/>
              <a:t>MAPPA</a:t>
            </a:r>
            <a:r>
              <a:rPr lang="en-GB" dirty="0"/>
              <a:t> referral must take place:</a:t>
            </a:r>
          </a:p>
          <a:p>
            <a:pPr marL="514350" lvl="0" indent="-514350">
              <a:buFont typeface="+mj-lt"/>
              <a:buAutoNum type="arabicPeriod"/>
            </a:pPr>
            <a:r>
              <a:rPr lang="en-GB" dirty="0"/>
              <a:t>When the patient is being considered for unescorted ground parole or unescorted suspension of detention for the first time. </a:t>
            </a:r>
          </a:p>
          <a:p>
            <a:pPr marL="514350" lvl="0" indent="-514350">
              <a:buFont typeface="+mj-lt"/>
              <a:buAutoNum type="arabicPeriod"/>
            </a:pPr>
            <a:r>
              <a:rPr lang="en-GB" dirty="0"/>
              <a:t>When suitable accommodation has been identified in the community as part of the planning for conditional discharge. </a:t>
            </a:r>
          </a:p>
          <a:p>
            <a:pPr marL="514350" lvl="0" indent="-514350">
              <a:buFont typeface="+mj-lt"/>
              <a:buAutoNum type="arabicPeriod"/>
            </a:pPr>
            <a:r>
              <a:rPr lang="en-GB" dirty="0"/>
              <a:t>When the Responsible Medical Officer (</a:t>
            </a:r>
            <a:r>
              <a:rPr lang="en-GB" dirty="0" err="1"/>
              <a:t>RMO</a:t>
            </a:r>
            <a:r>
              <a:rPr lang="en-GB" dirty="0"/>
              <a:t>) is considering recommending the revocation of the Compulsion Order or the revocation of the Restriction Order.</a:t>
            </a:r>
          </a:p>
        </p:txBody>
      </p:sp>
    </p:spTree>
    <p:extLst>
      <p:ext uri="{BB962C8B-B14F-4D97-AF65-F5344CB8AC3E}">
        <p14:creationId xmlns:p14="http://schemas.microsoft.com/office/powerpoint/2010/main" val="181695749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103340"/>
            <a:ext cx="6896559" cy="620889"/>
            <a:chOff x="-1" y="313815"/>
            <a:chExt cx="7293167" cy="620889"/>
          </a:xfrm>
        </p:grpSpPr>
        <p:sp>
          <p:nvSpPr>
            <p:cNvPr id="6" name="Rectangle 5"/>
            <p:cNvSpPr/>
            <p:nvPr/>
          </p:nvSpPr>
          <p:spPr>
            <a:xfrm>
              <a:off x="-1" y="313816"/>
              <a:ext cx="6918594" cy="620888"/>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6654188" y="313815"/>
              <a:ext cx="638978" cy="620889"/>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p:cNvSpPr>
            <a:spLocks noGrp="1"/>
          </p:cNvSpPr>
          <p:nvPr>
            <p:ph type="title"/>
          </p:nvPr>
        </p:nvSpPr>
        <p:spPr>
          <a:xfrm>
            <a:off x="-484741" y="22034"/>
            <a:ext cx="7954178" cy="827571"/>
          </a:xfrm>
        </p:spPr>
        <p:txBody>
          <a:bodyPr>
            <a:normAutofit/>
          </a:bodyPr>
          <a:lstStyle/>
          <a:p>
            <a:pPr algn="ctr"/>
            <a:r>
              <a:rPr lang="en-GB" b="1" dirty="0">
                <a:solidFill>
                  <a:schemeClr val="bg1"/>
                </a:solidFill>
              </a:rPr>
              <a:t>Local MAPPA data template</a:t>
            </a:r>
            <a:endParaRPr lang="en-GB" dirty="0">
              <a:solidFill>
                <a:schemeClr val="bg1"/>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4263562598"/>
              </p:ext>
            </p:extLst>
          </p:nvPr>
        </p:nvGraphicFramePr>
        <p:xfrm>
          <a:off x="337930" y="787815"/>
          <a:ext cx="11608905" cy="5952930"/>
        </p:xfrm>
        <a:graphic>
          <a:graphicData uri="http://schemas.openxmlformats.org/drawingml/2006/table">
            <a:tbl>
              <a:tblPr firstRow="1" bandRow="1">
                <a:tableStyleId>{5C22544A-7EE6-4342-B048-85BDC9FD1C3A}</a:tableStyleId>
              </a:tblPr>
              <a:tblGrid>
                <a:gridCol w="10841887">
                  <a:extLst>
                    <a:ext uri="{9D8B030D-6E8A-4147-A177-3AD203B41FA5}">
                      <a16:colId xmlns:a16="http://schemas.microsoft.com/office/drawing/2014/main" val="2708802948"/>
                    </a:ext>
                  </a:extLst>
                </a:gridCol>
                <a:gridCol w="767018">
                  <a:extLst>
                    <a:ext uri="{9D8B030D-6E8A-4147-A177-3AD203B41FA5}">
                      <a16:colId xmlns:a16="http://schemas.microsoft.com/office/drawing/2014/main" val="3393809609"/>
                    </a:ext>
                  </a:extLst>
                </a:gridCol>
              </a:tblGrid>
              <a:tr h="383634">
                <a:tc>
                  <a:txBody>
                    <a:bodyPr/>
                    <a:lstStyle/>
                    <a:p>
                      <a:pPr algn="just">
                        <a:lnSpc>
                          <a:spcPct val="107000"/>
                        </a:lnSpc>
                        <a:spcAft>
                          <a:spcPts val="0"/>
                        </a:spcAft>
                      </a:pPr>
                      <a:r>
                        <a:rPr lang="en-GB" sz="2200" dirty="0">
                          <a:effectLst/>
                          <a:latin typeface="+mj-lt"/>
                        </a:rPr>
                        <a:t>EXEMPLAR TO BE POPULATED BY LOCAL AREA</a:t>
                      </a:r>
                      <a:endParaRPr lang="en-GB" sz="2200" dirty="0">
                        <a:effectLst/>
                        <a:latin typeface="+mj-lt"/>
                        <a:ea typeface="Calibri" panose="020F0502020204030204" pitchFamily="34" charset="0"/>
                        <a:cs typeface="Times New Roman" panose="02020603050405020304" pitchFamily="18" charset="0"/>
                      </a:endParaRPr>
                    </a:p>
                  </a:txBody>
                  <a:tcPr marT="17780" marB="17780"/>
                </a:tc>
                <a:tc>
                  <a:txBody>
                    <a:bodyPr/>
                    <a:lstStyle/>
                    <a:p>
                      <a:pPr>
                        <a:lnSpc>
                          <a:spcPct val="107000"/>
                        </a:lnSpc>
                      </a:pPr>
                      <a:endParaRPr lang="en-GB" sz="2200">
                        <a:effectLst/>
                        <a:latin typeface="+mj-lt"/>
                        <a:cs typeface="Times New Roman" panose="02020603050405020304" pitchFamily="18" charset="0"/>
                      </a:endParaRPr>
                    </a:p>
                  </a:txBody>
                  <a:tcPr marT="17780" marB="17780"/>
                </a:tc>
                <a:extLst>
                  <a:ext uri="{0D108BD9-81ED-4DB2-BD59-A6C34878D82A}">
                    <a16:rowId xmlns:a16="http://schemas.microsoft.com/office/drawing/2014/main" val="2244819364"/>
                  </a:ext>
                </a:extLst>
              </a:tr>
              <a:tr h="972875">
                <a:tc>
                  <a:txBody>
                    <a:bodyPr/>
                    <a:lstStyle/>
                    <a:p>
                      <a:pPr algn="just">
                        <a:lnSpc>
                          <a:spcPct val="107000"/>
                        </a:lnSpc>
                        <a:spcAft>
                          <a:spcPts val="0"/>
                        </a:spcAft>
                      </a:pPr>
                      <a:r>
                        <a:rPr lang="en-US" sz="2000" dirty="0">
                          <a:effectLst/>
                          <a:latin typeface="+mj-lt"/>
                        </a:rPr>
                        <a:t>Number of Registered Sex Offenders on 31</a:t>
                      </a:r>
                      <a:r>
                        <a:rPr lang="en-US" sz="2000" baseline="30000" dirty="0">
                          <a:effectLst/>
                          <a:latin typeface="+mj-lt"/>
                        </a:rPr>
                        <a:t>st</a:t>
                      </a:r>
                      <a:r>
                        <a:rPr lang="en-US" sz="2000" dirty="0">
                          <a:effectLst/>
                          <a:latin typeface="+mj-lt"/>
                        </a:rPr>
                        <a:t> March (liberty and custody): </a:t>
                      </a:r>
                      <a:endParaRPr lang="en-GB" sz="2000" dirty="0">
                        <a:effectLst/>
                        <a:latin typeface="+mj-lt"/>
                      </a:endParaRPr>
                    </a:p>
                    <a:p>
                      <a:pPr algn="just">
                        <a:lnSpc>
                          <a:spcPct val="107000"/>
                        </a:lnSpc>
                        <a:spcAft>
                          <a:spcPts val="0"/>
                        </a:spcAft>
                      </a:pPr>
                      <a:r>
                        <a:rPr lang="en-US" sz="2000" dirty="0">
                          <a:effectLst/>
                          <a:latin typeface="+mj-lt"/>
                        </a:rPr>
                        <a:t>a. At liberty and living in area on 31</a:t>
                      </a:r>
                      <a:r>
                        <a:rPr lang="en-US" sz="2000" baseline="30000" dirty="0">
                          <a:effectLst/>
                          <a:latin typeface="+mj-lt"/>
                        </a:rPr>
                        <a:t>st</a:t>
                      </a:r>
                      <a:r>
                        <a:rPr lang="en-US" sz="2000" dirty="0">
                          <a:effectLst/>
                          <a:latin typeface="+mj-lt"/>
                        </a:rPr>
                        <a:t> March </a:t>
                      </a:r>
                      <a:endParaRPr lang="en-GB" sz="2000" dirty="0">
                        <a:effectLst/>
                        <a:latin typeface="+mj-lt"/>
                      </a:endParaRPr>
                    </a:p>
                    <a:p>
                      <a:pPr algn="just">
                        <a:lnSpc>
                          <a:spcPct val="107000"/>
                        </a:lnSpc>
                        <a:spcAft>
                          <a:spcPts val="0"/>
                        </a:spcAft>
                      </a:pPr>
                      <a:r>
                        <a:rPr lang="en-GB" sz="2000" dirty="0">
                          <a:effectLst/>
                          <a:latin typeface="+mj-lt"/>
                        </a:rPr>
                        <a:t>b. Per 100,000 of the population in area on 31st March (at liberty).</a:t>
                      </a:r>
                      <a:endParaRPr lang="en-GB" sz="2000" dirty="0">
                        <a:effectLst/>
                        <a:latin typeface="+mj-lt"/>
                        <a:ea typeface="Calibri" panose="020F0502020204030204" pitchFamily="34" charset="0"/>
                        <a:cs typeface="Times New Roman" panose="02020603050405020304" pitchFamily="18" charset="0"/>
                      </a:endParaRPr>
                    </a:p>
                  </a:txBody>
                  <a:tcPr marT="17780" marB="17780"/>
                </a:tc>
                <a:tc>
                  <a:txBody>
                    <a:bodyPr/>
                    <a:lstStyle/>
                    <a:p>
                      <a:pPr>
                        <a:lnSpc>
                          <a:spcPct val="107000"/>
                        </a:lnSpc>
                      </a:pPr>
                      <a:endParaRPr lang="en-GB" sz="2000">
                        <a:effectLst/>
                        <a:latin typeface="+mj-lt"/>
                        <a:cs typeface="Times New Roman" panose="02020603050405020304" pitchFamily="18" charset="0"/>
                      </a:endParaRPr>
                    </a:p>
                  </a:txBody>
                  <a:tcPr marT="17780" marB="17780"/>
                </a:tc>
                <a:extLst>
                  <a:ext uri="{0D108BD9-81ED-4DB2-BD59-A6C34878D82A}">
                    <a16:rowId xmlns:a16="http://schemas.microsoft.com/office/drawing/2014/main" val="3053176030"/>
                  </a:ext>
                </a:extLst>
              </a:tr>
              <a:tr h="744999">
                <a:tc>
                  <a:txBody>
                    <a:bodyPr/>
                    <a:lstStyle/>
                    <a:p>
                      <a:pPr algn="just">
                        <a:lnSpc>
                          <a:spcPct val="107000"/>
                        </a:lnSpc>
                        <a:spcAft>
                          <a:spcPts val="0"/>
                        </a:spcAft>
                      </a:pPr>
                      <a:r>
                        <a:rPr lang="en-GB" sz="2000" dirty="0">
                          <a:effectLst/>
                          <a:latin typeface="+mj-lt"/>
                        </a:rPr>
                        <a:t>The number of </a:t>
                      </a:r>
                      <a:r>
                        <a:rPr lang="en-GB" sz="2000" dirty="0" err="1">
                          <a:effectLst/>
                          <a:latin typeface="+mj-lt"/>
                        </a:rPr>
                        <a:t>RSOs</a:t>
                      </a:r>
                      <a:r>
                        <a:rPr lang="en-GB" sz="2000" dirty="0">
                          <a:effectLst/>
                          <a:latin typeface="+mj-lt"/>
                        </a:rPr>
                        <a:t> having a notification requirement who were reported for breaches of the requirements to notify between 1st April &amp; 31st March.</a:t>
                      </a:r>
                      <a:endParaRPr lang="en-GB" sz="2000" dirty="0">
                        <a:effectLst/>
                        <a:latin typeface="+mj-lt"/>
                        <a:ea typeface="Calibri" panose="020F0502020204030204" pitchFamily="34" charset="0"/>
                        <a:cs typeface="Times New Roman" panose="02020603050405020304" pitchFamily="18" charset="0"/>
                      </a:endParaRPr>
                    </a:p>
                  </a:txBody>
                  <a:tcPr marT="17780" marB="17780"/>
                </a:tc>
                <a:tc>
                  <a:txBody>
                    <a:bodyPr/>
                    <a:lstStyle/>
                    <a:p>
                      <a:pPr>
                        <a:lnSpc>
                          <a:spcPct val="107000"/>
                        </a:lnSpc>
                      </a:pPr>
                      <a:endParaRPr lang="en-GB" sz="2000">
                        <a:effectLst/>
                        <a:latin typeface="+mj-lt"/>
                        <a:cs typeface="Times New Roman" panose="02020603050405020304" pitchFamily="18" charset="0"/>
                      </a:endParaRPr>
                    </a:p>
                  </a:txBody>
                  <a:tcPr marT="17780" marB="17780"/>
                </a:tc>
                <a:extLst>
                  <a:ext uri="{0D108BD9-81ED-4DB2-BD59-A6C34878D82A}">
                    <a16:rowId xmlns:a16="http://schemas.microsoft.com/office/drawing/2014/main" val="2391613766"/>
                  </a:ext>
                </a:extLst>
              </a:tr>
              <a:tr h="337972">
                <a:tc>
                  <a:txBody>
                    <a:bodyPr/>
                    <a:lstStyle/>
                    <a:p>
                      <a:pPr algn="just">
                        <a:lnSpc>
                          <a:spcPct val="107000"/>
                        </a:lnSpc>
                        <a:spcAft>
                          <a:spcPts val="0"/>
                        </a:spcAft>
                      </a:pPr>
                      <a:r>
                        <a:rPr lang="en-GB" sz="2000" dirty="0">
                          <a:effectLst/>
                          <a:latin typeface="+mj-lt"/>
                        </a:rPr>
                        <a:t>The number of 'wanted' </a:t>
                      </a:r>
                      <a:r>
                        <a:rPr lang="en-GB" sz="2000" dirty="0" err="1">
                          <a:effectLst/>
                          <a:latin typeface="+mj-lt"/>
                        </a:rPr>
                        <a:t>RSOs</a:t>
                      </a:r>
                      <a:r>
                        <a:rPr lang="en-GB" sz="2000" dirty="0">
                          <a:effectLst/>
                          <a:latin typeface="+mj-lt"/>
                        </a:rPr>
                        <a:t> on 31st March.</a:t>
                      </a:r>
                      <a:endParaRPr lang="en-GB" sz="2000" dirty="0">
                        <a:effectLst/>
                        <a:latin typeface="+mj-lt"/>
                        <a:ea typeface="Calibri" panose="020F0502020204030204" pitchFamily="34" charset="0"/>
                        <a:cs typeface="Times New Roman" panose="02020603050405020304" pitchFamily="18" charset="0"/>
                      </a:endParaRPr>
                    </a:p>
                  </a:txBody>
                  <a:tcPr marT="17780" marB="17780"/>
                </a:tc>
                <a:tc>
                  <a:txBody>
                    <a:bodyPr/>
                    <a:lstStyle/>
                    <a:p>
                      <a:pPr>
                        <a:lnSpc>
                          <a:spcPct val="107000"/>
                        </a:lnSpc>
                      </a:pPr>
                      <a:endParaRPr lang="en-GB" sz="2000">
                        <a:effectLst/>
                        <a:latin typeface="+mj-lt"/>
                        <a:cs typeface="Times New Roman" panose="02020603050405020304" pitchFamily="18" charset="0"/>
                      </a:endParaRPr>
                    </a:p>
                  </a:txBody>
                  <a:tcPr marT="17780" marB="17780"/>
                </a:tc>
                <a:extLst>
                  <a:ext uri="{0D108BD9-81ED-4DB2-BD59-A6C34878D82A}">
                    <a16:rowId xmlns:a16="http://schemas.microsoft.com/office/drawing/2014/main" val="3434819540"/>
                  </a:ext>
                </a:extLst>
              </a:tr>
              <a:tr h="337972">
                <a:tc>
                  <a:txBody>
                    <a:bodyPr/>
                    <a:lstStyle/>
                    <a:p>
                      <a:pPr algn="just">
                        <a:lnSpc>
                          <a:spcPct val="107000"/>
                        </a:lnSpc>
                        <a:spcAft>
                          <a:spcPts val="0"/>
                        </a:spcAft>
                      </a:pPr>
                      <a:r>
                        <a:rPr lang="en-GB" sz="2000" dirty="0">
                          <a:effectLst/>
                          <a:latin typeface="+mj-lt"/>
                        </a:rPr>
                        <a:t>The number of 'missing' </a:t>
                      </a:r>
                      <a:r>
                        <a:rPr lang="en-GB" sz="2000" dirty="0" err="1">
                          <a:effectLst/>
                          <a:latin typeface="+mj-lt"/>
                        </a:rPr>
                        <a:t>RSOs</a:t>
                      </a:r>
                      <a:r>
                        <a:rPr lang="en-GB" sz="2000" dirty="0">
                          <a:effectLst/>
                          <a:latin typeface="+mj-lt"/>
                        </a:rPr>
                        <a:t> on 31st March.</a:t>
                      </a:r>
                      <a:endParaRPr lang="en-GB" sz="2000" dirty="0">
                        <a:effectLst/>
                        <a:latin typeface="+mj-lt"/>
                        <a:ea typeface="Calibri" panose="020F0502020204030204" pitchFamily="34" charset="0"/>
                        <a:cs typeface="Times New Roman" panose="02020603050405020304" pitchFamily="18" charset="0"/>
                      </a:endParaRPr>
                    </a:p>
                  </a:txBody>
                  <a:tcPr marT="17780" marB="17780"/>
                </a:tc>
                <a:tc>
                  <a:txBody>
                    <a:bodyPr/>
                    <a:lstStyle/>
                    <a:p>
                      <a:pPr>
                        <a:lnSpc>
                          <a:spcPct val="107000"/>
                        </a:lnSpc>
                      </a:pPr>
                      <a:endParaRPr lang="en-GB" sz="2000">
                        <a:effectLst/>
                        <a:latin typeface="+mj-lt"/>
                        <a:cs typeface="Times New Roman" panose="02020603050405020304" pitchFamily="18" charset="0"/>
                      </a:endParaRPr>
                    </a:p>
                  </a:txBody>
                  <a:tcPr marT="17780" marB="17780"/>
                </a:tc>
                <a:extLst>
                  <a:ext uri="{0D108BD9-81ED-4DB2-BD59-A6C34878D82A}">
                    <a16:rowId xmlns:a16="http://schemas.microsoft.com/office/drawing/2014/main" val="499271468"/>
                  </a:ext>
                </a:extLst>
              </a:tr>
              <a:tr h="337972">
                <a:tc>
                  <a:txBody>
                    <a:bodyPr/>
                    <a:lstStyle/>
                    <a:p>
                      <a:pPr algn="just">
                        <a:lnSpc>
                          <a:spcPct val="107000"/>
                        </a:lnSpc>
                        <a:spcAft>
                          <a:spcPts val="0"/>
                        </a:spcAft>
                      </a:pPr>
                      <a:r>
                        <a:rPr lang="en-GB" sz="2000" dirty="0">
                          <a:effectLst/>
                          <a:latin typeface="+mj-lt"/>
                        </a:rPr>
                        <a:t>Sexual Offences Prevention Orders (</a:t>
                      </a:r>
                      <a:r>
                        <a:rPr lang="en-GB" sz="2000" dirty="0" err="1">
                          <a:effectLst/>
                          <a:latin typeface="+mj-lt"/>
                        </a:rPr>
                        <a:t>SOPOs</a:t>
                      </a:r>
                      <a:r>
                        <a:rPr lang="en-GB" sz="2000" dirty="0">
                          <a:effectLst/>
                          <a:latin typeface="+mj-lt"/>
                        </a:rPr>
                        <a:t>) in force on 31st  March.</a:t>
                      </a:r>
                      <a:endParaRPr lang="en-GB" sz="2000" dirty="0">
                        <a:effectLst/>
                        <a:latin typeface="+mj-lt"/>
                        <a:ea typeface="Calibri" panose="020F0502020204030204" pitchFamily="34" charset="0"/>
                        <a:cs typeface="Times New Roman" panose="02020603050405020304" pitchFamily="18" charset="0"/>
                      </a:endParaRPr>
                    </a:p>
                  </a:txBody>
                  <a:tcPr marT="17780" marB="17780"/>
                </a:tc>
                <a:tc>
                  <a:txBody>
                    <a:bodyPr/>
                    <a:lstStyle/>
                    <a:p>
                      <a:pPr>
                        <a:lnSpc>
                          <a:spcPct val="107000"/>
                        </a:lnSpc>
                      </a:pPr>
                      <a:endParaRPr lang="en-GB" sz="2000">
                        <a:effectLst/>
                        <a:latin typeface="+mj-lt"/>
                        <a:cs typeface="Times New Roman" panose="02020603050405020304" pitchFamily="18" charset="0"/>
                      </a:endParaRPr>
                    </a:p>
                  </a:txBody>
                  <a:tcPr marT="17780" marB="17780"/>
                </a:tc>
                <a:extLst>
                  <a:ext uri="{0D108BD9-81ED-4DB2-BD59-A6C34878D82A}">
                    <a16:rowId xmlns:a16="http://schemas.microsoft.com/office/drawing/2014/main" val="2873257444"/>
                  </a:ext>
                </a:extLst>
              </a:tr>
              <a:tr h="337972">
                <a:tc>
                  <a:txBody>
                    <a:bodyPr/>
                    <a:lstStyle/>
                    <a:p>
                      <a:pPr algn="just">
                        <a:lnSpc>
                          <a:spcPct val="107000"/>
                        </a:lnSpc>
                        <a:spcAft>
                          <a:spcPts val="0"/>
                        </a:spcAft>
                      </a:pPr>
                      <a:r>
                        <a:rPr lang="en-GB" sz="2000" dirty="0" err="1">
                          <a:effectLst/>
                          <a:latin typeface="+mj-lt"/>
                        </a:rPr>
                        <a:t>SOPOs</a:t>
                      </a:r>
                      <a:r>
                        <a:rPr lang="en-GB" sz="2000" dirty="0">
                          <a:effectLst/>
                          <a:latin typeface="+mj-lt"/>
                        </a:rPr>
                        <a:t> imposed by courts between 1st April &amp; 31st March</a:t>
                      </a:r>
                      <a:endParaRPr lang="en-GB" sz="2000" dirty="0">
                        <a:effectLst/>
                        <a:latin typeface="+mj-lt"/>
                        <a:ea typeface="Calibri" panose="020F0502020204030204" pitchFamily="34" charset="0"/>
                        <a:cs typeface="Times New Roman" panose="02020603050405020304" pitchFamily="18" charset="0"/>
                      </a:endParaRPr>
                    </a:p>
                  </a:txBody>
                  <a:tcPr marT="17780" marB="17780"/>
                </a:tc>
                <a:tc>
                  <a:txBody>
                    <a:bodyPr/>
                    <a:lstStyle/>
                    <a:p>
                      <a:pPr algn="just">
                        <a:lnSpc>
                          <a:spcPct val="107000"/>
                        </a:lnSpc>
                        <a:spcAft>
                          <a:spcPts val="0"/>
                        </a:spcAft>
                      </a:pPr>
                      <a:r>
                        <a:rPr lang="en-GB" sz="2000">
                          <a:effectLst/>
                          <a:latin typeface="+mj-lt"/>
                        </a:rPr>
                        <a:t> </a:t>
                      </a:r>
                      <a:endParaRPr lang="en-GB" sz="2000">
                        <a:effectLst/>
                        <a:latin typeface="+mj-lt"/>
                        <a:ea typeface="Calibri" panose="020F0502020204030204" pitchFamily="34" charset="0"/>
                        <a:cs typeface="Times New Roman" panose="02020603050405020304" pitchFamily="18" charset="0"/>
                      </a:endParaRPr>
                    </a:p>
                  </a:txBody>
                  <a:tcPr marT="17780" marB="17780"/>
                </a:tc>
                <a:extLst>
                  <a:ext uri="{0D108BD9-81ED-4DB2-BD59-A6C34878D82A}">
                    <a16:rowId xmlns:a16="http://schemas.microsoft.com/office/drawing/2014/main" val="2857918558"/>
                  </a:ext>
                </a:extLst>
              </a:tr>
              <a:tr h="508791">
                <a:tc>
                  <a:txBody>
                    <a:bodyPr/>
                    <a:lstStyle/>
                    <a:p>
                      <a:pPr algn="just">
                        <a:lnSpc>
                          <a:spcPct val="107000"/>
                        </a:lnSpc>
                        <a:spcAft>
                          <a:spcPts val="0"/>
                        </a:spcAft>
                      </a:pPr>
                      <a:r>
                        <a:rPr lang="en-GB" sz="2000" dirty="0">
                          <a:effectLst/>
                          <a:latin typeface="+mj-lt"/>
                        </a:rPr>
                        <a:t>Number of </a:t>
                      </a:r>
                      <a:r>
                        <a:rPr lang="en-GB" sz="2000" dirty="0" err="1">
                          <a:effectLst/>
                          <a:latin typeface="+mj-lt"/>
                        </a:rPr>
                        <a:t>RSOs</a:t>
                      </a:r>
                      <a:r>
                        <a:rPr lang="en-GB" sz="2000" dirty="0">
                          <a:effectLst/>
                          <a:latin typeface="+mj-lt"/>
                        </a:rPr>
                        <a:t> convicted of breaching </a:t>
                      </a:r>
                      <a:r>
                        <a:rPr lang="en-GB" sz="2000" dirty="0" err="1">
                          <a:effectLst/>
                          <a:latin typeface="+mj-lt"/>
                        </a:rPr>
                        <a:t>SOPO</a:t>
                      </a:r>
                      <a:r>
                        <a:rPr lang="en-GB" sz="2000" dirty="0">
                          <a:effectLst/>
                          <a:latin typeface="+mj-lt"/>
                        </a:rPr>
                        <a:t> conditions between 1st April &amp; 31st  March.</a:t>
                      </a:r>
                      <a:endParaRPr lang="en-GB" sz="2000" dirty="0">
                        <a:effectLst/>
                        <a:latin typeface="+mj-lt"/>
                        <a:ea typeface="Calibri" panose="020F0502020204030204" pitchFamily="34" charset="0"/>
                        <a:cs typeface="Times New Roman" panose="02020603050405020304" pitchFamily="18" charset="0"/>
                      </a:endParaRPr>
                    </a:p>
                  </a:txBody>
                  <a:tcPr marT="17780" marB="17780"/>
                </a:tc>
                <a:tc>
                  <a:txBody>
                    <a:bodyPr/>
                    <a:lstStyle/>
                    <a:p>
                      <a:pPr>
                        <a:lnSpc>
                          <a:spcPct val="107000"/>
                        </a:lnSpc>
                      </a:pPr>
                      <a:endParaRPr lang="en-GB" sz="2000">
                        <a:effectLst/>
                        <a:latin typeface="+mj-lt"/>
                        <a:cs typeface="Times New Roman" panose="02020603050405020304" pitchFamily="18" charset="0"/>
                      </a:endParaRPr>
                    </a:p>
                  </a:txBody>
                  <a:tcPr marT="17780" marB="17780"/>
                </a:tc>
                <a:extLst>
                  <a:ext uri="{0D108BD9-81ED-4DB2-BD59-A6C34878D82A}">
                    <a16:rowId xmlns:a16="http://schemas.microsoft.com/office/drawing/2014/main" val="2657725135"/>
                  </a:ext>
                </a:extLst>
              </a:tr>
              <a:tr h="508791">
                <a:tc>
                  <a:txBody>
                    <a:bodyPr/>
                    <a:lstStyle/>
                    <a:p>
                      <a:pPr algn="just">
                        <a:lnSpc>
                          <a:spcPct val="107000"/>
                        </a:lnSpc>
                        <a:spcAft>
                          <a:spcPts val="0"/>
                        </a:spcAft>
                      </a:pPr>
                      <a:r>
                        <a:rPr lang="en-GB" sz="2000" dirty="0">
                          <a:effectLst/>
                          <a:latin typeface="+mj-lt"/>
                        </a:rPr>
                        <a:t>Number of </a:t>
                      </a:r>
                      <a:r>
                        <a:rPr lang="en-GB" sz="2000" dirty="0" err="1">
                          <a:effectLst/>
                          <a:latin typeface="+mj-lt"/>
                        </a:rPr>
                        <a:t>RSOs</a:t>
                      </a:r>
                      <a:r>
                        <a:rPr lang="en-GB" sz="2000" dirty="0">
                          <a:effectLst/>
                          <a:latin typeface="+mj-lt"/>
                        </a:rPr>
                        <a:t> convicted of a further group 1 or 2 crime between 1st April &amp; 31st March.</a:t>
                      </a:r>
                      <a:endParaRPr lang="en-GB" sz="2000" dirty="0">
                        <a:effectLst/>
                        <a:latin typeface="+mj-lt"/>
                        <a:ea typeface="Calibri" panose="020F0502020204030204" pitchFamily="34" charset="0"/>
                        <a:cs typeface="Times New Roman" panose="02020603050405020304" pitchFamily="18" charset="0"/>
                      </a:endParaRPr>
                    </a:p>
                  </a:txBody>
                  <a:tcPr marT="17780" marB="17780"/>
                </a:tc>
                <a:tc>
                  <a:txBody>
                    <a:bodyPr/>
                    <a:lstStyle/>
                    <a:p>
                      <a:pPr algn="just">
                        <a:lnSpc>
                          <a:spcPct val="107000"/>
                        </a:lnSpc>
                        <a:spcAft>
                          <a:spcPts val="0"/>
                        </a:spcAft>
                      </a:pPr>
                      <a:r>
                        <a:rPr lang="en-GB" sz="2000">
                          <a:effectLst/>
                          <a:latin typeface="+mj-lt"/>
                        </a:rPr>
                        <a:t> </a:t>
                      </a:r>
                      <a:endParaRPr lang="en-GB" sz="2000">
                        <a:effectLst/>
                        <a:latin typeface="+mj-lt"/>
                        <a:ea typeface="Calibri" panose="020F0502020204030204" pitchFamily="34" charset="0"/>
                        <a:cs typeface="Times New Roman" panose="02020603050405020304" pitchFamily="18" charset="0"/>
                      </a:endParaRPr>
                    </a:p>
                  </a:txBody>
                  <a:tcPr marT="17780" marB="17780"/>
                </a:tc>
                <a:extLst>
                  <a:ext uri="{0D108BD9-81ED-4DB2-BD59-A6C34878D82A}">
                    <a16:rowId xmlns:a16="http://schemas.microsoft.com/office/drawing/2014/main" val="2826869184"/>
                  </a:ext>
                </a:extLst>
              </a:tr>
              <a:tr h="655424">
                <a:tc>
                  <a:txBody>
                    <a:bodyPr/>
                    <a:lstStyle/>
                    <a:p>
                      <a:pPr algn="just">
                        <a:lnSpc>
                          <a:spcPct val="107000"/>
                        </a:lnSpc>
                        <a:spcAft>
                          <a:spcPts val="0"/>
                        </a:spcAft>
                      </a:pPr>
                      <a:r>
                        <a:rPr lang="en-GB" sz="2000" dirty="0">
                          <a:effectLst/>
                          <a:latin typeface="+mj-lt"/>
                        </a:rPr>
                        <a:t>Number of </a:t>
                      </a:r>
                      <a:r>
                        <a:rPr lang="en-GB" sz="2000" dirty="0" err="1">
                          <a:effectLst/>
                          <a:latin typeface="+mj-lt"/>
                        </a:rPr>
                        <a:t>RSOs</a:t>
                      </a:r>
                      <a:r>
                        <a:rPr lang="en-GB" sz="2000" dirty="0">
                          <a:effectLst/>
                          <a:latin typeface="+mj-lt"/>
                        </a:rPr>
                        <a:t> returned to custody for a breach of statutory conditions between 1st April &amp; 31st March.</a:t>
                      </a:r>
                      <a:endParaRPr lang="en-GB" sz="2000" dirty="0">
                        <a:effectLst/>
                        <a:latin typeface="+mj-lt"/>
                        <a:ea typeface="Calibri" panose="020F0502020204030204" pitchFamily="34" charset="0"/>
                        <a:cs typeface="Times New Roman" panose="02020603050405020304" pitchFamily="18" charset="0"/>
                      </a:endParaRPr>
                    </a:p>
                  </a:txBody>
                  <a:tcPr marT="17780" marB="17780"/>
                </a:tc>
                <a:tc>
                  <a:txBody>
                    <a:bodyPr/>
                    <a:lstStyle/>
                    <a:p>
                      <a:pPr>
                        <a:lnSpc>
                          <a:spcPct val="107000"/>
                        </a:lnSpc>
                      </a:pPr>
                      <a:endParaRPr lang="en-GB" sz="2000" dirty="0">
                        <a:effectLst/>
                        <a:latin typeface="+mj-lt"/>
                        <a:cs typeface="Times New Roman" panose="02020603050405020304" pitchFamily="18" charset="0"/>
                      </a:endParaRPr>
                    </a:p>
                  </a:txBody>
                  <a:tcPr marT="17780" marB="17780"/>
                </a:tc>
                <a:extLst>
                  <a:ext uri="{0D108BD9-81ED-4DB2-BD59-A6C34878D82A}">
                    <a16:rowId xmlns:a16="http://schemas.microsoft.com/office/drawing/2014/main" val="1841570990"/>
                  </a:ext>
                </a:extLst>
              </a:tr>
              <a:tr h="744999">
                <a:tc>
                  <a:txBody>
                    <a:bodyPr/>
                    <a:lstStyle/>
                    <a:p>
                      <a:pPr algn="just">
                        <a:lnSpc>
                          <a:spcPct val="107000"/>
                        </a:lnSpc>
                        <a:spcAft>
                          <a:spcPts val="0"/>
                        </a:spcAft>
                      </a:pPr>
                      <a:r>
                        <a:rPr lang="en-GB" sz="2000" dirty="0">
                          <a:effectLst/>
                          <a:latin typeface="+mj-lt"/>
                        </a:rPr>
                        <a:t>Number of indefinite sex offenders reviewed under the terms of the Sexual Offences Act 2003 (Remedial) (Scotland) Order 2011 between 1st April &amp; 31st March.</a:t>
                      </a:r>
                      <a:endParaRPr lang="en-GB" sz="2000" dirty="0">
                        <a:effectLst/>
                        <a:latin typeface="+mj-lt"/>
                        <a:ea typeface="Calibri" panose="020F0502020204030204" pitchFamily="34" charset="0"/>
                        <a:cs typeface="Times New Roman" panose="02020603050405020304" pitchFamily="18" charset="0"/>
                      </a:endParaRPr>
                    </a:p>
                  </a:txBody>
                  <a:tcPr marT="17780" marB="17780"/>
                </a:tc>
                <a:tc>
                  <a:txBody>
                    <a:bodyPr/>
                    <a:lstStyle/>
                    <a:p>
                      <a:pPr algn="just">
                        <a:lnSpc>
                          <a:spcPct val="107000"/>
                        </a:lnSpc>
                        <a:spcAft>
                          <a:spcPts val="0"/>
                        </a:spcAft>
                      </a:pPr>
                      <a:r>
                        <a:rPr lang="en-GB" sz="2000" dirty="0">
                          <a:effectLst/>
                          <a:latin typeface="+mj-lt"/>
                        </a:rPr>
                        <a:t> </a:t>
                      </a:r>
                      <a:endParaRPr lang="en-GB" sz="2000" dirty="0">
                        <a:effectLst/>
                        <a:latin typeface="+mj-lt"/>
                        <a:ea typeface="Calibri" panose="020F0502020204030204" pitchFamily="34" charset="0"/>
                        <a:cs typeface="Times New Roman" panose="02020603050405020304" pitchFamily="18" charset="0"/>
                      </a:endParaRPr>
                    </a:p>
                  </a:txBody>
                  <a:tcPr marT="17780" marB="17780"/>
                </a:tc>
                <a:extLst>
                  <a:ext uri="{0D108BD9-81ED-4DB2-BD59-A6C34878D82A}">
                    <a16:rowId xmlns:a16="http://schemas.microsoft.com/office/drawing/2014/main" val="870411940"/>
                  </a:ext>
                </a:extLst>
              </a:tr>
            </a:tbl>
          </a:graphicData>
        </a:graphic>
      </p:graphicFrame>
    </p:spTree>
    <p:extLst>
      <p:ext uri="{BB962C8B-B14F-4D97-AF65-F5344CB8AC3E}">
        <p14:creationId xmlns:p14="http://schemas.microsoft.com/office/powerpoint/2010/main" val="133006275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 y="313815"/>
            <a:ext cx="10047384" cy="620889"/>
            <a:chOff x="-1" y="313815"/>
            <a:chExt cx="7293167" cy="620889"/>
          </a:xfrm>
        </p:grpSpPr>
        <p:sp>
          <p:nvSpPr>
            <p:cNvPr id="5" name="Rectangle 4"/>
            <p:cNvSpPr/>
            <p:nvPr/>
          </p:nvSpPr>
          <p:spPr>
            <a:xfrm>
              <a:off x="-1" y="313816"/>
              <a:ext cx="6918594" cy="620888"/>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6654188" y="313815"/>
              <a:ext cx="638978" cy="620889"/>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p:cNvSpPr>
            <a:spLocks noGrp="1"/>
          </p:cNvSpPr>
          <p:nvPr>
            <p:ph type="title"/>
          </p:nvPr>
        </p:nvSpPr>
        <p:spPr>
          <a:xfrm>
            <a:off x="417444" y="185200"/>
            <a:ext cx="11329078" cy="947859"/>
          </a:xfrm>
        </p:spPr>
        <p:txBody>
          <a:bodyPr/>
          <a:lstStyle/>
          <a:p>
            <a:r>
              <a:rPr lang="en-GB" b="1" dirty="0">
                <a:solidFill>
                  <a:schemeClr val="bg1"/>
                </a:solidFill>
              </a:rPr>
              <a:t>Quality indicators and reflective questions</a:t>
            </a:r>
          </a:p>
        </p:txBody>
      </p:sp>
      <p:sp>
        <p:nvSpPr>
          <p:cNvPr id="3" name="Content Placeholder 2"/>
          <p:cNvSpPr>
            <a:spLocks noGrp="1"/>
          </p:cNvSpPr>
          <p:nvPr>
            <p:ph idx="1"/>
          </p:nvPr>
        </p:nvSpPr>
        <p:spPr>
          <a:xfrm>
            <a:off x="556591" y="1133060"/>
            <a:ext cx="11370365" cy="5466524"/>
          </a:xfrm>
        </p:spPr>
        <p:txBody>
          <a:bodyPr>
            <a:normAutofit fontScale="77500" lnSpcReduction="20000"/>
          </a:bodyPr>
          <a:lstStyle/>
          <a:p>
            <a:pPr marL="0" indent="0">
              <a:lnSpc>
                <a:spcPct val="120000"/>
              </a:lnSpc>
              <a:spcBef>
                <a:spcPts val="0"/>
              </a:spcBef>
              <a:buNone/>
            </a:pPr>
            <a:r>
              <a:rPr lang="en-GB" dirty="0">
                <a:hlinkClick r:id="rId3"/>
              </a:rPr>
              <a:t>Joint Thematic Review of </a:t>
            </a:r>
            <a:r>
              <a:rPr lang="en-GB" dirty="0" err="1">
                <a:hlinkClick r:id="rId3"/>
              </a:rPr>
              <a:t>MAPPA</a:t>
            </a:r>
            <a:r>
              <a:rPr lang="en-GB" dirty="0">
                <a:hlinkClick r:id="rId3"/>
              </a:rPr>
              <a:t> in Scotland</a:t>
            </a:r>
            <a:endParaRPr lang="en-GB" dirty="0"/>
          </a:p>
          <a:p>
            <a:pPr marL="0" indent="0">
              <a:lnSpc>
                <a:spcPct val="120000"/>
              </a:lnSpc>
              <a:spcBef>
                <a:spcPts val="0"/>
              </a:spcBef>
              <a:buNone/>
            </a:pPr>
            <a:endParaRPr lang="en-GB" dirty="0"/>
          </a:p>
          <a:p>
            <a:pPr marL="0" indent="0">
              <a:lnSpc>
                <a:spcPct val="120000"/>
              </a:lnSpc>
              <a:spcBef>
                <a:spcPts val="0"/>
              </a:spcBef>
              <a:buNone/>
            </a:pPr>
            <a:r>
              <a:rPr lang="en-GB" sz="3000" b="1" dirty="0"/>
              <a:t>Reflective questions</a:t>
            </a:r>
          </a:p>
          <a:p>
            <a:pPr lvl="0" fontAlgn="base">
              <a:lnSpc>
                <a:spcPct val="120000"/>
              </a:lnSpc>
              <a:spcBef>
                <a:spcPts val="0"/>
              </a:spcBef>
            </a:pPr>
            <a:r>
              <a:rPr lang="en-GB" sz="3000" dirty="0"/>
              <a:t>Does our vision reflect a joint commitment to meeting corporate responsibilities in the delivery of </a:t>
            </a:r>
            <a:r>
              <a:rPr lang="en-GB" sz="3000" dirty="0" err="1"/>
              <a:t>MAPPA</a:t>
            </a:r>
            <a:r>
              <a:rPr lang="en-GB" sz="3000" dirty="0"/>
              <a:t>?  </a:t>
            </a:r>
          </a:p>
          <a:p>
            <a:pPr lvl="0" fontAlgn="base">
              <a:lnSpc>
                <a:spcPct val="120000"/>
              </a:lnSpc>
              <a:spcBef>
                <a:spcPts val="0"/>
              </a:spcBef>
            </a:pPr>
            <a:r>
              <a:rPr lang="en-GB" sz="3000" dirty="0"/>
              <a:t>Do we have a clear strategy and direction for joint arrangements in the management of those subject to </a:t>
            </a:r>
            <a:r>
              <a:rPr lang="en-GB" sz="3000" dirty="0" err="1"/>
              <a:t>MAPPA</a:t>
            </a:r>
            <a:r>
              <a:rPr lang="en-GB" sz="3000" dirty="0"/>
              <a:t>?  </a:t>
            </a:r>
          </a:p>
          <a:p>
            <a:pPr lvl="0" fontAlgn="base">
              <a:lnSpc>
                <a:spcPct val="120000"/>
              </a:lnSpc>
              <a:spcBef>
                <a:spcPts val="0"/>
              </a:spcBef>
            </a:pPr>
            <a:r>
              <a:rPr lang="en-GB" sz="3000" dirty="0"/>
              <a:t>Do we have clear business plans that set out agreed priorities for the delivery of </a:t>
            </a:r>
            <a:r>
              <a:rPr lang="en-GB" sz="3000" dirty="0" err="1"/>
              <a:t>MAPPA</a:t>
            </a:r>
            <a:r>
              <a:rPr lang="en-GB" sz="3000" dirty="0"/>
              <a:t>?  </a:t>
            </a:r>
          </a:p>
          <a:p>
            <a:pPr lvl="0" fontAlgn="base">
              <a:lnSpc>
                <a:spcPct val="120000"/>
              </a:lnSpc>
              <a:spcBef>
                <a:spcPts val="0"/>
              </a:spcBef>
            </a:pPr>
            <a:r>
              <a:rPr lang="en-GB" sz="3000" dirty="0"/>
              <a:t>Do the management teams across MAPPA agencies work closely and effectively?</a:t>
            </a:r>
          </a:p>
          <a:p>
            <a:pPr lvl="0" fontAlgn="base">
              <a:lnSpc>
                <a:spcPct val="120000"/>
              </a:lnSpc>
              <a:spcBef>
                <a:spcPts val="0"/>
              </a:spcBef>
            </a:pPr>
            <a:r>
              <a:rPr lang="en-GB" sz="3000" dirty="0"/>
              <a:t>Do we explore and adopt learning from Significant Case Reviews, Initial Case Reviews and other reports in our </a:t>
            </a:r>
            <a:r>
              <a:rPr lang="en-GB" sz="3000" dirty="0" err="1"/>
              <a:t>MAPPA</a:t>
            </a:r>
            <a:r>
              <a:rPr lang="en-GB" sz="3000" dirty="0"/>
              <a:t> procedures?</a:t>
            </a:r>
          </a:p>
          <a:p>
            <a:pPr lvl="0" fontAlgn="base">
              <a:lnSpc>
                <a:spcPct val="120000"/>
              </a:lnSpc>
              <a:spcBef>
                <a:spcPts val="0"/>
              </a:spcBef>
            </a:pPr>
            <a:r>
              <a:rPr lang="en-GB" sz="3000" dirty="0"/>
              <a:t>How do the experiences of individuals subject to </a:t>
            </a:r>
            <a:r>
              <a:rPr lang="en-GB" sz="3000" dirty="0" err="1"/>
              <a:t>MAPPA</a:t>
            </a:r>
            <a:r>
              <a:rPr lang="en-GB" sz="3000" dirty="0"/>
              <a:t> contribute to local processes?</a:t>
            </a:r>
          </a:p>
          <a:p>
            <a:pPr lvl="0" fontAlgn="base">
              <a:lnSpc>
                <a:spcPct val="120000"/>
              </a:lnSpc>
              <a:spcBef>
                <a:spcPts val="0"/>
              </a:spcBef>
            </a:pPr>
            <a:r>
              <a:rPr lang="en-GB" sz="3000" dirty="0"/>
              <a:t>Does the data collected provide sufficient insight into </a:t>
            </a:r>
            <a:r>
              <a:rPr lang="en-GB" sz="3000" dirty="0" err="1"/>
              <a:t>MAPPA</a:t>
            </a:r>
            <a:r>
              <a:rPr lang="en-GB" sz="3000" dirty="0"/>
              <a:t> and if not, what other measures would be useful?</a:t>
            </a:r>
          </a:p>
        </p:txBody>
      </p:sp>
    </p:spTree>
    <p:extLst>
      <p:ext uri="{BB962C8B-B14F-4D97-AF65-F5344CB8AC3E}">
        <p14:creationId xmlns:p14="http://schemas.microsoft.com/office/powerpoint/2010/main" val="6219113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2928" y="762992"/>
            <a:ext cx="9219118" cy="6035373"/>
          </a:xfrm>
          <a:prstGeom prst="rect">
            <a:avLst/>
          </a:prstGeom>
        </p:spPr>
      </p:pic>
      <p:grpSp>
        <p:nvGrpSpPr>
          <p:cNvPr id="5" name="Group 4"/>
          <p:cNvGrpSpPr/>
          <p:nvPr/>
        </p:nvGrpSpPr>
        <p:grpSpPr>
          <a:xfrm>
            <a:off x="1" y="236309"/>
            <a:ext cx="7134578" cy="620890"/>
            <a:chOff x="0" y="451554"/>
            <a:chExt cx="6784622" cy="620890"/>
          </a:xfrm>
          <a:solidFill>
            <a:schemeClr val="accent1">
              <a:lumMod val="40000"/>
              <a:lumOff val="60000"/>
            </a:schemeClr>
          </a:solidFill>
        </p:grpSpPr>
        <p:sp>
          <p:nvSpPr>
            <p:cNvPr id="6" name="Rectangle 5"/>
            <p:cNvSpPr/>
            <p:nvPr/>
          </p:nvSpPr>
          <p:spPr>
            <a:xfrm>
              <a:off x="0" y="451556"/>
              <a:ext cx="6378222" cy="620888"/>
            </a:xfrm>
            <a:prstGeom prst="rect">
              <a:avLst/>
            </a:prstGeom>
            <a:grp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6055630" y="451554"/>
              <a:ext cx="728992" cy="620889"/>
            </a:xfrm>
            <a:prstGeom prst="ellipse">
              <a:avLst/>
            </a:prstGeom>
            <a:grp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p:cNvSpPr>
            <a:spLocks noGrp="1"/>
          </p:cNvSpPr>
          <p:nvPr>
            <p:ph type="title"/>
          </p:nvPr>
        </p:nvSpPr>
        <p:spPr>
          <a:xfrm>
            <a:off x="838200" y="146468"/>
            <a:ext cx="10515600" cy="847445"/>
          </a:xfrm>
        </p:spPr>
        <p:txBody>
          <a:bodyPr/>
          <a:lstStyle/>
          <a:p>
            <a:r>
              <a:rPr lang="en-GB" b="1" dirty="0">
                <a:solidFill>
                  <a:srgbClr val="0070C0"/>
                </a:solidFill>
              </a:rPr>
              <a:t>A Whole System Approach</a:t>
            </a:r>
          </a:p>
        </p:txBody>
      </p:sp>
    </p:spTree>
    <p:extLst>
      <p:ext uri="{BB962C8B-B14F-4D97-AF65-F5344CB8AC3E}">
        <p14:creationId xmlns:p14="http://schemas.microsoft.com/office/powerpoint/2010/main" val="101538448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GB" b="1" dirty="0">
                <a:solidFill>
                  <a:srgbClr val="7030A0"/>
                </a:solidFill>
                <a:latin typeface="+mn-lt"/>
              </a:rPr>
              <a:t>Alcohol &amp; Drugs</a:t>
            </a:r>
          </a:p>
        </p:txBody>
      </p:sp>
    </p:spTree>
    <p:extLst>
      <p:ext uri="{BB962C8B-B14F-4D97-AF65-F5344CB8AC3E}">
        <p14:creationId xmlns:p14="http://schemas.microsoft.com/office/powerpoint/2010/main" val="300794187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457036"/>
            <a:ext cx="7546555" cy="620889"/>
            <a:chOff x="-1" y="313815"/>
            <a:chExt cx="7293167" cy="620889"/>
          </a:xfrm>
          <a:solidFill>
            <a:srgbClr val="7030A0"/>
          </a:solidFill>
        </p:grpSpPr>
        <p:sp>
          <p:nvSpPr>
            <p:cNvPr id="5" name="Rectangle 4"/>
            <p:cNvSpPr/>
            <p:nvPr/>
          </p:nvSpPr>
          <p:spPr>
            <a:xfrm>
              <a:off x="-1" y="313816"/>
              <a:ext cx="6918594" cy="620888"/>
            </a:xfrm>
            <a:prstGeom prst="rect">
              <a:avLst/>
            </a:prstGeom>
            <a:grp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6654188" y="313815"/>
              <a:ext cx="638978" cy="620889"/>
            </a:xfrm>
            <a:prstGeom prst="ellipse">
              <a:avLst/>
            </a:prstGeom>
            <a:grp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p:cNvSpPr>
            <a:spLocks noGrp="1"/>
          </p:cNvSpPr>
          <p:nvPr>
            <p:ph type="title"/>
          </p:nvPr>
        </p:nvSpPr>
        <p:spPr>
          <a:xfrm>
            <a:off x="838199" y="225978"/>
            <a:ext cx="10790582" cy="986597"/>
          </a:xfrm>
        </p:spPr>
        <p:txBody>
          <a:bodyPr>
            <a:normAutofit/>
          </a:bodyPr>
          <a:lstStyle/>
          <a:p>
            <a:r>
              <a:rPr lang="en-GB" b="1" dirty="0">
                <a:solidFill>
                  <a:schemeClr val="bg1"/>
                </a:solidFill>
              </a:rPr>
              <a:t>Alcohol and Drugs – content</a:t>
            </a:r>
          </a:p>
        </p:txBody>
      </p:sp>
      <p:sp>
        <p:nvSpPr>
          <p:cNvPr id="3" name="Content Placeholder 2"/>
          <p:cNvSpPr>
            <a:spLocks noGrp="1"/>
          </p:cNvSpPr>
          <p:nvPr>
            <p:ph idx="1"/>
          </p:nvPr>
        </p:nvSpPr>
        <p:spPr>
          <a:xfrm>
            <a:off x="838199" y="1825625"/>
            <a:ext cx="10790583" cy="4351338"/>
          </a:xfrm>
        </p:spPr>
        <p:txBody>
          <a:bodyPr>
            <a:normAutofit lnSpcReduction="10000"/>
          </a:bodyPr>
          <a:lstStyle/>
          <a:p>
            <a:r>
              <a:rPr lang="en-GB" dirty="0"/>
              <a:t>Development of policy and guidance on alcohol and drugs </a:t>
            </a:r>
          </a:p>
          <a:p>
            <a:r>
              <a:rPr lang="en-GB" dirty="0"/>
              <a:t>Key Legislation on Alcohol and Drugs</a:t>
            </a:r>
          </a:p>
          <a:p>
            <a:r>
              <a:rPr lang="en-GB" dirty="0"/>
              <a:t>Functions of Alcohol and Drug Partnerships (ADPs)</a:t>
            </a:r>
          </a:p>
          <a:p>
            <a:r>
              <a:rPr lang="en-GB" dirty="0"/>
              <a:t>Chief Officers’ role in ADPs</a:t>
            </a:r>
          </a:p>
          <a:p>
            <a:r>
              <a:rPr lang="en-GB" dirty="0"/>
              <a:t>National Mission to Reduce Drug Deaths</a:t>
            </a:r>
          </a:p>
          <a:p>
            <a:r>
              <a:rPr lang="en-GB" dirty="0"/>
              <a:t>Alcohol and drug working groups</a:t>
            </a:r>
          </a:p>
          <a:p>
            <a:r>
              <a:rPr lang="en-GB" dirty="0"/>
              <a:t>Drug Deaths Taskforce</a:t>
            </a:r>
          </a:p>
          <a:p>
            <a:r>
              <a:rPr lang="en-GB" dirty="0"/>
              <a:t>Data </a:t>
            </a:r>
          </a:p>
          <a:p>
            <a:r>
              <a:rPr lang="en-GB" dirty="0"/>
              <a:t>Quality indicators and reflective questions</a:t>
            </a:r>
          </a:p>
        </p:txBody>
      </p:sp>
    </p:spTree>
    <p:extLst>
      <p:ext uri="{BB962C8B-B14F-4D97-AF65-F5344CB8AC3E}">
        <p14:creationId xmlns:p14="http://schemas.microsoft.com/office/powerpoint/2010/main" val="229962203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 y="253390"/>
            <a:ext cx="8350787" cy="1071511"/>
            <a:chOff x="-1" y="313815"/>
            <a:chExt cx="7293167" cy="620889"/>
          </a:xfrm>
          <a:solidFill>
            <a:srgbClr val="7030A0"/>
          </a:solidFill>
        </p:grpSpPr>
        <p:sp>
          <p:nvSpPr>
            <p:cNvPr id="5" name="Rectangle 4"/>
            <p:cNvSpPr/>
            <p:nvPr/>
          </p:nvSpPr>
          <p:spPr>
            <a:xfrm>
              <a:off x="-1" y="313816"/>
              <a:ext cx="6918594" cy="620888"/>
            </a:xfrm>
            <a:prstGeom prst="rect">
              <a:avLst/>
            </a:prstGeom>
            <a:grp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6654188" y="313815"/>
              <a:ext cx="638978" cy="620889"/>
            </a:xfrm>
            <a:prstGeom prst="ellipse">
              <a:avLst/>
            </a:prstGeom>
            <a:grp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p:cNvSpPr>
            <a:spLocks noGrp="1"/>
          </p:cNvSpPr>
          <p:nvPr>
            <p:ph type="title"/>
          </p:nvPr>
        </p:nvSpPr>
        <p:spPr>
          <a:xfrm>
            <a:off x="407624" y="283220"/>
            <a:ext cx="8042313" cy="986597"/>
          </a:xfrm>
        </p:spPr>
        <p:txBody>
          <a:bodyPr>
            <a:normAutofit fontScale="90000"/>
          </a:bodyPr>
          <a:lstStyle/>
          <a:p>
            <a:r>
              <a:rPr lang="en-GB" b="1" dirty="0">
                <a:solidFill>
                  <a:schemeClr val="bg1"/>
                </a:solidFill>
              </a:rPr>
              <a:t>Development of Policy and Guidance on Alcohol and Drugs </a:t>
            </a:r>
          </a:p>
        </p:txBody>
      </p:sp>
      <p:sp>
        <p:nvSpPr>
          <p:cNvPr id="3" name="Content Placeholder 2"/>
          <p:cNvSpPr>
            <a:spLocks noGrp="1"/>
          </p:cNvSpPr>
          <p:nvPr>
            <p:ph idx="1"/>
          </p:nvPr>
        </p:nvSpPr>
        <p:spPr>
          <a:xfrm>
            <a:off x="321365" y="1192698"/>
            <a:ext cx="11549269" cy="5665302"/>
          </a:xfrm>
        </p:spPr>
        <p:txBody>
          <a:bodyPr>
            <a:noAutofit/>
          </a:bodyPr>
          <a:lstStyle/>
          <a:p>
            <a:pPr lvl="0">
              <a:lnSpc>
                <a:spcPct val="120000"/>
              </a:lnSpc>
              <a:spcBef>
                <a:spcPts val="0"/>
              </a:spcBef>
            </a:pPr>
            <a:endParaRPr lang="en-GB" sz="2000" dirty="0"/>
          </a:p>
          <a:p>
            <a:pPr lvl="0">
              <a:lnSpc>
                <a:spcPct val="120000"/>
              </a:lnSpc>
              <a:spcBef>
                <a:spcPts val="0"/>
              </a:spcBef>
            </a:pPr>
            <a:r>
              <a:rPr lang="en-GB" sz="1800" dirty="0"/>
              <a:t>2009 - ADPs were created</a:t>
            </a:r>
          </a:p>
          <a:p>
            <a:pPr lvl="0">
              <a:lnSpc>
                <a:spcPct val="120000"/>
              </a:lnSpc>
              <a:spcBef>
                <a:spcPts val="0"/>
              </a:spcBef>
            </a:pPr>
            <a:r>
              <a:rPr lang="en-GB" sz="1800" dirty="0"/>
              <a:t>2008-09 - Alcohol </a:t>
            </a:r>
            <a:r>
              <a:rPr lang="en-GB" sz="1800" u="sng" dirty="0">
                <a:hlinkClick r:id="rId3"/>
              </a:rPr>
              <a:t>Framework</a:t>
            </a:r>
            <a:r>
              <a:rPr lang="en-GB" sz="1800" dirty="0"/>
              <a:t> and </a:t>
            </a:r>
            <a:r>
              <a:rPr lang="en-GB" sz="1800" u="sng" dirty="0">
                <a:hlinkClick r:id="rId4"/>
              </a:rPr>
              <a:t>Road to Recovery for Drugs</a:t>
            </a:r>
            <a:r>
              <a:rPr lang="en-GB" sz="1800" dirty="0"/>
              <a:t>, </a:t>
            </a:r>
            <a:r>
              <a:rPr lang="en-GB" sz="1800" i="1" dirty="0"/>
              <a:t>Scottish Government</a:t>
            </a:r>
            <a:r>
              <a:rPr lang="en-GB" sz="1800" dirty="0"/>
              <a:t>.</a:t>
            </a:r>
          </a:p>
          <a:p>
            <a:pPr lvl="0">
              <a:lnSpc>
                <a:spcPct val="120000"/>
              </a:lnSpc>
              <a:spcBef>
                <a:spcPts val="0"/>
              </a:spcBef>
            </a:pPr>
            <a:r>
              <a:rPr lang="en-GB" sz="1800" dirty="0"/>
              <a:t>2018 - </a:t>
            </a:r>
            <a:r>
              <a:rPr lang="en-GB" sz="1800" u="sng" dirty="0">
                <a:hlinkClick r:id="rId5"/>
              </a:rPr>
              <a:t>Alcohol Framework</a:t>
            </a:r>
            <a:r>
              <a:rPr lang="en-GB" sz="1800" dirty="0"/>
              <a:t>, </a:t>
            </a:r>
            <a:r>
              <a:rPr lang="en-GB" sz="1800" i="1" dirty="0"/>
              <a:t>Scottish Government</a:t>
            </a:r>
            <a:r>
              <a:rPr lang="en-GB" sz="1800" dirty="0"/>
              <a:t>. Sets out alcohol prevention aims.</a:t>
            </a:r>
          </a:p>
          <a:p>
            <a:pPr lvl="0">
              <a:lnSpc>
                <a:spcPct val="120000"/>
              </a:lnSpc>
              <a:spcBef>
                <a:spcPts val="0"/>
              </a:spcBef>
            </a:pPr>
            <a:r>
              <a:rPr lang="en-GB" sz="1800" dirty="0"/>
              <a:t>2018 - </a:t>
            </a:r>
            <a:r>
              <a:rPr lang="en-GB" sz="1800" u="sng" dirty="0">
                <a:hlinkClick r:id="rId6"/>
              </a:rPr>
              <a:t>Rights, Respect and Recovery</a:t>
            </a:r>
            <a:r>
              <a:rPr lang="en-GB" sz="1800" dirty="0"/>
              <a:t>: alcohol and drug treatment strategy, </a:t>
            </a:r>
            <a:r>
              <a:rPr lang="en-GB" sz="1800" i="1" dirty="0"/>
              <a:t>Scottish Government</a:t>
            </a:r>
            <a:r>
              <a:rPr lang="en-GB" sz="1800" dirty="0"/>
              <a:t>.</a:t>
            </a:r>
          </a:p>
          <a:p>
            <a:pPr lvl="0">
              <a:lnSpc>
                <a:spcPct val="120000"/>
              </a:lnSpc>
              <a:spcBef>
                <a:spcPts val="0"/>
              </a:spcBef>
            </a:pPr>
            <a:r>
              <a:rPr lang="en-GB" sz="1800" dirty="0"/>
              <a:t>2019 - Rights, Respect and Recovery </a:t>
            </a:r>
            <a:r>
              <a:rPr lang="en-GB" sz="1800" u="sng" dirty="0">
                <a:hlinkClick r:id="rId7"/>
              </a:rPr>
              <a:t>Action Plan</a:t>
            </a:r>
            <a:r>
              <a:rPr lang="en-GB" sz="1800" u="sng" dirty="0"/>
              <a:t>,</a:t>
            </a:r>
            <a:r>
              <a:rPr lang="en-GB" sz="1800" i="1" dirty="0"/>
              <a:t> Scottish Government</a:t>
            </a:r>
            <a:r>
              <a:rPr lang="en-GB" sz="1800" dirty="0"/>
              <a:t>. To deliver on the actions from Rights Respect and Recovery.</a:t>
            </a:r>
          </a:p>
          <a:p>
            <a:pPr lvl="0">
              <a:lnSpc>
                <a:spcPct val="120000"/>
              </a:lnSpc>
              <a:spcBef>
                <a:spcPts val="0"/>
              </a:spcBef>
            </a:pPr>
            <a:r>
              <a:rPr lang="en-GB" sz="1800" dirty="0"/>
              <a:t>2019 - </a:t>
            </a:r>
            <a:r>
              <a:rPr lang="en-GB" sz="1800" u="sng" dirty="0">
                <a:hlinkClick r:id="rId8"/>
              </a:rPr>
              <a:t>Alcohol and Drug Delivery Partnerships: Delivery Framework</a:t>
            </a:r>
            <a:r>
              <a:rPr lang="en-GB" sz="1800" dirty="0"/>
              <a:t>, </a:t>
            </a:r>
            <a:r>
              <a:rPr lang="en-GB" sz="1800" i="1" dirty="0"/>
              <a:t>Scottish Government.</a:t>
            </a:r>
            <a:r>
              <a:rPr lang="en-GB" sz="1800" dirty="0"/>
              <a:t> For local partnerships between health boards, local authorities, police and voluntary agencies working to reduce the use of and harm from alcohol and drugs. </a:t>
            </a:r>
          </a:p>
          <a:p>
            <a:pPr lvl="0">
              <a:lnSpc>
                <a:spcPct val="120000"/>
              </a:lnSpc>
              <a:spcBef>
                <a:spcPts val="0"/>
              </a:spcBef>
            </a:pPr>
            <a:r>
              <a:rPr lang="en-GB" sz="1800" dirty="0"/>
              <a:t>2019 - </a:t>
            </a:r>
            <a:r>
              <a:rPr lang="en-GB" sz="1800" u="sng" dirty="0">
                <a:hlinkClick r:id="rId9"/>
              </a:rPr>
              <a:t>Drug Deaths Task Force</a:t>
            </a:r>
            <a:r>
              <a:rPr lang="en-GB" sz="1800" dirty="0"/>
              <a:t> set up.</a:t>
            </a:r>
          </a:p>
          <a:p>
            <a:pPr lvl="0"/>
            <a:r>
              <a:rPr lang="en-GB" sz="1800" dirty="0"/>
              <a:t>2021 - </a:t>
            </a:r>
            <a:r>
              <a:rPr lang="en-GB" sz="1800" u="sng" dirty="0">
                <a:hlinkClick r:id="rId10"/>
              </a:rPr>
              <a:t>First Minister’s Statement on Drug Policy</a:t>
            </a:r>
            <a:r>
              <a:rPr lang="en-GB" sz="1800" dirty="0"/>
              <a:t>, </a:t>
            </a:r>
            <a:r>
              <a:rPr lang="en-GB" sz="1800" i="1" dirty="0"/>
              <a:t>Scottish Government</a:t>
            </a:r>
            <a:endParaRPr lang="en-GB" sz="1800" dirty="0"/>
          </a:p>
          <a:p>
            <a:pPr lvl="0"/>
            <a:r>
              <a:rPr lang="en-GB" sz="1800" dirty="0"/>
              <a:t>2021 - Medication Assisted Treatment Standards </a:t>
            </a:r>
            <a:r>
              <a:rPr lang="en-GB" sz="1800" u="sng" dirty="0">
                <a:hlinkClick r:id="rId11"/>
              </a:rPr>
              <a:t>Medication-Assisted Treatment (MAT) | Drug Deaths Taskforce</a:t>
            </a:r>
            <a:r>
              <a:rPr lang="en-GB" sz="1800" dirty="0"/>
              <a:t> </a:t>
            </a:r>
          </a:p>
          <a:p>
            <a:pPr>
              <a:tabLst>
                <a:tab pos="457200" algn="l"/>
              </a:tabLst>
            </a:pPr>
            <a:r>
              <a:rPr lang="en-GB" sz="1800" dirty="0">
                <a:effectLst/>
                <a:latin typeface="Calibri" panose="020F0502020204030204" pitchFamily="34" charset="0"/>
                <a:ea typeface="Calibri" panose="020F0502020204030204" pitchFamily="34" charset="0"/>
                <a:cs typeface="Times New Roman" panose="02020603050405020304" pitchFamily="18" charset="0"/>
              </a:rPr>
              <a:t>2022 – </a:t>
            </a:r>
            <a:r>
              <a:rPr lang="en-GB" sz="1800" u="none" strike="noStrike"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hlinkClick r:id="rId12"/>
              </a:rPr>
              <a:t>National Mission on Drugs Deaths: Plan 2022-2026</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i="1" dirty="0">
                <a:effectLst/>
                <a:latin typeface="Calibri" panose="020F0502020204030204" pitchFamily="34" charset="0"/>
                <a:ea typeface="Calibri" panose="020F0502020204030204" pitchFamily="34" charset="0"/>
                <a:cs typeface="Times New Roman" panose="02020603050405020304" pitchFamily="18" charset="0"/>
              </a:rPr>
              <a:t>Scottish Government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tabLst>
                <a:tab pos="457200" algn="l"/>
              </a:tabLst>
            </a:pPr>
            <a:r>
              <a:rPr lang="en-GB" sz="1800" dirty="0">
                <a:effectLst/>
                <a:latin typeface="Calibri" panose="020F0502020204030204" pitchFamily="34" charset="0"/>
                <a:ea typeface="Calibri" panose="020F0502020204030204" pitchFamily="34" charset="0"/>
                <a:cs typeface="Times New Roman" panose="02020603050405020304" pitchFamily="18" charset="0"/>
              </a:rPr>
              <a:t>2022 – </a:t>
            </a:r>
            <a:r>
              <a:rPr lang="en-GB" sz="1800" u="sng"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hlinkClick r:id="rId13"/>
              </a:rPr>
              <a:t>Changing Lives (Final Report)</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i="1" dirty="0">
                <a:effectLst/>
                <a:latin typeface="Calibri" panose="020F0502020204030204" pitchFamily="34" charset="0"/>
                <a:ea typeface="Calibri" panose="020F0502020204030204" pitchFamily="34" charset="0"/>
                <a:cs typeface="Times New Roman" panose="02020603050405020304" pitchFamily="18" charset="0"/>
              </a:rPr>
              <a:t>Drug Deaths Taskforce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tabLst>
                <a:tab pos="457200" algn="l"/>
              </a:tabLst>
            </a:pPr>
            <a:r>
              <a:rPr lang="en-GB" sz="1800" dirty="0">
                <a:effectLst/>
                <a:latin typeface="Calibri" panose="020F0502020204030204" pitchFamily="34" charset="0"/>
                <a:ea typeface="Calibri" panose="020F0502020204030204" pitchFamily="34" charset="0"/>
                <a:cs typeface="Times New Roman" panose="02020603050405020304" pitchFamily="18" charset="0"/>
              </a:rPr>
              <a:t>2023 – </a:t>
            </a:r>
            <a:r>
              <a:rPr lang="en-GB" sz="1800" u="sng"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hlinkClick r:id="rId14"/>
              </a:rPr>
              <a:t>Drug Deaths Taskforce response: cross government approach</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i="1" dirty="0">
                <a:effectLst/>
                <a:latin typeface="Calibri" panose="020F0502020204030204" pitchFamily="34" charset="0"/>
                <a:ea typeface="Calibri" panose="020F0502020204030204" pitchFamily="34" charset="0"/>
                <a:cs typeface="Times New Roman" panose="02020603050405020304" pitchFamily="18" charset="0"/>
              </a:rPr>
              <a:t>Scottish Government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buNone/>
            </a:pPr>
            <a:endParaRPr lang="en-GB" sz="2000" b="1" dirty="0"/>
          </a:p>
          <a:p>
            <a:pPr lvl="0">
              <a:lnSpc>
                <a:spcPct val="120000"/>
              </a:lnSpc>
              <a:spcBef>
                <a:spcPts val="0"/>
              </a:spcBef>
            </a:pPr>
            <a:endParaRPr lang="en-GB" sz="2300" dirty="0"/>
          </a:p>
        </p:txBody>
      </p:sp>
    </p:spTree>
    <p:extLst>
      <p:ext uri="{BB962C8B-B14F-4D97-AF65-F5344CB8AC3E}">
        <p14:creationId xmlns:p14="http://schemas.microsoft.com/office/powerpoint/2010/main" val="342111669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457036"/>
            <a:ext cx="9397388" cy="620889"/>
            <a:chOff x="-1" y="313815"/>
            <a:chExt cx="7293167" cy="620889"/>
          </a:xfrm>
          <a:solidFill>
            <a:srgbClr val="7030A0"/>
          </a:solidFill>
        </p:grpSpPr>
        <p:sp>
          <p:nvSpPr>
            <p:cNvPr id="5" name="Rectangle 4"/>
            <p:cNvSpPr/>
            <p:nvPr/>
          </p:nvSpPr>
          <p:spPr>
            <a:xfrm>
              <a:off x="-1" y="313816"/>
              <a:ext cx="6918594" cy="620888"/>
            </a:xfrm>
            <a:prstGeom prst="rect">
              <a:avLst/>
            </a:prstGeom>
            <a:grp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6654188" y="313815"/>
              <a:ext cx="638978" cy="620889"/>
            </a:xfrm>
            <a:prstGeom prst="ellipse">
              <a:avLst/>
            </a:prstGeom>
            <a:grp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p:cNvSpPr>
            <a:spLocks noGrp="1"/>
          </p:cNvSpPr>
          <p:nvPr>
            <p:ph type="title"/>
          </p:nvPr>
        </p:nvSpPr>
        <p:spPr>
          <a:xfrm>
            <a:off x="838200" y="272203"/>
            <a:ext cx="10515600" cy="986597"/>
          </a:xfrm>
        </p:spPr>
        <p:txBody>
          <a:bodyPr/>
          <a:lstStyle/>
          <a:p>
            <a:r>
              <a:rPr lang="en-GB" b="1" dirty="0">
                <a:solidFill>
                  <a:schemeClr val="bg1"/>
                </a:solidFill>
              </a:rPr>
              <a:t>Key Legislation on Alcohol and Drugs</a:t>
            </a:r>
          </a:p>
        </p:txBody>
      </p:sp>
      <p:sp>
        <p:nvSpPr>
          <p:cNvPr id="3" name="Content Placeholder 2"/>
          <p:cNvSpPr>
            <a:spLocks noGrp="1"/>
          </p:cNvSpPr>
          <p:nvPr>
            <p:ph idx="1"/>
          </p:nvPr>
        </p:nvSpPr>
        <p:spPr>
          <a:xfrm>
            <a:off x="716096" y="1192698"/>
            <a:ext cx="11154538" cy="5506278"/>
          </a:xfrm>
        </p:spPr>
        <p:txBody>
          <a:bodyPr>
            <a:noAutofit/>
          </a:bodyPr>
          <a:lstStyle/>
          <a:p>
            <a:pPr lvl="0"/>
            <a:endParaRPr lang="en-GB" u="sng" dirty="0">
              <a:hlinkClick r:id="rId3"/>
            </a:endParaRPr>
          </a:p>
          <a:p>
            <a:pPr lvl="0"/>
            <a:r>
              <a:rPr lang="en-GB" u="sng" dirty="0">
                <a:hlinkClick r:id="rId3"/>
              </a:rPr>
              <a:t>Misuse of Drugs Act 1971 </a:t>
            </a:r>
            <a:r>
              <a:rPr lang="en-GB" dirty="0"/>
              <a:t> </a:t>
            </a:r>
          </a:p>
          <a:p>
            <a:pPr marL="0" lvl="0" indent="0">
              <a:buNone/>
            </a:pPr>
            <a:endParaRPr lang="en-GB" dirty="0"/>
          </a:p>
          <a:p>
            <a:pPr lvl="0"/>
            <a:r>
              <a:rPr lang="en-GB" u="sng" dirty="0">
                <a:hlinkClick r:id="rId4"/>
              </a:rPr>
              <a:t>The Human Medicines (Amendment) (No. 3) Regulations 2015 </a:t>
            </a:r>
            <a:r>
              <a:rPr lang="en-GB" dirty="0"/>
              <a:t> </a:t>
            </a:r>
          </a:p>
          <a:p>
            <a:pPr marL="0" lvl="0" indent="0">
              <a:buNone/>
            </a:pPr>
            <a:endParaRPr lang="en-GB" dirty="0"/>
          </a:p>
          <a:p>
            <a:pPr lvl="0"/>
            <a:r>
              <a:rPr lang="en-GB" u="sng" dirty="0">
                <a:hlinkClick r:id="rId5"/>
              </a:rPr>
              <a:t>The Human Medicines (Amendment) Regulations 2019 </a:t>
            </a:r>
            <a:endParaRPr lang="en-GB" dirty="0"/>
          </a:p>
          <a:p>
            <a:pPr lvl="0">
              <a:lnSpc>
                <a:spcPct val="120000"/>
              </a:lnSpc>
              <a:spcBef>
                <a:spcPts val="0"/>
              </a:spcBef>
            </a:pPr>
            <a:endParaRPr lang="en-GB" sz="2300" dirty="0"/>
          </a:p>
        </p:txBody>
      </p:sp>
    </p:spTree>
    <p:extLst>
      <p:ext uri="{BB962C8B-B14F-4D97-AF65-F5344CB8AC3E}">
        <p14:creationId xmlns:p14="http://schemas.microsoft.com/office/powerpoint/2010/main" val="104025786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457036"/>
            <a:ext cx="10851614" cy="620889"/>
            <a:chOff x="-1" y="313815"/>
            <a:chExt cx="7293167" cy="620889"/>
          </a:xfrm>
          <a:solidFill>
            <a:srgbClr val="7030A0"/>
          </a:solidFill>
        </p:grpSpPr>
        <p:sp>
          <p:nvSpPr>
            <p:cNvPr id="5" name="Rectangle 4"/>
            <p:cNvSpPr/>
            <p:nvPr/>
          </p:nvSpPr>
          <p:spPr>
            <a:xfrm>
              <a:off x="-1" y="313816"/>
              <a:ext cx="6918594" cy="620888"/>
            </a:xfrm>
            <a:prstGeom prst="rect">
              <a:avLst/>
            </a:prstGeom>
            <a:grp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6654188" y="313815"/>
              <a:ext cx="638978" cy="620889"/>
            </a:xfrm>
            <a:prstGeom prst="ellipse">
              <a:avLst/>
            </a:prstGeom>
            <a:grp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p:cNvSpPr>
            <a:spLocks noGrp="1"/>
          </p:cNvSpPr>
          <p:nvPr>
            <p:ph type="title"/>
          </p:nvPr>
        </p:nvSpPr>
        <p:spPr>
          <a:xfrm>
            <a:off x="838200" y="332075"/>
            <a:ext cx="10515600" cy="907084"/>
          </a:xfrm>
        </p:spPr>
        <p:txBody>
          <a:bodyPr>
            <a:normAutofit/>
          </a:bodyPr>
          <a:lstStyle/>
          <a:p>
            <a:r>
              <a:rPr lang="en-GB" sz="3200" b="1" dirty="0">
                <a:solidFill>
                  <a:schemeClr val="bg1"/>
                </a:solidFill>
              </a:rPr>
              <a:t>Foundations and functions of the Alcohol &amp; Drug Partnership</a:t>
            </a:r>
          </a:p>
        </p:txBody>
      </p:sp>
      <p:sp>
        <p:nvSpPr>
          <p:cNvPr id="3" name="Content Placeholder 2"/>
          <p:cNvSpPr>
            <a:spLocks noGrp="1"/>
          </p:cNvSpPr>
          <p:nvPr>
            <p:ph idx="1"/>
          </p:nvPr>
        </p:nvSpPr>
        <p:spPr>
          <a:xfrm>
            <a:off x="838200" y="1490870"/>
            <a:ext cx="10515600" cy="4686093"/>
          </a:xfrm>
        </p:spPr>
        <p:txBody>
          <a:bodyPr>
            <a:normAutofit/>
          </a:bodyPr>
          <a:lstStyle/>
          <a:p>
            <a:pPr marL="342900" lvl="0" indent="-342900">
              <a:buFont typeface="Arial" panose="020B0604020202020204" pitchFamily="34" charset="0"/>
              <a:buChar char="•"/>
              <a:tabLst>
                <a:tab pos="457200" algn="l"/>
              </a:tabLst>
            </a:pPr>
            <a:r>
              <a:rPr lang="en-GB" dirty="0">
                <a:effectLst/>
                <a:latin typeface="Calibri" panose="020F0502020204030204" pitchFamily="34" charset="0"/>
                <a:ea typeface="Calibri" panose="020F0502020204030204" pitchFamily="34" charset="0"/>
                <a:cs typeface="Times New Roman" panose="02020603050405020304" pitchFamily="18" charset="0"/>
              </a:rPr>
              <a:t>Form dedicated partnerships to reduce the use of and harm from alcohol and drugs, operating in each local authority area</a:t>
            </a:r>
          </a:p>
          <a:p>
            <a:pPr marL="342900" lvl="0" indent="-342900">
              <a:buFont typeface="Arial" panose="020B0604020202020204" pitchFamily="34" charset="0"/>
              <a:buChar char="•"/>
              <a:tabLst>
                <a:tab pos="457200" algn="l"/>
              </a:tabLst>
            </a:pPr>
            <a:r>
              <a:rPr lang="en-GB" dirty="0">
                <a:effectLst/>
                <a:latin typeface="Calibri" panose="020F0502020204030204" pitchFamily="34" charset="0"/>
                <a:ea typeface="Calibri" panose="020F0502020204030204" pitchFamily="34" charset="0"/>
                <a:cs typeface="Times New Roman" panose="02020603050405020304" pitchFamily="18" charset="0"/>
              </a:rPr>
              <a:t>Engage in strategic collaborative planning, identifying local shared outcomes and priorities for delivery</a:t>
            </a:r>
          </a:p>
          <a:p>
            <a:pPr marL="342900" lvl="0" indent="-342900">
              <a:buFont typeface="Arial" panose="020B0604020202020204" pitchFamily="34" charset="0"/>
              <a:buChar char="•"/>
              <a:tabLst>
                <a:tab pos="457200" algn="l"/>
              </a:tabLst>
            </a:pPr>
            <a:r>
              <a:rPr lang="en-GB" dirty="0">
                <a:effectLst/>
                <a:latin typeface="Calibri" panose="020F0502020204030204" pitchFamily="34" charset="0"/>
                <a:ea typeface="Calibri" panose="020F0502020204030204" pitchFamily="34" charset="0"/>
                <a:cs typeface="Times New Roman" panose="02020603050405020304" pitchFamily="18" charset="0"/>
              </a:rPr>
              <a:t>Commission alcohol and drug prevention, treatment, and recovery services (both statutory and non-statutory) to meet the needs of their resident population and harm reduction services, such as injecting equipment, care, and blood borne virus testing</a:t>
            </a:r>
          </a:p>
          <a:p>
            <a:pPr marL="342900" lvl="0" indent="-342900">
              <a:buFont typeface="Arial" panose="020B0604020202020204" pitchFamily="34" charset="0"/>
              <a:buChar char="•"/>
              <a:tabLst>
                <a:tab pos="457200" algn="l"/>
              </a:tabLst>
            </a:pPr>
            <a:r>
              <a:rPr lang="en-GB" dirty="0">
                <a:effectLst/>
                <a:latin typeface="Calibri" panose="020F0502020204030204" pitchFamily="34" charset="0"/>
                <a:ea typeface="Calibri" panose="020F0502020204030204" pitchFamily="34" charset="0"/>
                <a:cs typeface="Times New Roman" panose="02020603050405020304" pitchFamily="18" charset="0"/>
              </a:rPr>
              <a:t>Compile appropriate financial and performance reporting</a:t>
            </a:r>
          </a:p>
          <a:p>
            <a:pPr marL="0" indent="0">
              <a:buNone/>
            </a:pPr>
            <a:endParaRPr lang="en-GB" dirty="0"/>
          </a:p>
        </p:txBody>
      </p:sp>
    </p:spTree>
    <p:extLst>
      <p:ext uri="{BB962C8B-B14F-4D97-AF65-F5344CB8AC3E}">
        <p14:creationId xmlns:p14="http://schemas.microsoft.com/office/powerpoint/2010/main" val="321878037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309439"/>
            <a:ext cx="7546555" cy="620889"/>
            <a:chOff x="-1" y="313815"/>
            <a:chExt cx="7293167" cy="620889"/>
          </a:xfrm>
          <a:solidFill>
            <a:srgbClr val="7030A0"/>
          </a:solidFill>
        </p:grpSpPr>
        <p:sp>
          <p:nvSpPr>
            <p:cNvPr id="5" name="Rectangle 4"/>
            <p:cNvSpPr/>
            <p:nvPr/>
          </p:nvSpPr>
          <p:spPr>
            <a:xfrm>
              <a:off x="-1" y="313816"/>
              <a:ext cx="6918594" cy="620888"/>
            </a:xfrm>
            <a:prstGeom prst="rect">
              <a:avLst/>
            </a:prstGeom>
            <a:grp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6654188" y="313815"/>
              <a:ext cx="638978" cy="620889"/>
            </a:xfrm>
            <a:prstGeom prst="ellipse">
              <a:avLst/>
            </a:prstGeom>
            <a:grp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p:cNvSpPr>
            <a:spLocks noGrp="1"/>
          </p:cNvSpPr>
          <p:nvPr>
            <p:ph type="title"/>
          </p:nvPr>
        </p:nvSpPr>
        <p:spPr>
          <a:xfrm>
            <a:off x="675862" y="179516"/>
            <a:ext cx="10686221" cy="946839"/>
          </a:xfrm>
        </p:spPr>
        <p:txBody>
          <a:bodyPr/>
          <a:lstStyle/>
          <a:p>
            <a:r>
              <a:rPr lang="en-GB" b="1" dirty="0">
                <a:solidFill>
                  <a:schemeClr val="bg1"/>
                </a:solidFill>
              </a:rPr>
              <a:t>Chief Officers’ role in ADPs</a:t>
            </a:r>
          </a:p>
        </p:txBody>
      </p:sp>
      <p:sp>
        <p:nvSpPr>
          <p:cNvPr id="3" name="Content Placeholder 2"/>
          <p:cNvSpPr>
            <a:spLocks noGrp="1"/>
          </p:cNvSpPr>
          <p:nvPr>
            <p:ph idx="1"/>
          </p:nvPr>
        </p:nvSpPr>
        <p:spPr>
          <a:xfrm>
            <a:off x="675862" y="1093304"/>
            <a:ext cx="10856843" cy="5466522"/>
          </a:xfrm>
        </p:spPr>
        <p:txBody>
          <a:bodyPr>
            <a:normAutofit/>
          </a:bodyPr>
          <a:lstStyle/>
          <a:p>
            <a:pPr>
              <a:lnSpc>
                <a:spcPct val="120000"/>
              </a:lnSpc>
              <a:spcBef>
                <a:spcPts val="0"/>
              </a:spcBef>
            </a:pPr>
            <a:r>
              <a:rPr lang="en-GB" sz="2400" dirty="0">
                <a:effectLst/>
                <a:latin typeface="Calibri" panose="020F0502020204030204" pitchFamily="34" charset="0"/>
                <a:ea typeface="Calibri" panose="020F0502020204030204" pitchFamily="34" charset="0"/>
                <a:cs typeface="Times New Roman" panose="02020603050405020304" pitchFamily="18" charset="0"/>
              </a:rPr>
              <a:t>Ensure (through the Chair) that the ADP has an annual Strategic Delivery Plan – informed by Rights Respect Recovery, the Alcohol Framework 2018, and The National Mission to Reduce Drugs Deaths and Improve Lives.</a:t>
            </a:r>
          </a:p>
          <a:p>
            <a:pPr>
              <a:lnSpc>
                <a:spcPct val="120000"/>
              </a:lnSpc>
              <a:spcBef>
                <a:spcPts val="0"/>
              </a:spcBef>
            </a:pPr>
            <a:r>
              <a:rPr lang="en-GB" sz="2400" dirty="0">
                <a:effectLst/>
                <a:latin typeface="Calibri" panose="020F0502020204030204" pitchFamily="34" charset="0"/>
                <a:ea typeface="Calibri" panose="020F0502020204030204" pitchFamily="34" charset="0"/>
                <a:cs typeface="Times New Roman" panose="02020603050405020304" pitchFamily="18" charset="0"/>
              </a:rPr>
              <a:t>Ensure that arrangements are in place to allow shared approaches and arrangements for wider service delivery, with scope for appropriate collaborative connections between the ADP and any Community Planning Partnership (CPP), Community Justice Partnership, Children’s Partnership, and the Integration Authority</a:t>
            </a:r>
          </a:p>
          <a:p>
            <a:pPr>
              <a:tabLst>
                <a:tab pos="457200" algn="l"/>
              </a:tabLst>
            </a:pPr>
            <a:r>
              <a:rPr lang="en-GB" sz="2400" dirty="0">
                <a:effectLst/>
                <a:latin typeface="Calibri" panose="020F0502020204030204" pitchFamily="34" charset="0"/>
                <a:ea typeface="Calibri" panose="020F0502020204030204" pitchFamily="34" charset="0"/>
                <a:cs typeface="Times New Roman" panose="02020603050405020304" pitchFamily="18" charset="0"/>
              </a:rPr>
              <a:t>Ensure that funding is provided to the ADP, as noted in the previous section, and that proper financial monitoring and transparent reporting takes place</a:t>
            </a:r>
          </a:p>
          <a:p>
            <a:pPr>
              <a:tabLst>
                <a:tab pos="457200" algn="l"/>
              </a:tabLst>
            </a:pPr>
            <a:r>
              <a:rPr lang="en-GB" sz="2400" dirty="0">
                <a:effectLst/>
                <a:latin typeface="Calibri" panose="020F0502020204030204" pitchFamily="34" charset="0"/>
                <a:ea typeface="Calibri" panose="020F0502020204030204" pitchFamily="34" charset="0"/>
                <a:cs typeface="Times New Roman" panose="02020603050405020304" pitchFamily="18" charset="0"/>
              </a:rPr>
              <a:t>Ensure appropriate performance monitoring, including submission of data to the Drug and Alcohol Information System (</a:t>
            </a:r>
            <a:r>
              <a:rPr lang="en-GB" sz="2400" dirty="0" err="1">
                <a:effectLst/>
                <a:latin typeface="Calibri" panose="020F0502020204030204" pitchFamily="34" charset="0"/>
                <a:ea typeface="Calibri" panose="020F0502020204030204" pitchFamily="34" charset="0"/>
                <a:cs typeface="Times New Roman" panose="02020603050405020304" pitchFamily="18" charset="0"/>
              </a:rPr>
              <a:t>DAISy</a:t>
            </a:r>
            <a:r>
              <a:rPr lang="en-GB" sz="2400" dirty="0">
                <a:effectLst/>
                <a:latin typeface="Calibri" panose="020F0502020204030204" pitchFamily="34" charset="0"/>
                <a:ea typeface="Calibri" panose="020F0502020204030204" pitchFamily="34" charset="0"/>
                <a:cs typeface="Times New Roman" panose="02020603050405020304" pitchFamily="18" charset="0"/>
              </a:rPr>
              <a:t>)</a:t>
            </a:r>
          </a:p>
          <a:p>
            <a:pPr>
              <a:lnSpc>
                <a:spcPct val="120000"/>
              </a:lnSpc>
              <a:spcBef>
                <a:spcPts val="0"/>
              </a:spcBef>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20000"/>
              </a:lnSpc>
              <a:spcBef>
                <a:spcPts val="0"/>
              </a:spcBef>
              <a:buNone/>
            </a:pPr>
            <a:endParaRPr lang="en-GB" dirty="0"/>
          </a:p>
        </p:txBody>
      </p:sp>
    </p:spTree>
    <p:extLst>
      <p:ext uri="{BB962C8B-B14F-4D97-AF65-F5344CB8AC3E}">
        <p14:creationId xmlns:p14="http://schemas.microsoft.com/office/powerpoint/2010/main" val="419347241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309439"/>
            <a:ext cx="7810959" cy="620889"/>
            <a:chOff x="-1" y="313815"/>
            <a:chExt cx="7293167" cy="620889"/>
          </a:xfrm>
          <a:solidFill>
            <a:srgbClr val="7030A0"/>
          </a:solidFill>
        </p:grpSpPr>
        <p:sp>
          <p:nvSpPr>
            <p:cNvPr id="5" name="Rectangle 4"/>
            <p:cNvSpPr/>
            <p:nvPr/>
          </p:nvSpPr>
          <p:spPr>
            <a:xfrm>
              <a:off x="-1" y="313816"/>
              <a:ext cx="6918594" cy="620888"/>
            </a:xfrm>
            <a:prstGeom prst="rect">
              <a:avLst/>
            </a:prstGeom>
            <a:grp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6654188" y="313815"/>
              <a:ext cx="638978" cy="620889"/>
            </a:xfrm>
            <a:prstGeom prst="ellipse">
              <a:avLst/>
            </a:prstGeom>
            <a:grp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p:cNvSpPr>
            <a:spLocks noGrp="1"/>
          </p:cNvSpPr>
          <p:nvPr>
            <p:ph type="title"/>
          </p:nvPr>
        </p:nvSpPr>
        <p:spPr>
          <a:xfrm>
            <a:off x="675862" y="146465"/>
            <a:ext cx="10686221" cy="946839"/>
          </a:xfrm>
        </p:spPr>
        <p:txBody>
          <a:bodyPr>
            <a:normAutofit fontScale="90000"/>
          </a:bodyPr>
          <a:lstStyle/>
          <a:p>
            <a:br>
              <a:rPr lang="en-GB" b="1" dirty="0">
                <a:solidFill>
                  <a:schemeClr val="bg1"/>
                </a:solidFill>
              </a:rPr>
            </a:br>
            <a:br>
              <a:rPr lang="en-GB" b="1" dirty="0">
                <a:solidFill>
                  <a:schemeClr val="bg1"/>
                </a:solidFill>
              </a:rPr>
            </a:br>
            <a:r>
              <a:rPr lang="en-GB" b="1" dirty="0">
                <a:solidFill>
                  <a:schemeClr val="bg1"/>
                </a:solidFill>
              </a:rPr>
              <a:t>Alcohol and Drug Working Groups </a:t>
            </a:r>
            <a:br>
              <a:rPr lang="en-GB" dirty="0">
                <a:solidFill>
                  <a:schemeClr val="bg1"/>
                </a:solidFill>
              </a:rPr>
            </a:br>
            <a:br>
              <a:rPr lang="en-GB" dirty="0">
                <a:solidFill>
                  <a:schemeClr val="bg1"/>
                </a:solidFill>
              </a:rPr>
            </a:br>
            <a:endParaRPr lang="en-GB" b="1" dirty="0">
              <a:solidFill>
                <a:schemeClr val="bg1"/>
              </a:solidFill>
            </a:endParaRPr>
          </a:p>
        </p:txBody>
      </p:sp>
      <p:sp>
        <p:nvSpPr>
          <p:cNvPr id="3" name="Content Placeholder 2"/>
          <p:cNvSpPr>
            <a:spLocks noGrp="1"/>
          </p:cNvSpPr>
          <p:nvPr>
            <p:ph idx="1"/>
          </p:nvPr>
        </p:nvSpPr>
        <p:spPr>
          <a:xfrm>
            <a:off x="675862" y="1093304"/>
            <a:ext cx="10856843" cy="5466522"/>
          </a:xfrm>
        </p:spPr>
        <p:txBody>
          <a:bodyPr>
            <a:normAutofit/>
          </a:bodyPr>
          <a:lstStyle/>
          <a:p>
            <a:pPr>
              <a:lnSpc>
                <a:spcPct val="107000"/>
              </a:lnSpc>
              <a:spcAft>
                <a:spcPts val="600"/>
              </a:spcAft>
            </a:pPr>
            <a:r>
              <a:rPr lang="en-GB" sz="2400" dirty="0">
                <a:effectLst/>
                <a:latin typeface="Calibri" panose="020F0502020204030204" pitchFamily="34" charset="0"/>
                <a:ea typeface="Calibri" panose="020F0502020204030204" pitchFamily="34" charset="0"/>
                <a:cs typeface="Times New Roman" panose="02020603050405020304" pitchFamily="18" charset="0"/>
              </a:rPr>
              <a:t>There are a number permanent and short-life </a:t>
            </a:r>
            <a:r>
              <a:rPr lang="en-GB" sz="24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working groups</a:t>
            </a:r>
            <a:r>
              <a:rPr lang="en-GB" sz="2400" dirty="0">
                <a:effectLst/>
                <a:latin typeface="Calibri" panose="020F0502020204030204" pitchFamily="34" charset="0"/>
                <a:ea typeface="Calibri" panose="020F0502020204030204" pitchFamily="34" charset="0"/>
                <a:cs typeface="Times New Roman" panose="02020603050405020304" pitchFamily="18" charset="0"/>
              </a:rPr>
              <a:t>, which take forward national priorities in relation to reducing alcohol/drug harm.  These currently include (with links to organisers’ email addresses):</a:t>
            </a:r>
          </a:p>
          <a:p>
            <a:pPr marL="342900" lvl="0" indent="-342900">
              <a:buFont typeface="Arial" panose="020B0604020202020204" pitchFamily="34" charset="0"/>
              <a:buChar char="•"/>
              <a:tabLst>
                <a:tab pos="457200" algn="l"/>
              </a:tabLst>
            </a:pPr>
            <a:r>
              <a:rPr lang="en-GB" sz="2400" u="sng"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hlinkClick r:id="rId4"/>
              </a:rPr>
              <a:t>Early Interventions for Children and Young People Working Group</a:t>
            </a:r>
            <a:r>
              <a:rPr lang="en-GB" sz="24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Arial" panose="020B0604020202020204" pitchFamily="34" charset="0"/>
              <a:buChar char="•"/>
              <a:tabLst>
                <a:tab pos="457200" algn="l"/>
              </a:tabLst>
            </a:pPr>
            <a:r>
              <a:rPr lang="en-GB" sz="2400" u="sng"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hlinkClick r:id="rId4"/>
              </a:rPr>
              <a:t>Whole Family Approach Working Group</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Arial" panose="020B0604020202020204" pitchFamily="34" charset="0"/>
              <a:buChar char="•"/>
              <a:tabLst>
                <a:tab pos="457200" algn="l"/>
              </a:tabLst>
            </a:pPr>
            <a:r>
              <a:rPr lang="en-GB" sz="2400" u="sng"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hlinkClick r:id="rId5"/>
              </a:rPr>
              <a:t>Scottish Government Drugs Policy Clinical Advisory Group</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Arial" panose="020B0604020202020204" pitchFamily="34" charset="0"/>
              <a:buChar char="•"/>
              <a:tabLst>
                <a:tab pos="457200" algn="l"/>
              </a:tabLst>
            </a:pPr>
            <a:r>
              <a:rPr lang="en-GB" sz="2400" u="sng"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hlinkClick r:id="rId6"/>
              </a:rPr>
              <a:t>National Collaborative</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Arial" panose="020B0604020202020204" pitchFamily="34" charset="0"/>
              <a:buChar char="•"/>
              <a:tabLst>
                <a:tab pos="457200" algn="l"/>
              </a:tabLst>
            </a:pPr>
            <a:r>
              <a:rPr lang="en-GB" sz="2400" u="sng"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Workforce Expert Delivery Group</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Arial" panose="020B0604020202020204" pitchFamily="34" charset="0"/>
              <a:buChar char="•"/>
              <a:tabLst>
                <a:tab pos="457200" algn="l"/>
              </a:tabLst>
            </a:pPr>
            <a:r>
              <a:rPr lang="en-GB" sz="2400" u="sng"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hlinkClick r:id="rId7"/>
              </a:rPr>
              <a:t>Residential Rehabilitation Development Working Group</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buFont typeface="Arial" panose="020B0604020202020204" pitchFamily="34" charset="0"/>
              <a:buChar char="•"/>
              <a:tabLst>
                <a:tab pos="457200" algn="l"/>
                <a:tab pos="457200" algn="l"/>
              </a:tabLst>
            </a:pPr>
            <a:r>
              <a:rPr lang="en-GB" u="sng"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hlinkClick r:id="rId7"/>
              </a:rPr>
              <a:t>RRDWG Sub-Group on Pathways</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buFont typeface="Arial" panose="020B0604020202020204" pitchFamily="34" charset="0"/>
              <a:buChar char="•"/>
              <a:tabLst>
                <a:tab pos="457200" algn="l"/>
                <a:tab pos="457200" algn="l"/>
              </a:tabLst>
            </a:pPr>
            <a:r>
              <a:rPr lang="en-GB" u="sng"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hlinkClick r:id="rId7"/>
              </a:rPr>
              <a:t>RRDWG Sub-Group on Service Directory</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r>
              <a:rPr lang="en-GB" sz="2400" u="sng"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hlinkClick r:id="rId8"/>
              </a:rPr>
              <a:t>Health and Justice Collaboration Board</a:t>
            </a:r>
            <a:endParaRPr lang="en-GB" sz="2400" dirty="0"/>
          </a:p>
          <a:p>
            <a:pPr marL="0" indent="0">
              <a:lnSpc>
                <a:spcPct val="120000"/>
              </a:lnSpc>
              <a:spcBef>
                <a:spcPts val="0"/>
              </a:spcBef>
              <a:buNone/>
            </a:pPr>
            <a:endParaRPr lang="en-GB" dirty="0"/>
          </a:p>
        </p:txBody>
      </p:sp>
    </p:spTree>
    <p:extLst>
      <p:ext uri="{BB962C8B-B14F-4D97-AF65-F5344CB8AC3E}">
        <p14:creationId xmlns:p14="http://schemas.microsoft.com/office/powerpoint/2010/main" val="204943870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368900"/>
            <a:ext cx="9110949" cy="620889"/>
            <a:chOff x="-1" y="313815"/>
            <a:chExt cx="7293167" cy="620889"/>
          </a:xfrm>
          <a:solidFill>
            <a:srgbClr val="7030A0"/>
          </a:solidFill>
        </p:grpSpPr>
        <p:sp>
          <p:nvSpPr>
            <p:cNvPr id="5" name="Rectangle 4"/>
            <p:cNvSpPr/>
            <p:nvPr/>
          </p:nvSpPr>
          <p:spPr>
            <a:xfrm>
              <a:off x="-1" y="313816"/>
              <a:ext cx="6918594" cy="620888"/>
            </a:xfrm>
            <a:prstGeom prst="rect">
              <a:avLst/>
            </a:prstGeom>
            <a:grp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6654188" y="313815"/>
              <a:ext cx="638978" cy="620889"/>
            </a:xfrm>
            <a:prstGeom prst="ellipse">
              <a:avLst/>
            </a:prstGeom>
            <a:grp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p:cNvSpPr>
            <a:spLocks noGrp="1"/>
          </p:cNvSpPr>
          <p:nvPr>
            <p:ph type="title"/>
          </p:nvPr>
        </p:nvSpPr>
        <p:spPr>
          <a:xfrm>
            <a:off x="838200" y="285613"/>
            <a:ext cx="10515600" cy="827571"/>
          </a:xfrm>
        </p:spPr>
        <p:txBody>
          <a:bodyPr/>
          <a:lstStyle/>
          <a:p>
            <a:r>
              <a:rPr lang="en-GB" b="1" dirty="0">
                <a:solidFill>
                  <a:schemeClr val="bg1"/>
                </a:solidFill>
              </a:rPr>
              <a:t>Local Alcohol &amp; Drugs data template</a:t>
            </a:r>
          </a:p>
        </p:txBody>
      </p:sp>
      <p:graphicFrame>
        <p:nvGraphicFramePr>
          <p:cNvPr id="3" name="Table 2"/>
          <p:cNvGraphicFramePr>
            <a:graphicFrameLocks noGrp="1"/>
          </p:cNvGraphicFramePr>
          <p:nvPr>
            <p:extLst>
              <p:ext uri="{D42A27DB-BD31-4B8C-83A1-F6EECF244321}">
                <p14:modId xmlns:p14="http://schemas.microsoft.com/office/powerpoint/2010/main" val="124871517"/>
              </p:ext>
            </p:extLst>
          </p:nvPr>
        </p:nvGraphicFramePr>
        <p:xfrm>
          <a:off x="742950" y="1200150"/>
          <a:ext cx="10355580" cy="5326381"/>
        </p:xfrm>
        <a:graphic>
          <a:graphicData uri="http://schemas.openxmlformats.org/drawingml/2006/table">
            <a:tbl>
              <a:tblPr firstRow="1" bandRow="1">
                <a:tableStyleId>{5C22544A-7EE6-4342-B048-85BDC9FD1C3A}</a:tableStyleId>
              </a:tblPr>
              <a:tblGrid>
                <a:gridCol w="7926098">
                  <a:extLst>
                    <a:ext uri="{9D8B030D-6E8A-4147-A177-3AD203B41FA5}">
                      <a16:colId xmlns:a16="http://schemas.microsoft.com/office/drawing/2014/main" val="1810771281"/>
                    </a:ext>
                  </a:extLst>
                </a:gridCol>
                <a:gridCol w="2429482">
                  <a:extLst>
                    <a:ext uri="{9D8B030D-6E8A-4147-A177-3AD203B41FA5}">
                      <a16:colId xmlns:a16="http://schemas.microsoft.com/office/drawing/2014/main" val="2103014075"/>
                    </a:ext>
                  </a:extLst>
                </a:gridCol>
              </a:tblGrid>
              <a:tr h="677487">
                <a:tc>
                  <a:txBody>
                    <a:bodyPr/>
                    <a:lstStyle/>
                    <a:p>
                      <a:pPr algn="just">
                        <a:lnSpc>
                          <a:spcPct val="107000"/>
                        </a:lnSpc>
                        <a:spcAft>
                          <a:spcPts val="0"/>
                        </a:spcAft>
                      </a:pPr>
                      <a:r>
                        <a:rPr lang="en-GB" sz="2800" dirty="0">
                          <a:effectLst/>
                        </a:rPr>
                        <a:t>EXEMPLAR TO BE POPULATED BY LOCAL AREA</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txBody>
                  <a:tcPr marT="17780" marB="17780"/>
                </a:tc>
                <a:tc>
                  <a:txBody>
                    <a:bodyPr/>
                    <a:lstStyle/>
                    <a:p>
                      <a:pPr>
                        <a:lnSpc>
                          <a:spcPct val="107000"/>
                        </a:lnSpc>
                      </a:pPr>
                      <a:endParaRPr lang="en-GB" sz="1100">
                        <a:effectLst/>
                        <a:latin typeface="Calibri" panose="020F0502020204030204" pitchFamily="34" charset="0"/>
                        <a:cs typeface="Times New Roman" panose="02020603050405020304" pitchFamily="18" charset="0"/>
                      </a:endParaRPr>
                    </a:p>
                  </a:txBody>
                  <a:tcPr marT="17780" marB="17780"/>
                </a:tc>
                <a:extLst>
                  <a:ext uri="{0D108BD9-81ED-4DB2-BD59-A6C34878D82A}">
                    <a16:rowId xmlns:a16="http://schemas.microsoft.com/office/drawing/2014/main" val="4083090720"/>
                  </a:ext>
                </a:extLst>
              </a:tr>
              <a:tr h="1264574">
                <a:tc>
                  <a:txBody>
                    <a:bodyPr/>
                    <a:lstStyle/>
                    <a:p>
                      <a:pPr algn="just">
                        <a:lnSpc>
                          <a:spcPct val="107000"/>
                        </a:lnSpc>
                        <a:spcAft>
                          <a:spcPts val="0"/>
                        </a:spcAft>
                      </a:pPr>
                      <a:r>
                        <a:rPr lang="en-GB" sz="2000" dirty="0">
                          <a:effectLst/>
                        </a:rPr>
                        <a:t>SMR 25a and SMR 25b (records dependent children in the household where there is a relationship with alcohol/drugs)</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T="17780" marB="17780"/>
                </a:tc>
                <a:tc>
                  <a:txBody>
                    <a:bodyPr/>
                    <a:lstStyle/>
                    <a:p>
                      <a:pPr>
                        <a:lnSpc>
                          <a:spcPct val="107000"/>
                        </a:lnSpc>
                      </a:pPr>
                      <a:endParaRPr lang="en-GB" sz="1100">
                        <a:effectLst/>
                        <a:latin typeface="Calibri" panose="020F0502020204030204" pitchFamily="34" charset="0"/>
                        <a:cs typeface="Times New Roman" panose="02020603050405020304" pitchFamily="18" charset="0"/>
                      </a:endParaRPr>
                    </a:p>
                  </a:txBody>
                  <a:tcPr marT="17780" marB="17780"/>
                </a:tc>
                <a:extLst>
                  <a:ext uri="{0D108BD9-81ED-4DB2-BD59-A6C34878D82A}">
                    <a16:rowId xmlns:a16="http://schemas.microsoft.com/office/drawing/2014/main" val="1435410525"/>
                  </a:ext>
                </a:extLst>
              </a:tr>
              <a:tr h="706582">
                <a:tc>
                  <a:txBody>
                    <a:bodyPr/>
                    <a:lstStyle/>
                    <a:p>
                      <a:pPr algn="just">
                        <a:lnSpc>
                          <a:spcPct val="107000"/>
                        </a:lnSpc>
                        <a:spcAft>
                          <a:spcPts val="0"/>
                        </a:spcAft>
                      </a:pPr>
                      <a:r>
                        <a:rPr lang="en-GB" sz="2000" dirty="0" err="1">
                          <a:effectLst/>
                        </a:rPr>
                        <a:t>DAISy</a:t>
                      </a:r>
                      <a:r>
                        <a:rPr lang="en-GB" sz="2000" dirty="0">
                          <a:effectLst/>
                        </a:rPr>
                        <a:t> (from April 2021)</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T="17780" marB="17780"/>
                </a:tc>
                <a:tc>
                  <a:txBody>
                    <a:bodyPr/>
                    <a:lstStyle/>
                    <a:p>
                      <a:pPr>
                        <a:lnSpc>
                          <a:spcPct val="107000"/>
                        </a:lnSpc>
                      </a:pPr>
                      <a:endParaRPr lang="en-GB" sz="1100">
                        <a:effectLst/>
                        <a:latin typeface="Calibri" panose="020F0502020204030204" pitchFamily="34" charset="0"/>
                        <a:cs typeface="Times New Roman" panose="02020603050405020304" pitchFamily="18" charset="0"/>
                      </a:endParaRPr>
                    </a:p>
                  </a:txBody>
                  <a:tcPr marT="17780" marB="17780"/>
                </a:tc>
                <a:extLst>
                  <a:ext uri="{0D108BD9-81ED-4DB2-BD59-A6C34878D82A}">
                    <a16:rowId xmlns:a16="http://schemas.microsoft.com/office/drawing/2014/main" val="2009080765"/>
                  </a:ext>
                </a:extLst>
              </a:tr>
              <a:tr h="706582">
                <a:tc>
                  <a:txBody>
                    <a:bodyPr/>
                    <a:lstStyle/>
                    <a:p>
                      <a:pPr algn="just">
                        <a:lnSpc>
                          <a:spcPct val="107000"/>
                        </a:lnSpc>
                        <a:spcAft>
                          <a:spcPts val="0"/>
                        </a:spcAft>
                      </a:pPr>
                      <a:r>
                        <a:rPr lang="en-GB" sz="2000" dirty="0">
                          <a:effectLst/>
                        </a:rPr>
                        <a:t>Number and trends in drug and alcohol related hospital admissions</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T="17780" marB="17780"/>
                </a:tc>
                <a:tc>
                  <a:txBody>
                    <a:bodyPr/>
                    <a:lstStyle/>
                    <a:p>
                      <a:pPr algn="just">
                        <a:lnSpc>
                          <a:spcPct val="107000"/>
                        </a:lnSpc>
                        <a:spcAft>
                          <a:spcPts val="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T="17780" marB="17780"/>
                </a:tc>
                <a:extLst>
                  <a:ext uri="{0D108BD9-81ED-4DB2-BD59-A6C34878D82A}">
                    <a16:rowId xmlns:a16="http://schemas.microsoft.com/office/drawing/2014/main" val="3302251053"/>
                  </a:ext>
                </a:extLst>
              </a:tr>
              <a:tr h="1264574">
                <a:tc>
                  <a:txBody>
                    <a:bodyPr/>
                    <a:lstStyle/>
                    <a:p>
                      <a:pPr algn="just">
                        <a:lnSpc>
                          <a:spcPct val="107000"/>
                        </a:lnSpc>
                        <a:spcAft>
                          <a:spcPts val="0"/>
                        </a:spcAft>
                      </a:pPr>
                      <a:r>
                        <a:rPr lang="en-GB" sz="2000" dirty="0">
                          <a:effectLst/>
                        </a:rPr>
                        <a:t>Number and rate of drug related deaths and alcohol specific deaths (available from the National Records of Scotland)</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T="17780" marB="17780"/>
                </a:tc>
                <a:tc>
                  <a:txBody>
                    <a:bodyPr/>
                    <a:lstStyle/>
                    <a:p>
                      <a:pPr algn="just">
                        <a:lnSpc>
                          <a:spcPct val="107000"/>
                        </a:lnSpc>
                        <a:spcAft>
                          <a:spcPts val="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T="17780" marB="17780"/>
                </a:tc>
                <a:extLst>
                  <a:ext uri="{0D108BD9-81ED-4DB2-BD59-A6C34878D82A}">
                    <a16:rowId xmlns:a16="http://schemas.microsoft.com/office/drawing/2014/main" val="3227899957"/>
                  </a:ext>
                </a:extLst>
              </a:tr>
              <a:tr h="706582">
                <a:tc>
                  <a:txBody>
                    <a:bodyPr/>
                    <a:lstStyle/>
                    <a:p>
                      <a:pPr algn="just">
                        <a:lnSpc>
                          <a:spcPct val="107000"/>
                        </a:lnSpc>
                        <a:spcAft>
                          <a:spcPts val="0"/>
                        </a:spcAft>
                      </a:pPr>
                      <a:r>
                        <a:rPr lang="en-GB" sz="2000" dirty="0">
                          <a:effectLst/>
                        </a:rPr>
                        <a:t>Profile of drug related deaths</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T="17780" marB="17780"/>
                </a:tc>
                <a:tc>
                  <a:txBody>
                    <a:bodyPr/>
                    <a:lstStyle/>
                    <a:p>
                      <a:pPr algn="just">
                        <a:lnSpc>
                          <a:spcPct val="107000"/>
                        </a:lnSpc>
                        <a:spcAft>
                          <a:spcPts val="0"/>
                        </a:spcAft>
                      </a:pPr>
                      <a:r>
                        <a:rPr lang="en-GB" sz="1100" dirty="0">
                          <a:effectLst/>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T="17780" marB="17780"/>
                </a:tc>
                <a:extLst>
                  <a:ext uri="{0D108BD9-81ED-4DB2-BD59-A6C34878D82A}">
                    <a16:rowId xmlns:a16="http://schemas.microsoft.com/office/drawing/2014/main" val="685812658"/>
                  </a:ext>
                </a:extLst>
              </a:tr>
            </a:tbl>
          </a:graphicData>
        </a:graphic>
      </p:graphicFrame>
    </p:spTree>
    <p:extLst>
      <p:ext uri="{BB962C8B-B14F-4D97-AF65-F5344CB8AC3E}">
        <p14:creationId xmlns:p14="http://schemas.microsoft.com/office/powerpoint/2010/main" val="37064532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348685"/>
            <a:ext cx="10212636" cy="620889"/>
            <a:chOff x="-1" y="313815"/>
            <a:chExt cx="7293167" cy="620889"/>
          </a:xfrm>
          <a:solidFill>
            <a:srgbClr val="7030A0"/>
          </a:solidFill>
        </p:grpSpPr>
        <p:sp>
          <p:nvSpPr>
            <p:cNvPr id="5" name="Rectangle 4"/>
            <p:cNvSpPr/>
            <p:nvPr/>
          </p:nvSpPr>
          <p:spPr>
            <a:xfrm>
              <a:off x="-1" y="313816"/>
              <a:ext cx="6918594" cy="620888"/>
            </a:xfrm>
            <a:prstGeom prst="rect">
              <a:avLst/>
            </a:prstGeom>
            <a:grp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6654188" y="313815"/>
              <a:ext cx="638978" cy="620889"/>
            </a:xfrm>
            <a:prstGeom prst="ellipse">
              <a:avLst/>
            </a:prstGeom>
            <a:grp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p:cNvSpPr>
            <a:spLocks noGrp="1"/>
          </p:cNvSpPr>
          <p:nvPr>
            <p:ph type="title"/>
          </p:nvPr>
        </p:nvSpPr>
        <p:spPr>
          <a:xfrm>
            <a:off x="556592" y="185200"/>
            <a:ext cx="11189929" cy="947859"/>
          </a:xfrm>
        </p:spPr>
        <p:txBody>
          <a:bodyPr/>
          <a:lstStyle/>
          <a:p>
            <a:r>
              <a:rPr lang="en-GB" b="1" dirty="0">
                <a:solidFill>
                  <a:schemeClr val="bg1"/>
                </a:solidFill>
              </a:rPr>
              <a:t>Quality indicators and reflective questions</a:t>
            </a:r>
          </a:p>
        </p:txBody>
      </p:sp>
      <p:sp>
        <p:nvSpPr>
          <p:cNvPr id="3" name="Content Placeholder 2"/>
          <p:cNvSpPr>
            <a:spLocks noGrp="1"/>
          </p:cNvSpPr>
          <p:nvPr>
            <p:ph idx="1"/>
          </p:nvPr>
        </p:nvSpPr>
        <p:spPr>
          <a:xfrm>
            <a:off x="556592" y="1133059"/>
            <a:ext cx="11011632" cy="5504241"/>
          </a:xfrm>
        </p:spPr>
        <p:txBody>
          <a:bodyPr>
            <a:normAutofit/>
          </a:bodyPr>
          <a:lstStyle/>
          <a:p>
            <a:pPr marL="0" indent="0">
              <a:lnSpc>
                <a:spcPct val="120000"/>
              </a:lnSpc>
              <a:spcBef>
                <a:spcPts val="0"/>
              </a:spcBef>
              <a:buNone/>
            </a:pPr>
            <a:r>
              <a:rPr lang="en-GB" b="1" dirty="0"/>
              <a:t>Reflective questions</a:t>
            </a:r>
          </a:p>
          <a:p>
            <a:pPr lvl="0">
              <a:lnSpc>
                <a:spcPct val="100000"/>
              </a:lnSpc>
            </a:pPr>
            <a:r>
              <a:rPr lang="en-GB" sz="2400" dirty="0"/>
              <a:t>To what extent are structures and processes in place for multi-agency information sharing to reduce harm from alcohol and drugs operating in line with </a:t>
            </a:r>
            <a:r>
              <a:rPr lang="en-GB" sz="2400" dirty="0" err="1"/>
              <a:t>Caldicott</a:t>
            </a:r>
            <a:r>
              <a:rPr lang="en-GB" sz="2400" dirty="0"/>
              <a:t> Principles, in particular principle seven – “sometimes the duty to share information is as important as the duty to protect confidentiality”.</a:t>
            </a:r>
          </a:p>
          <a:p>
            <a:pPr lvl="0">
              <a:lnSpc>
                <a:spcPct val="100000"/>
              </a:lnSpc>
            </a:pPr>
            <a:r>
              <a:rPr lang="en-GB" sz="2400" dirty="0"/>
              <a:t>What are the formal and informal mechanisms in place that support collaborative action between the Alcohol and Drug Partnership, Community Planning Partnership (CPP), Community Justice, Children’s Planning Partnership, Integration Authority? Are these resilient and adaptive to changes in local context?</a:t>
            </a:r>
          </a:p>
          <a:p>
            <a:pPr>
              <a:lnSpc>
                <a:spcPct val="100000"/>
              </a:lnSpc>
              <a:spcBef>
                <a:spcPts val="0"/>
              </a:spcBef>
            </a:pPr>
            <a:r>
              <a:rPr lang="en-GB" sz="2400" dirty="0"/>
              <a:t>Individuals harmed by alcohol and drugs may also be in contact or could benefit from the support of other public protection structures, how is multiple and complex vulnerability identified in groups such as children who use substances, women, people with learning disabilities?</a:t>
            </a:r>
          </a:p>
          <a:p>
            <a:pPr>
              <a:lnSpc>
                <a:spcPct val="120000"/>
              </a:lnSpc>
              <a:spcBef>
                <a:spcPts val="0"/>
              </a:spcBef>
            </a:pPr>
            <a:endParaRPr lang="en-GB" b="1" dirty="0"/>
          </a:p>
        </p:txBody>
      </p:sp>
    </p:spTree>
    <p:extLst>
      <p:ext uri="{BB962C8B-B14F-4D97-AF65-F5344CB8AC3E}">
        <p14:creationId xmlns:p14="http://schemas.microsoft.com/office/powerpoint/2010/main" val="65541096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348685"/>
            <a:ext cx="11568224" cy="620889"/>
            <a:chOff x="-1" y="457036"/>
            <a:chExt cx="11568224" cy="620889"/>
          </a:xfrm>
        </p:grpSpPr>
        <p:sp>
          <p:nvSpPr>
            <p:cNvPr id="5" name="Rectangle 4"/>
            <p:cNvSpPr/>
            <p:nvPr/>
          </p:nvSpPr>
          <p:spPr>
            <a:xfrm>
              <a:off x="-1" y="457037"/>
              <a:ext cx="11270255" cy="620888"/>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10884664" y="457036"/>
              <a:ext cx="683559" cy="620889"/>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p:cNvSpPr>
            <a:spLocks noGrp="1"/>
          </p:cNvSpPr>
          <p:nvPr>
            <p:ph type="title"/>
          </p:nvPr>
        </p:nvSpPr>
        <p:spPr>
          <a:xfrm>
            <a:off x="556592" y="207234"/>
            <a:ext cx="11189929" cy="947859"/>
          </a:xfrm>
        </p:spPr>
        <p:txBody>
          <a:bodyPr/>
          <a:lstStyle/>
          <a:p>
            <a:r>
              <a:rPr lang="en-GB" b="1" dirty="0">
                <a:solidFill>
                  <a:schemeClr val="bg1"/>
                </a:solidFill>
              </a:rPr>
              <a:t>Quality indicators and reflective question cont’d</a:t>
            </a:r>
          </a:p>
        </p:txBody>
      </p:sp>
      <p:sp>
        <p:nvSpPr>
          <p:cNvPr id="3" name="Content Placeholder 2"/>
          <p:cNvSpPr>
            <a:spLocks noGrp="1"/>
          </p:cNvSpPr>
          <p:nvPr>
            <p:ph idx="1"/>
          </p:nvPr>
        </p:nvSpPr>
        <p:spPr>
          <a:xfrm>
            <a:off x="556592" y="1133059"/>
            <a:ext cx="11011632" cy="5504241"/>
          </a:xfrm>
        </p:spPr>
        <p:txBody>
          <a:bodyPr>
            <a:normAutofit fontScale="25000" lnSpcReduction="20000"/>
          </a:bodyPr>
          <a:lstStyle/>
          <a:p>
            <a:pPr marL="0" indent="0">
              <a:lnSpc>
                <a:spcPct val="120000"/>
              </a:lnSpc>
              <a:spcBef>
                <a:spcPts val="0"/>
              </a:spcBef>
              <a:buNone/>
            </a:pPr>
            <a:r>
              <a:rPr lang="en-GB" sz="6000" b="1" dirty="0"/>
              <a:t>Reflective questions</a:t>
            </a:r>
          </a:p>
          <a:p>
            <a:pPr lvl="0"/>
            <a:r>
              <a:rPr lang="en-GB" sz="8000" dirty="0"/>
              <a:t>How is care for people who use substances being delivered in justice settings (police custody, prisons etc.), what are the opportunities for diversion from the justice system into treatment / support and how can this be strengthened?</a:t>
            </a:r>
          </a:p>
          <a:p>
            <a:pPr lvl="0"/>
            <a:r>
              <a:rPr lang="en-GB" sz="8000" dirty="0"/>
              <a:t>To what extent do local governance structures consider the performance reports, findings of multi-agency review groups into drug and alcohol deaths? Does the learning from these multi-agency review processes translate into wider changes across agencies and in non-alcohol / drug specialist services or is this focused narrowly on those in contact with the specialist services at the time of death.</a:t>
            </a:r>
          </a:p>
          <a:p>
            <a:pPr lvl="0"/>
            <a:r>
              <a:rPr lang="en-GB" sz="8000" dirty="0"/>
              <a:t>How do we know local procedures for listening to and acting on the voice of individuals affected by problem drug and alcohol use is effective in their own care and in service planning and delivery?</a:t>
            </a:r>
          </a:p>
          <a:p>
            <a:pPr>
              <a:tabLst>
                <a:tab pos="457200" algn="l"/>
              </a:tabLst>
            </a:pPr>
            <a:r>
              <a:rPr lang="en-GB" sz="8000" dirty="0">
                <a:effectLst/>
                <a:latin typeface="Calibri" panose="020F0502020204030204" pitchFamily="34" charset="0"/>
                <a:ea typeface="Calibri" panose="020F0502020204030204" pitchFamily="34" charset="0"/>
                <a:cs typeface="Times New Roman" panose="02020603050405020304" pitchFamily="18" charset="0"/>
              </a:rPr>
              <a:t>To what extent are human rights principles (participation, accountability, non-discrimination, non-discrimination and equality and legality) consistently integrated into programming at strategic and operational levels? What role do mechanisms aimed at backstopping, steering and assessing of human rights play (e.g. checklists or EQIA)?</a:t>
            </a:r>
          </a:p>
          <a:p>
            <a:pPr>
              <a:tabLst>
                <a:tab pos="457200" algn="l"/>
              </a:tabLst>
            </a:pPr>
            <a:r>
              <a:rPr lang="en-GB" sz="8000" dirty="0">
                <a:effectLst/>
                <a:latin typeface="Calibri" panose="020F0502020204030204" pitchFamily="34" charset="0"/>
                <a:ea typeface="Calibri" panose="020F0502020204030204" pitchFamily="34" charset="0"/>
                <a:cs typeface="Times New Roman" panose="02020603050405020304" pitchFamily="18" charset="0"/>
              </a:rPr>
              <a:t>Does the local area provide services that match the needs of the local population who are affected by alcohol and drug use? </a:t>
            </a:r>
          </a:p>
          <a:p>
            <a:pPr>
              <a:tabLst>
                <a:tab pos="457200" algn="l"/>
              </a:tabLst>
            </a:pPr>
            <a:r>
              <a:rPr lang="en-GB" sz="8000" dirty="0">
                <a:effectLst/>
                <a:latin typeface="Calibri" panose="020F0502020204030204" pitchFamily="34" charset="0"/>
                <a:ea typeface="Calibri" panose="020F0502020204030204" pitchFamily="34" charset="0"/>
                <a:cs typeface="Times New Roman" panose="02020603050405020304" pitchFamily="18" charset="0"/>
              </a:rPr>
              <a:t>How are local partners working together to demonstrate Getting it right for every child principles in the care and support offered to young people who use substances and to young people who are affected by the substance use of another person?</a:t>
            </a:r>
          </a:p>
          <a:p>
            <a:pPr>
              <a:tabLst>
                <a:tab pos="457200" algn="l"/>
              </a:tabLst>
            </a:pPr>
            <a:r>
              <a:rPr lang="en-GB" sz="8000" dirty="0">
                <a:effectLst/>
                <a:latin typeface="Calibri" panose="020F0502020204030204" pitchFamily="34" charset="0"/>
                <a:ea typeface="Calibri" panose="020F0502020204030204" pitchFamily="34" charset="0"/>
                <a:cs typeface="Times New Roman" panose="02020603050405020304" pitchFamily="18" charset="0"/>
              </a:rPr>
              <a:t>Is activity focussed on and data available locally sufficient to monitor and take action to prevent alcohol and drug deaths?</a:t>
            </a:r>
          </a:p>
          <a:p>
            <a:pPr lvl="0"/>
            <a:endParaRPr lang="en-GB" sz="6000" dirty="0"/>
          </a:p>
          <a:p>
            <a:pPr>
              <a:lnSpc>
                <a:spcPct val="120000"/>
              </a:lnSpc>
              <a:spcBef>
                <a:spcPts val="0"/>
              </a:spcBef>
            </a:pPr>
            <a:endParaRPr lang="en-GB" b="1" dirty="0"/>
          </a:p>
        </p:txBody>
      </p:sp>
    </p:spTree>
    <p:extLst>
      <p:ext uri="{BB962C8B-B14F-4D97-AF65-F5344CB8AC3E}">
        <p14:creationId xmlns:p14="http://schemas.microsoft.com/office/powerpoint/2010/main" val="36941675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439511"/>
            <a:ext cx="9381067" cy="620890"/>
            <a:chOff x="0" y="451554"/>
            <a:chExt cx="6784622" cy="620890"/>
          </a:xfrm>
          <a:solidFill>
            <a:schemeClr val="accent1">
              <a:lumMod val="40000"/>
              <a:lumOff val="60000"/>
            </a:schemeClr>
          </a:solidFill>
        </p:grpSpPr>
        <p:sp>
          <p:nvSpPr>
            <p:cNvPr id="5" name="Rectangle 4"/>
            <p:cNvSpPr/>
            <p:nvPr/>
          </p:nvSpPr>
          <p:spPr>
            <a:xfrm>
              <a:off x="0" y="451556"/>
              <a:ext cx="6378222" cy="620888"/>
            </a:xfrm>
            <a:prstGeom prst="rect">
              <a:avLst/>
            </a:prstGeom>
            <a:grp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6055630" y="451554"/>
              <a:ext cx="728992" cy="620889"/>
            </a:xfrm>
            <a:prstGeom prst="ellipse">
              <a:avLst/>
            </a:prstGeom>
            <a:grp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p:cNvSpPr>
            <a:spLocks noGrp="1"/>
          </p:cNvSpPr>
          <p:nvPr>
            <p:ph type="title"/>
          </p:nvPr>
        </p:nvSpPr>
        <p:spPr>
          <a:xfrm>
            <a:off x="755374" y="365126"/>
            <a:ext cx="10598426" cy="787813"/>
          </a:xfrm>
        </p:spPr>
        <p:txBody>
          <a:bodyPr>
            <a:normAutofit/>
          </a:bodyPr>
          <a:lstStyle/>
          <a:p>
            <a:r>
              <a:rPr lang="en-GB" sz="3600" b="1" dirty="0">
                <a:solidFill>
                  <a:schemeClr val="accent1">
                    <a:lumMod val="75000"/>
                  </a:schemeClr>
                </a:solidFill>
                <a:latin typeface="Calibri" panose="020F0502020204030204" pitchFamily="34" charset="0"/>
                <a:ea typeface="Calibri" panose="020F0502020204030204" pitchFamily="34" charset="0"/>
                <a:cs typeface="Calibri Light" panose="020F0302020204030204" pitchFamily="34" charset="0"/>
              </a:rPr>
              <a:t>National Trauma Transformation Programme</a:t>
            </a:r>
            <a:endParaRPr lang="en-GB" sz="3600" b="1" dirty="0">
              <a:solidFill>
                <a:schemeClr val="accent1">
                  <a:lumMod val="75000"/>
                </a:schemeClr>
              </a:solidFill>
              <a:latin typeface="Calibri Light" panose="020F0302020204030204" pitchFamily="34" charset="0"/>
              <a:cs typeface="Calibri Light" panose="020F0302020204030204" pitchFamily="34" charset="0"/>
            </a:endParaRPr>
          </a:p>
        </p:txBody>
      </p:sp>
      <p:sp>
        <p:nvSpPr>
          <p:cNvPr id="3" name="Content Placeholder 2"/>
          <p:cNvSpPr>
            <a:spLocks noGrp="1"/>
          </p:cNvSpPr>
          <p:nvPr>
            <p:ph idx="1"/>
          </p:nvPr>
        </p:nvSpPr>
        <p:spPr>
          <a:xfrm>
            <a:off x="601317" y="1510748"/>
            <a:ext cx="10989365" cy="4909931"/>
          </a:xfrm>
        </p:spPr>
        <p:txBody>
          <a:bodyPr>
            <a:noAutofit/>
          </a:bodyPr>
          <a:lstStyle/>
          <a:p>
            <a:r>
              <a:rPr lang="en-GB" sz="3000" dirty="0"/>
              <a:t>Highlights the essential core knowledge and skills needed by all tiers of the Scottish workforce to support people affected by trauma.</a:t>
            </a:r>
          </a:p>
          <a:p>
            <a:pPr marL="0" indent="0">
              <a:buNone/>
            </a:pPr>
            <a:endParaRPr lang="en-GB" sz="3000" dirty="0"/>
          </a:p>
          <a:p>
            <a:r>
              <a:rPr lang="en-GB" sz="3000" dirty="0"/>
              <a:t>Ensures that the needs of children and adults affected by trauma are recognised, understood and responded to sensitively and effectively.</a:t>
            </a:r>
          </a:p>
          <a:p>
            <a:endParaRPr lang="en-GB" sz="3000" dirty="0"/>
          </a:p>
          <a:p>
            <a:r>
              <a:rPr lang="en-GB" sz="3000" dirty="0"/>
              <a:t>Ensures timely access to effective care, support and interventions for those who need it.</a:t>
            </a:r>
          </a:p>
          <a:p>
            <a:pPr marL="0" indent="0">
              <a:buNone/>
            </a:pPr>
            <a:endParaRPr lang="en-GB" sz="3000" dirty="0"/>
          </a:p>
          <a:p>
            <a:r>
              <a:rPr lang="en-GB" sz="3000" dirty="0"/>
              <a:t>National Trauma Transformation Programme </a:t>
            </a:r>
            <a:r>
              <a:rPr lang="en-GB" sz="3000" dirty="0">
                <a:hlinkClick r:id="rId3"/>
              </a:rPr>
              <a:t>Pledge of Support</a:t>
            </a:r>
            <a:endParaRPr lang="en-GB" sz="3000" dirty="0"/>
          </a:p>
        </p:txBody>
      </p:sp>
    </p:spTree>
    <p:extLst>
      <p:ext uri="{BB962C8B-B14F-4D97-AF65-F5344CB8AC3E}">
        <p14:creationId xmlns:p14="http://schemas.microsoft.com/office/powerpoint/2010/main" val="103212436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868557" y="2101401"/>
            <a:ext cx="8454887" cy="1939580"/>
          </a:xfrm>
        </p:spPr>
        <p:txBody>
          <a:bodyPr>
            <a:normAutofit/>
          </a:bodyPr>
          <a:lstStyle/>
          <a:p>
            <a:r>
              <a:rPr lang="en-GB" b="1" dirty="0">
                <a:solidFill>
                  <a:srgbClr val="FF0000"/>
                </a:solidFill>
                <a:latin typeface="+mn-lt"/>
              </a:rPr>
              <a:t>Violence Against Women and Girls</a:t>
            </a:r>
            <a:endParaRPr lang="en-GB" dirty="0">
              <a:solidFill>
                <a:srgbClr val="FF0000"/>
              </a:solidFill>
              <a:latin typeface="+mn-lt"/>
            </a:endParaRPr>
          </a:p>
        </p:txBody>
      </p:sp>
    </p:spTree>
    <p:extLst>
      <p:ext uri="{BB962C8B-B14F-4D97-AF65-F5344CB8AC3E}">
        <p14:creationId xmlns:p14="http://schemas.microsoft.com/office/powerpoint/2010/main" val="220917560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329319"/>
            <a:ext cx="11926957" cy="620889"/>
            <a:chOff x="-1" y="457036"/>
            <a:chExt cx="11568224" cy="620889"/>
          </a:xfrm>
          <a:solidFill>
            <a:srgbClr val="FF0000"/>
          </a:solidFill>
        </p:grpSpPr>
        <p:sp>
          <p:nvSpPr>
            <p:cNvPr id="8" name="Rectangle 7"/>
            <p:cNvSpPr/>
            <p:nvPr/>
          </p:nvSpPr>
          <p:spPr>
            <a:xfrm>
              <a:off x="-1" y="457037"/>
              <a:ext cx="11270255" cy="620888"/>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a:off x="10884664" y="457036"/>
              <a:ext cx="683559" cy="620889"/>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p:cNvSpPr>
            <a:spLocks noGrp="1"/>
          </p:cNvSpPr>
          <p:nvPr>
            <p:ph type="title"/>
          </p:nvPr>
        </p:nvSpPr>
        <p:spPr>
          <a:xfrm>
            <a:off x="357811" y="199395"/>
            <a:ext cx="11410122" cy="946840"/>
          </a:xfrm>
        </p:spPr>
        <p:txBody>
          <a:bodyPr/>
          <a:lstStyle/>
          <a:p>
            <a:r>
              <a:rPr lang="en-GB" b="1" dirty="0">
                <a:solidFill>
                  <a:schemeClr val="bg1"/>
                </a:solidFill>
              </a:rPr>
              <a:t>Violence Against Women &amp; Girls (VAWG) – content</a:t>
            </a:r>
          </a:p>
        </p:txBody>
      </p:sp>
      <p:sp>
        <p:nvSpPr>
          <p:cNvPr id="3" name="Content Placeholder 2"/>
          <p:cNvSpPr>
            <a:spLocks noGrp="1"/>
          </p:cNvSpPr>
          <p:nvPr>
            <p:ph idx="1"/>
          </p:nvPr>
        </p:nvSpPr>
        <p:spPr>
          <a:xfrm>
            <a:off x="357811" y="1272209"/>
            <a:ext cx="11569146" cy="5128591"/>
          </a:xfrm>
        </p:spPr>
        <p:txBody>
          <a:bodyPr>
            <a:normAutofit/>
          </a:bodyPr>
          <a:lstStyle/>
          <a:p>
            <a:r>
              <a:rPr lang="en-GB" sz="3000" dirty="0"/>
              <a:t>Development of policy and guidance on Violence Against Women &amp; Girls</a:t>
            </a:r>
          </a:p>
          <a:p>
            <a:r>
              <a:rPr lang="en-GB" sz="3000" dirty="0"/>
              <a:t>Key legislation on Violence Against Women and Girls</a:t>
            </a:r>
          </a:p>
          <a:p>
            <a:r>
              <a:rPr lang="en-GB" sz="3000" dirty="0"/>
              <a:t>Definition of </a:t>
            </a:r>
            <a:r>
              <a:rPr lang="en-GB" sz="3000" dirty="0" err="1"/>
              <a:t>VAWG</a:t>
            </a:r>
            <a:endParaRPr lang="en-GB" sz="3000" dirty="0"/>
          </a:p>
          <a:p>
            <a:r>
              <a:rPr lang="en-GB" sz="3000" dirty="0"/>
              <a:t>Background to </a:t>
            </a:r>
            <a:r>
              <a:rPr lang="en-GB" sz="3000" dirty="0" err="1"/>
              <a:t>VAWG</a:t>
            </a:r>
            <a:endParaRPr lang="en-GB" sz="3000" dirty="0"/>
          </a:p>
          <a:p>
            <a:r>
              <a:rPr lang="en-GB" sz="3000" dirty="0"/>
              <a:t>Violence Against Women (VAWG) Partnerships and the National VAWG Network</a:t>
            </a:r>
          </a:p>
          <a:p>
            <a:r>
              <a:rPr lang="en-GB" sz="3000" dirty="0"/>
              <a:t>Chief Officers’ roles in relation to  Violence Against Women &amp; Girls</a:t>
            </a:r>
          </a:p>
          <a:p>
            <a:r>
              <a:rPr lang="en-GB" sz="3000" dirty="0"/>
              <a:t>Data</a:t>
            </a:r>
          </a:p>
          <a:p>
            <a:r>
              <a:rPr lang="en-GB" sz="3000" dirty="0"/>
              <a:t>Quality indicators and reflective questions</a:t>
            </a:r>
          </a:p>
        </p:txBody>
      </p:sp>
    </p:spTree>
    <p:extLst>
      <p:ext uri="{BB962C8B-B14F-4D97-AF65-F5344CB8AC3E}">
        <p14:creationId xmlns:p14="http://schemas.microsoft.com/office/powerpoint/2010/main" val="278479696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 y="329319"/>
            <a:ext cx="11049918" cy="620889"/>
            <a:chOff x="-1" y="457036"/>
            <a:chExt cx="11568224" cy="620889"/>
          </a:xfrm>
          <a:solidFill>
            <a:srgbClr val="FF0000"/>
          </a:solidFill>
        </p:grpSpPr>
        <p:sp>
          <p:nvSpPr>
            <p:cNvPr id="6" name="Rectangle 5"/>
            <p:cNvSpPr/>
            <p:nvPr/>
          </p:nvSpPr>
          <p:spPr>
            <a:xfrm>
              <a:off x="-1" y="457037"/>
              <a:ext cx="11270255" cy="620888"/>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10884664" y="457036"/>
              <a:ext cx="683559" cy="620889"/>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p:cNvSpPr>
            <a:spLocks noGrp="1"/>
          </p:cNvSpPr>
          <p:nvPr>
            <p:ph type="title"/>
          </p:nvPr>
        </p:nvSpPr>
        <p:spPr>
          <a:xfrm>
            <a:off x="437322" y="271589"/>
            <a:ext cx="10515600" cy="775252"/>
          </a:xfrm>
        </p:spPr>
        <p:txBody>
          <a:bodyPr>
            <a:normAutofit/>
          </a:bodyPr>
          <a:lstStyle/>
          <a:p>
            <a:r>
              <a:rPr lang="en-GB" b="1" dirty="0">
                <a:solidFill>
                  <a:schemeClr val="bg1"/>
                </a:solidFill>
              </a:rPr>
              <a:t>Development of policy and guidance on </a:t>
            </a:r>
            <a:r>
              <a:rPr lang="en-GB" b="1" dirty="0" err="1">
                <a:solidFill>
                  <a:schemeClr val="bg1"/>
                </a:solidFill>
              </a:rPr>
              <a:t>VAWG</a:t>
            </a:r>
            <a:endParaRPr lang="en-GB" b="1" dirty="0">
              <a:solidFill>
                <a:schemeClr val="bg1"/>
              </a:solidFill>
            </a:endParaRPr>
          </a:p>
        </p:txBody>
      </p:sp>
      <p:sp>
        <p:nvSpPr>
          <p:cNvPr id="4" name="Content Placeholder 3"/>
          <p:cNvSpPr>
            <a:spLocks noGrp="1"/>
          </p:cNvSpPr>
          <p:nvPr>
            <p:ph sz="half" idx="2"/>
          </p:nvPr>
        </p:nvSpPr>
        <p:spPr>
          <a:xfrm>
            <a:off x="437322" y="1104571"/>
            <a:ext cx="11393556" cy="5243978"/>
          </a:xfrm>
        </p:spPr>
        <p:txBody>
          <a:bodyPr>
            <a:normAutofit fontScale="92500" lnSpcReduction="10000"/>
          </a:bodyPr>
          <a:lstStyle/>
          <a:p>
            <a:pPr marL="342900" lvl="0" indent="-342900">
              <a:buFont typeface="Arial" panose="020B0604020202020204" pitchFamily="34" charset="0"/>
              <a:buChar char="•"/>
              <a:tabLst>
                <a:tab pos="457200" algn="l"/>
              </a:tabLst>
            </a:pPr>
            <a:r>
              <a:rPr lang="en-GB" sz="1900" dirty="0">
                <a:effectLst/>
                <a:latin typeface="Calibri" panose="020F0502020204030204" pitchFamily="34" charset="0"/>
                <a:ea typeface="Calibri" panose="020F0502020204030204" pitchFamily="34" charset="0"/>
                <a:cs typeface="Times New Roman" panose="02020603050405020304" pitchFamily="18" charset="0"/>
              </a:rPr>
              <a:t>2014 - Scotland’s Forced Marriage Statutory </a:t>
            </a:r>
            <a:r>
              <a:rPr lang="en-GB" sz="1900" u="sng"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hlinkClick r:id="rId3"/>
              </a:rPr>
              <a:t>Guidance</a:t>
            </a:r>
            <a:r>
              <a:rPr lang="en-GB" sz="1900" dirty="0">
                <a:effectLst/>
                <a:latin typeface="Calibri" panose="020F0502020204030204" pitchFamily="34" charset="0"/>
                <a:ea typeface="Calibri" panose="020F0502020204030204" pitchFamily="34" charset="0"/>
                <a:cs typeface="Times New Roman" panose="02020603050405020304" pitchFamily="18" charset="0"/>
              </a:rPr>
              <a:t>, </a:t>
            </a:r>
            <a:r>
              <a:rPr lang="en-GB" sz="1900" i="1" dirty="0">
                <a:effectLst/>
                <a:latin typeface="Calibri" panose="020F0502020204030204" pitchFamily="34" charset="0"/>
                <a:ea typeface="Calibri" panose="020F0502020204030204" pitchFamily="34" charset="0"/>
                <a:cs typeface="Times New Roman" panose="02020603050405020304" pitchFamily="18" charset="0"/>
              </a:rPr>
              <a:t>Scottish Government</a:t>
            </a:r>
            <a:endParaRPr lang="en-GB" sz="1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Arial" panose="020B0604020202020204" pitchFamily="34" charset="0"/>
              <a:buChar char="•"/>
              <a:tabLst>
                <a:tab pos="457200" algn="l"/>
              </a:tabLst>
            </a:pPr>
            <a:r>
              <a:rPr lang="en-GB" sz="1900" dirty="0">
                <a:effectLst/>
                <a:latin typeface="Calibri" panose="020F0502020204030204" pitchFamily="34" charset="0"/>
                <a:ea typeface="Calibri" panose="020F0502020204030204" pitchFamily="34" charset="0"/>
                <a:cs typeface="Times New Roman" panose="02020603050405020304" pitchFamily="18" charset="0"/>
              </a:rPr>
              <a:t>2016 - Scotland’s National </a:t>
            </a:r>
            <a:r>
              <a:rPr lang="en-GB" sz="1900" u="sng"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hlinkClick r:id="rId4"/>
              </a:rPr>
              <a:t>Plan</a:t>
            </a:r>
            <a:r>
              <a:rPr lang="en-GB" sz="1900" dirty="0">
                <a:effectLst/>
                <a:latin typeface="Calibri" panose="020F0502020204030204" pitchFamily="34" charset="0"/>
                <a:ea typeface="Calibri" panose="020F0502020204030204" pitchFamily="34" charset="0"/>
                <a:cs typeface="Times New Roman" panose="02020603050405020304" pitchFamily="18" charset="0"/>
              </a:rPr>
              <a:t> to prevent and eradicate FGM, </a:t>
            </a:r>
            <a:r>
              <a:rPr lang="en-GB" sz="1900" i="1" dirty="0">
                <a:effectLst/>
                <a:latin typeface="Calibri" panose="020F0502020204030204" pitchFamily="34" charset="0"/>
                <a:ea typeface="Calibri" panose="020F0502020204030204" pitchFamily="34" charset="0"/>
                <a:cs typeface="Times New Roman" panose="02020603050405020304" pitchFamily="18" charset="0"/>
              </a:rPr>
              <a:t>Scottish Government</a:t>
            </a:r>
            <a:endParaRPr lang="en-GB" sz="1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Arial" panose="020B0604020202020204" pitchFamily="34" charset="0"/>
              <a:buChar char="•"/>
              <a:tabLst>
                <a:tab pos="457200" algn="l"/>
              </a:tabLst>
            </a:pPr>
            <a:r>
              <a:rPr lang="en-GB" sz="1900" dirty="0">
                <a:effectLst/>
                <a:latin typeface="Calibri" panose="020F0502020204030204" pitchFamily="34" charset="0"/>
                <a:ea typeface="Calibri" panose="020F0502020204030204" pitchFamily="34" charset="0"/>
                <a:cs typeface="Times New Roman" panose="02020603050405020304" pitchFamily="18" charset="0"/>
              </a:rPr>
              <a:t>2016 - Violence Against Women Partnership </a:t>
            </a:r>
            <a:r>
              <a:rPr lang="en-GB" sz="1900" u="sng"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hlinkClick r:id="rId5"/>
              </a:rPr>
              <a:t>Guidance</a:t>
            </a:r>
            <a:r>
              <a:rPr lang="en-GB" sz="1900" dirty="0">
                <a:effectLst/>
                <a:latin typeface="Calibri" panose="020F0502020204030204" pitchFamily="34" charset="0"/>
                <a:ea typeface="Calibri" panose="020F0502020204030204" pitchFamily="34" charset="0"/>
                <a:cs typeface="Times New Roman" panose="02020603050405020304" pitchFamily="18" charset="0"/>
              </a:rPr>
              <a:t>, </a:t>
            </a:r>
            <a:r>
              <a:rPr lang="en-GB" sz="1900" i="1" dirty="0">
                <a:effectLst/>
                <a:latin typeface="Calibri" panose="020F0502020204030204" pitchFamily="34" charset="0"/>
                <a:ea typeface="Calibri" panose="020F0502020204030204" pitchFamily="34" charset="0"/>
                <a:cs typeface="Times New Roman" panose="02020603050405020304" pitchFamily="18" charset="0"/>
              </a:rPr>
              <a:t>Scottish Government and COSLA</a:t>
            </a:r>
            <a:endParaRPr lang="en-GB" sz="1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Arial" panose="020B0604020202020204" pitchFamily="34" charset="0"/>
              <a:buChar char="•"/>
              <a:tabLst>
                <a:tab pos="457200" algn="l"/>
              </a:tabLst>
            </a:pPr>
            <a:r>
              <a:rPr lang="en-GB" sz="1900" dirty="0">
                <a:effectLst/>
                <a:latin typeface="Calibri" panose="020F0502020204030204" pitchFamily="34" charset="0"/>
                <a:ea typeface="Calibri" panose="020F0502020204030204" pitchFamily="34" charset="0"/>
                <a:cs typeface="Times New Roman" panose="02020603050405020304" pitchFamily="18" charset="0"/>
              </a:rPr>
              <a:t>2017 - Responding to FGM: multi-agency </a:t>
            </a:r>
            <a:r>
              <a:rPr lang="en-GB" sz="1900" u="sng"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hlinkClick r:id="rId6"/>
              </a:rPr>
              <a:t>Guidance</a:t>
            </a:r>
            <a:r>
              <a:rPr lang="en-GB" sz="1900" dirty="0">
                <a:effectLst/>
                <a:latin typeface="Calibri" panose="020F0502020204030204" pitchFamily="34" charset="0"/>
                <a:ea typeface="Calibri" panose="020F0502020204030204" pitchFamily="34" charset="0"/>
                <a:cs typeface="Times New Roman" panose="02020603050405020304" pitchFamily="18" charset="0"/>
              </a:rPr>
              <a:t>, </a:t>
            </a:r>
            <a:r>
              <a:rPr lang="en-GB" sz="1900" i="1" dirty="0">
                <a:effectLst/>
                <a:latin typeface="Calibri" panose="020F0502020204030204" pitchFamily="34" charset="0"/>
                <a:ea typeface="Calibri" panose="020F0502020204030204" pitchFamily="34" charset="0"/>
                <a:cs typeface="Times New Roman" panose="02020603050405020304" pitchFamily="18" charset="0"/>
              </a:rPr>
              <a:t>Scottish Government</a:t>
            </a:r>
            <a:endParaRPr lang="en-GB" sz="1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Arial" panose="020B0604020202020204" pitchFamily="34" charset="0"/>
              <a:buChar char="•"/>
              <a:tabLst>
                <a:tab pos="457200" algn="l"/>
              </a:tabLst>
            </a:pPr>
            <a:r>
              <a:rPr lang="en-GB" sz="1900" dirty="0">
                <a:effectLst/>
                <a:latin typeface="Calibri" panose="020F0502020204030204" pitchFamily="34" charset="0"/>
                <a:ea typeface="Calibri" panose="020F0502020204030204" pitchFamily="34" charset="0"/>
                <a:cs typeface="Times New Roman" panose="02020603050405020304" pitchFamily="18" charset="0"/>
              </a:rPr>
              <a:t>2017-18 - Equally Safe </a:t>
            </a:r>
            <a:r>
              <a:rPr lang="en-GB" sz="1900" u="sng"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hlinkClick r:id="rId7"/>
              </a:rPr>
              <a:t>Strategy</a:t>
            </a:r>
            <a:r>
              <a:rPr lang="en-GB" sz="1900" dirty="0">
                <a:effectLst/>
                <a:latin typeface="Calibri" panose="020F0502020204030204" pitchFamily="34" charset="0"/>
                <a:ea typeface="Calibri" panose="020F0502020204030204" pitchFamily="34" charset="0"/>
                <a:cs typeface="Times New Roman" panose="02020603050405020304" pitchFamily="18" charset="0"/>
              </a:rPr>
              <a:t> and Delivery </a:t>
            </a:r>
            <a:r>
              <a:rPr lang="en-GB" sz="1900" u="sng"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hlinkClick r:id="rId8"/>
              </a:rPr>
              <a:t>Plan</a:t>
            </a:r>
            <a:r>
              <a:rPr lang="en-GB" sz="1900" dirty="0">
                <a:effectLst/>
                <a:latin typeface="Calibri" panose="020F0502020204030204" pitchFamily="34" charset="0"/>
                <a:ea typeface="Calibri" panose="020F0502020204030204" pitchFamily="34" charset="0"/>
                <a:cs typeface="Times New Roman" panose="02020603050405020304" pitchFamily="18" charset="0"/>
              </a:rPr>
              <a:t>, </a:t>
            </a:r>
            <a:r>
              <a:rPr lang="en-GB" sz="1900" i="1" dirty="0">
                <a:effectLst/>
                <a:latin typeface="Calibri" panose="020F0502020204030204" pitchFamily="34" charset="0"/>
                <a:ea typeface="Calibri" panose="020F0502020204030204" pitchFamily="34" charset="0"/>
                <a:cs typeface="Times New Roman" panose="02020603050405020304" pitchFamily="18" charset="0"/>
              </a:rPr>
              <a:t>Scottish Government</a:t>
            </a:r>
            <a:endParaRPr lang="en-GB" sz="1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Arial" panose="020B0604020202020204" pitchFamily="34" charset="0"/>
              <a:buChar char="•"/>
              <a:tabLst>
                <a:tab pos="457200" algn="l"/>
              </a:tabLst>
            </a:pPr>
            <a:r>
              <a:rPr lang="en-GB" sz="1900" dirty="0">
                <a:effectLst/>
                <a:latin typeface="Calibri" panose="020F0502020204030204" pitchFamily="34" charset="0"/>
                <a:ea typeface="Calibri" panose="020F0502020204030204" pitchFamily="34" charset="0"/>
                <a:cs typeface="Times New Roman" panose="02020603050405020304" pitchFamily="18" charset="0"/>
              </a:rPr>
              <a:t>2019 - Equally Safe Quality Standards &amp; Performance </a:t>
            </a:r>
            <a:r>
              <a:rPr lang="en-GB" sz="1900" u="sng"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hlinkClick r:id="rId9"/>
              </a:rPr>
              <a:t>Framework</a:t>
            </a:r>
            <a:r>
              <a:rPr lang="en-GB" sz="1900" u="sng"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r>
              <a:rPr lang="en-GB" sz="1900" i="1" u="sng"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National Violence Against Women Network</a:t>
            </a:r>
            <a:r>
              <a:rPr lang="en-GB" sz="1900" dirty="0">
                <a:effectLst/>
                <a:latin typeface="Calibri" panose="020F0502020204030204" pitchFamily="34" charset="0"/>
                <a:ea typeface="Calibri" panose="020F0502020204030204" pitchFamily="34" charset="0"/>
                <a:cs typeface="Times New Roman" panose="02020603050405020304" pitchFamily="18" charset="0"/>
              </a:rPr>
              <a:t>, </a:t>
            </a:r>
            <a:r>
              <a:rPr lang="en-GB" sz="1900" i="1" dirty="0">
                <a:effectLst/>
                <a:latin typeface="Calibri" panose="020F0502020204030204" pitchFamily="34" charset="0"/>
                <a:ea typeface="Calibri" panose="020F0502020204030204" pitchFamily="34" charset="0"/>
                <a:cs typeface="Times New Roman" panose="02020603050405020304" pitchFamily="18" charset="0"/>
              </a:rPr>
              <a:t>Scottish Government, COSLA, Improvement Service</a:t>
            </a:r>
            <a:endParaRPr lang="en-GB" sz="1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Arial" panose="020B0604020202020204" pitchFamily="34" charset="0"/>
              <a:buChar char="•"/>
              <a:tabLst>
                <a:tab pos="457200" algn="l"/>
              </a:tabLst>
            </a:pPr>
            <a:r>
              <a:rPr lang="en-GB" sz="1900" dirty="0">
                <a:effectLst/>
                <a:latin typeface="Calibri" panose="020F0502020204030204" pitchFamily="34" charset="0"/>
                <a:ea typeface="Calibri" panose="020F0502020204030204" pitchFamily="34" charset="0"/>
                <a:cs typeface="Times New Roman" panose="02020603050405020304" pitchFamily="18" charset="0"/>
              </a:rPr>
              <a:t>2019 - Violence Against Women and Girls: Primary Prevention </a:t>
            </a:r>
            <a:r>
              <a:rPr lang="en-GB" sz="1900" u="sng"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hlinkClick r:id="rId10"/>
              </a:rPr>
              <a:t>Guidance</a:t>
            </a:r>
            <a:r>
              <a:rPr lang="en-GB" sz="1900" dirty="0">
                <a:effectLst/>
                <a:latin typeface="Calibri" panose="020F0502020204030204" pitchFamily="34" charset="0"/>
                <a:ea typeface="Calibri" panose="020F0502020204030204" pitchFamily="34" charset="0"/>
                <a:cs typeface="Times New Roman" panose="02020603050405020304" pitchFamily="18" charset="0"/>
              </a:rPr>
              <a:t> for Community Planning Partners. </a:t>
            </a:r>
            <a:r>
              <a:rPr lang="en-GB" sz="1900" i="1" u="sng"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National Violence Against Women Network</a:t>
            </a:r>
            <a:r>
              <a:rPr lang="en-GB" sz="1900" dirty="0">
                <a:effectLst/>
                <a:latin typeface="Calibri" panose="020F0502020204030204" pitchFamily="34" charset="0"/>
                <a:ea typeface="Calibri" panose="020F0502020204030204" pitchFamily="34" charset="0"/>
                <a:cs typeface="Times New Roman" panose="02020603050405020304" pitchFamily="18" charset="0"/>
              </a:rPr>
              <a:t>, </a:t>
            </a:r>
            <a:r>
              <a:rPr lang="en-GB" sz="1900" i="1" dirty="0">
                <a:effectLst/>
                <a:latin typeface="Calibri" panose="020F0502020204030204" pitchFamily="34" charset="0"/>
                <a:ea typeface="Calibri" panose="020F0502020204030204" pitchFamily="34" charset="0"/>
                <a:cs typeface="Times New Roman" panose="02020603050405020304" pitchFamily="18" charset="0"/>
              </a:rPr>
              <a:t>Zero Tolerance, Improvement Service</a:t>
            </a:r>
            <a:endParaRPr lang="en-GB" sz="1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Arial" panose="020B0604020202020204" pitchFamily="34" charset="0"/>
              <a:buChar char="•"/>
              <a:tabLst>
                <a:tab pos="457200" algn="l"/>
              </a:tabLst>
            </a:pPr>
            <a:r>
              <a:rPr lang="en-GB" sz="1900" dirty="0">
                <a:effectLst/>
                <a:latin typeface="Calibri" panose="020F0502020204030204" pitchFamily="34" charset="0"/>
                <a:ea typeface="Calibri" panose="020F0502020204030204" pitchFamily="34" charset="0"/>
                <a:cs typeface="Times New Roman" panose="02020603050405020304" pitchFamily="18" charset="0"/>
              </a:rPr>
              <a:t>2020 - COVID-19 VAWG Supplementary </a:t>
            </a:r>
            <a:r>
              <a:rPr lang="en-GB" sz="1900" u="sng"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hlinkClick r:id="rId11"/>
              </a:rPr>
              <a:t>Guidance</a:t>
            </a:r>
            <a:r>
              <a:rPr lang="en-GB" sz="1900" dirty="0">
                <a:effectLst/>
                <a:latin typeface="Calibri" panose="020F0502020204030204" pitchFamily="34" charset="0"/>
                <a:ea typeface="Calibri" panose="020F0502020204030204" pitchFamily="34" charset="0"/>
                <a:cs typeface="Times New Roman" panose="02020603050405020304" pitchFamily="18" charset="0"/>
              </a:rPr>
              <a:t>, </a:t>
            </a:r>
            <a:r>
              <a:rPr lang="en-GB" sz="1900" i="1" dirty="0">
                <a:effectLst/>
                <a:latin typeface="Calibri" panose="020F0502020204030204" pitchFamily="34" charset="0"/>
                <a:ea typeface="Calibri" panose="020F0502020204030204" pitchFamily="34" charset="0"/>
                <a:cs typeface="Times New Roman" panose="02020603050405020304" pitchFamily="18" charset="0"/>
              </a:rPr>
              <a:t>Scottish Government, COSLA, Public Health Scotland, Improvement Service</a:t>
            </a:r>
            <a:endParaRPr lang="en-GB" sz="1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Arial" panose="020B0604020202020204" pitchFamily="34" charset="0"/>
              <a:buChar char="•"/>
              <a:tabLst>
                <a:tab pos="457200" algn="l"/>
              </a:tabLst>
            </a:pPr>
            <a:r>
              <a:rPr lang="en-GB" sz="1900" dirty="0">
                <a:effectLst/>
                <a:latin typeface="Calibri" panose="020F0502020204030204" pitchFamily="34" charset="0"/>
                <a:ea typeface="Calibri" panose="020F0502020204030204" pitchFamily="34" charset="0"/>
                <a:cs typeface="Times New Roman" panose="02020603050405020304" pitchFamily="18" charset="0"/>
              </a:rPr>
              <a:t>2020 – Equally Safe Final Report </a:t>
            </a:r>
            <a:r>
              <a:rPr lang="en-GB" sz="19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12"/>
              </a:rPr>
              <a:t>Equally Safe: final report - </a:t>
            </a:r>
            <a:r>
              <a:rPr lang="en-GB" sz="1900" u="sng" dirty="0" err="1">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12"/>
              </a:rPr>
              <a:t>gov.scot</a:t>
            </a:r>
            <a:r>
              <a:rPr lang="en-GB" sz="19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12"/>
              </a:rPr>
              <a:t> (www.gov.scot)</a:t>
            </a:r>
            <a:r>
              <a:rPr lang="en-GB" sz="1900" dirty="0">
                <a:effectLst/>
                <a:latin typeface="Calibri" panose="020F0502020204030204" pitchFamily="34" charset="0"/>
                <a:ea typeface="Calibri" panose="020F0502020204030204" pitchFamily="34" charset="0"/>
                <a:cs typeface="Times New Roman" panose="02020603050405020304" pitchFamily="18" charset="0"/>
              </a:rPr>
              <a:t>, </a:t>
            </a:r>
            <a:r>
              <a:rPr lang="en-GB" sz="1900" i="1" dirty="0">
                <a:effectLst/>
                <a:latin typeface="Calibri" panose="020F0502020204030204" pitchFamily="34" charset="0"/>
                <a:ea typeface="Calibri" panose="020F0502020204030204" pitchFamily="34" charset="0"/>
                <a:cs typeface="Times New Roman" panose="02020603050405020304" pitchFamily="18" charset="0"/>
              </a:rPr>
              <a:t>Scottish Government, COSLA</a:t>
            </a:r>
            <a:endParaRPr lang="en-GB" sz="1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Arial" panose="020B0604020202020204" pitchFamily="34" charset="0"/>
              <a:buChar char="•"/>
              <a:tabLst>
                <a:tab pos="457200" algn="l"/>
              </a:tabLst>
            </a:pPr>
            <a:r>
              <a:rPr lang="en-GB" sz="1900" dirty="0">
                <a:effectLst/>
                <a:latin typeface="Calibri" panose="020F0502020204030204" pitchFamily="34" charset="0"/>
                <a:ea typeface="Calibri" panose="020F0502020204030204" pitchFamily="34" charset="0"/>
                <a:cs typeface="Times New Roman" panose="02020603050405020304" pitchFamily="18" charset="0"/>
              </a:rPr>
              <a:t>Domestic Abuse-Informed Self-Assessment Tool and Evaluation Framework </a:t>
            </a:r>
            <a:r>
              <a:rPr lang="en-GB" sz="1900" u="sng" dirty="0" err="1">
                <a:solidFill>
                  <a:srgbClr val="2E74B5"/>
                </a:solidFill>
                <a:effectLst/>
                <a:latin typeface="Calibri" panose="020F0502020204030204" pitchFamily="34" charset="0"/>
                <a:ea typeface="Calibri" panose="020F0502020204030204" pitchFamily="34" charset="0"/>
                <a:cs typeface="Times New Roman" panose="02020603050405020304" pitchFamily="18" charset="0"/>
                <a:hlinkClick r:id="rId13"/>
              </a:rPr>
              <a:t>EU_Safe</a:t>
            </a:r>
            <a:r>
              <a:rPr lang="en-GB" sz="1900" u="sng"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hlinkClick r:id="rId13"/>
              </a:rPr>
              <a:t> and Together DA Informed Self Assessment Tool</a:t>
            </a:r>
            <a:r>
              <a:rPr lang="en-GB" sz="1900" dirty="0">
                <a:effectLst/>
                <a:latin typeface="Calibri" panose="020F0502020204030204" pitchFamily="34" charset="0"/>
                <a:ea typeface="Calibri" panose="020F0502020204030204" pitchFamily="34" charset="0"/>
                <a:cs typeface="Times New Roman" panose="02020603050405020304" pitchFamily="18" charset="0"/>
              </a:rPr>
              <a:t> </a:t>
            </a:r>
            <a:r>
              <a:rPr lang="en-GB" sz="1900" i="1" dirty="0">
                <a:effectLst/>
                <a:latin typeface="Calibri" panose="020F0502020204030204" pitchFamily="34" charset="0"/>
                <a:ea typeface="Calibri" panose="020F0502020204030204" pitchFamily="34" charset="0"/>
                <a:cs typeface="Times New Roman" panose="02020603050405020304" pitchFamily="18" charset="0"/>
              </a:rPr>
              <a:t>National Violence Against Women Network, Improvement Service. </a:t>
            </a:r>
            <a:endParaRPr lang="en-GB" sz="1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Arial" panose="020B0604020202020204" pitchFamily="34" charset="0"/>
              <a:buChar char="•"/>
              <a:tabLst>
                <a:tab pos="457200" algn="l"/>
              </a:tabLst>
            </a:pPr>
            <a:r>
              <a:rPr lang="en-GB" sz="1900" dirty="0">
                <a:effectLst/>
                <a:latin typeface="Calibri" panose="020F0502020204030204" pitchFamily="34" charset="0"/>
                <a:ea typeface="Calibri" panose="020F0502020204030204" pitchFamily="34" charset="0"/>
                <a:cs typeface="Times New Roman" panose="02020603050405020304" pitchFamily="18" charset="0"/>
              </a:rPr>
              <a:t>2021 – Delivering Equally Safe Fund launched, </a:t>
            </a:r>
            <a:r>
              <a:rPr lang="en-GB" sz="19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14"/>
              </a:rPr>
              <a:t>Delivering Equally Safe Fund - Inspiring Scotland</a:t>
            </a:r>
            <a:r>
              <a:rPr lang="en-GB" sz="1900" dirty="0">
                <a:effectLst/>
                <a:latin typeface="Calibri" panose="020F0502020204030204" pitchFamily="34" charset="0"/>
                <a:ea typeface="Calibri" panose="020F0502020204030204" pitchFamily="34" charset="0"/>
                <a:cs typeface="Times New Roman" panose="02020603050405020304" pitchFamily="18" charset="0"/>
              </a:rPr>
              <a:t>, </a:t>
            </a:r>
            <a:r>
              <a:rPr lang="en-GB" sz="1900" i="1" dirty="0">
                <a:effectLst/>
                <a:latin typeface="Calibri" panose="020F0502020204030204" pitchFamily="34" charset="0"/>
                <a:ea typeface="Calibri" panose="020F0502020204030204" pitchFamily="34" charset="0"/>
                <a:cs typeface="Times New Roman" panose="02020603050405020304" pitchFamily="18" charset="0"/>
              </a:rPr>
              <a:t>Scottish Government </a:t>
            </a:r>
            <a:endParaRPr lang="en-GB" sz="1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Arial" panose="020B0604020202020204" pitchFamily="34" charset="0"/>
              <a:buChar char="•"/>
              <a:tabLst>
                <a:tab pos="457200" algn="l"/>
              </a:tabLst>
            </a:pPr>
            <a:r>
              <a:rPr lang="en-GB" sz="1900" dirty="0">
                <a:effectLst/>
                <a:latin typeface="Calibri" panose="020F0502020204030204" pitchFamily="34" charset="0"/>
                <a:ea typeface="Calibri" panose="020F0502020204030204" pitchFamily="34" charset="0"/>
                <a:cs typeface="Times New Roman" panose="02020603050405020304" pitchFamily="18" charset="0"/>
              </a:rPr>
              <a:t>2022 – Equally Safe short-life Delivery Plan</a:t>
            </a:r>
            <a:r>
              <a:rPr lang="en-GB" sz="19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en-GB" sz="1900" u="sng"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Equally Safe - short life delivery plan: summer 2022 to autumn 2023 - </a:t>
            </a:r>
            <a:r>
              <a:rPr lang="en-GB" sz="1900" u="sng" dirty="0" err="1">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gov.scot</a:t>
            </a:r>
            <a:r>
              <a:rPr lang="en-GB" sz="1900" u="sng"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(www.gov.scot)</a:t>
            </a:r>
            <a:r>
              <a:rPr lang="en-GB" sz="1900" i="1"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Sco</a:t>
            </a:r>
            <a:r>
              <a:rPr lang="en-GB" sz="1900" i="1" dirty="0">
                <a:effectLst/>
                <a:latin typeface="Calibri" panose="020F0502020204030204" pitchFamily="34" charset="0"/>
                <a:ea typeface="Calibri" panose="020F0502020204030204" pitchFamily="34" charset="0"/>
                <a:cs typeface="Times New Roman" panose="02020603050405020304" pitchFamily="18" charset="0"/>
              </a:rPr>
              <a:t>ttish Government and COSLA</a:t>
            </a:r>
            <a:endParaRPr lang="en-GB" sz="1900" dirty="0">
              <a:effectLst/>
              <a:latin typeface="Calibri" panose="020F0502020204030204" pitchFamily="34" charset="0"/>
              <a:ea typeface="Calibri" panose="020F0502020204030204" pitchFamily="34" charset="0"/>
              <a:cs typeface="Times New Roman" panose="02020603050405020304" pitchFamily="18" charset="0"/>
            </a:endParaRPr>
          </a:p>
          <a:p>
            <a:pPr lvl="0"/>
            <a:endParaRPr lang="en-GB" sz="2600" dirty="0">
              <a:solidFill>
                <a:prstClr val="black"/>
              </a:solidFill>
            </a:endParaRPr>
          </a:p>
        </p:txBody>
      </p:sp>
    </p:spTree>
    <p:extLst>
      <p:ext uri="{BB962C8B-B14F-4D97-AF65-F5344CB8AC3E}">
        <p14:creationId xmlns:p14="http://schemas.microsoft.com/office/powerpoint/2010/main" val="265684459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329319"/>
            <a:ext cx="5629620" cy="620889"/>
            <a:chOff x="0" y="329319"/>
            <a:chExt cx="5629620" cy="620889"/>
          </a:xfrm>
          <a:solidFill>
            <a:srgbClr val="FF0000"/>
          </a:solidFill>
        </p:grpSpPr>
        <p:sp>
          <p:nvSpPr>
            <p:cNvPr id="6" name="Rectangle 5"/>
            <p:cNvSpPr/>
            <p:nvPr/>
          </p:nvSpPr>
          <p:spPr>
            <a:xfrm>
              <a:off x="0" y="329320"/>
              <a:ext cx="5321147" cy="620888"/>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5089794" y="329319"/>
              <a:ext cx="539826" cy="620889"/>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p:cNvSpPr>
            <a:spLocks noGrp="1"/>
          </p:cNvSpPr>
          <p:nvPr>
            <p:ph type="title"/>
          </p:nvPr>
        </p:nvSpPr>
        <p:spPr>
          <a:xfrm>
            <a:off x="838200" y="0"/>
            <a:ext cx="10515600" cy="1325563"/>
          </a:xfrm>
        </p:spPr>
        <p:txBody>
          <a:bodyPr>
            <a:normAutofit/>
          </a:bodyPr>
          <a:lstStyle/>
          <a:p>
            <a:r>
              <a:rPr lang="en-GB" sz="3600" b="1" dirty="0">
                <a:solidFill>
                  <a:schemeClr val="bg1"/>
                </a:solidFill>
              </a:rPr>
              <a:t>Key legislation on </a:t>
            </a:r>
            <a:r>
              <a:rPr lang="en-GB" sz="3600" b="1" dirty="0" err="1">
                <a:solidFill>
                  <a:schemeClr val="bg1"/>
                </a:solidFill>
              </a:rPr>
              <a:t>VAWG</a:t>
            </a:r>
            <a:endParaRPr lang="en-GB" sz="3600" b="1" dirty="0">
              <a:solidFill>
                <a:schemeClr val="bg1"/>
              </a:solidFill>
            </a:endParaRPr>
          </a:p>
        </p:txBody>
      </p:sp>
      <p:sp>
        <p:nvSpPr>
          <p:cNvPr id="4" name="Content Placeholder 3"/>
          <p:cNvSpPr>
            <a:spLocks noGrp="1"/>
          </p:cNvSpPr>
          <p:nvPr>
            <p:ph sz="half" idx="2"/>
          </p:nvPr>
        </p:nvSpPr>
        <p:spPr>
          <a:xfrm>
            <a:off x="838200" y="1325563"/>
            <a:ext cx="10515600" cy="5022986"/>
          </a:xfrm>
        </p:spPr>
        <p:txBody>
          <a:bodyPr>
            <a:normAutofit/>
          </a:bodyPr>
          <a:lstStyle/>
          <a:p>
            <a:pPr lvl="0"/>
            <a:r>
              <a:rPr lang="en-GB" sz="2400" dirty="0"/>
              <a:t>2011 - </a:t>
            </a:r>
            <a:r>
              <a:rPr lang="en-GB" sz="2400" dirty="0">
                <a:hlinkClick r:id="rId3"/>
              </a:rPr>
              <a:t> Forced Marriage etc. (Protection and Jurisdiction) (Scotland) Act 2011 </a:t>
            </a:r>
            <a:endParaRPr lang="en-GB" sz="2400" dirty="0"/>
          </a:p>
          <a:p>
            <a:pPr lvl="0"/>
            <a:r>
              <a:rPr lang="en-GB" sz="2400" dirty="0"/>
              <a:t>2016 - </a:t>
            </a:r>
            <a:r>
              <a:rPr lang="en-GB" sz="2400" dirty="0">
                <a:hlinkClick r:id="rId4"/>
              </a:rPr>
              <a:t>Abusive Behaviour and Sexual Harm (Scotland) Act 2016 </a:t>
            </a:r>
            <a:endParaRPr lang="en-GB" sz="2400" dirty="0"/>
          </a:p>
          <a:p>
            <a:pPr lvl="0"/>
            <a:r>
              <a:rPr lang="en-GB" sz="2400" dirty="0"/>
              <a:t>2018 - </a:t>
            </a:r>
            <a:r>
              <a:rPr lang="en-GB" sz="2400" u="sng" dirty="0">
                <a:hlinkClick r:id="rId5"/>
              </a:rPr>
              <a:t>Domestic Abuse Scotland Act 2018</a:t>
            </a:r>
            <a:endParaRPr lang="en-GB" sz="2400" dirty="0"/>
          </a:p>
          <a:p>
            <a:pPr lvl="0"/>
            <a:r>
              <a:rPr lang="en-GB" sz="2400" dirty="0"/>
              <a:t>2020 - </a:t>
            </a:r>
            <a:r>
              <a:rPr lang="en-GB" sz="2400" u="sng" dirty="0">
                <a:hlinkClick r:id="rId6"/>
              </a:rPr>
              <a:t>UNCRC</a:t>
            </a:r>
            <a:r>
              <a:rPr lang="en-GB" sz="2400" dirty="0"/>
              <a:t> incorporation into Scots law</a:t>
            </a:r>
          </a:p>
          <a:p>
            <a:pPr lvl="0"/>
            <a:r>
              <a:rPr lang="en-GB" sz="2400" dirty="0">
                <a:solidFill>
                  <a:prstClr val="black"/>
                </a:solidFill>
              </a:rPr>
              <a:t>2020 - </a:t>
            </a:r>
            <a:r>
              <a:rPr lang="en-GB" sz="2400" dirty="0">
                <a:hlinkClick r:id="rId7"/>
              </a:rPr>
              <a:t>Female Genital Mutilation (Protection and Guidance) (Scotland) Act 2020 </a:t>
            </a:r>
            <a:endParaRPr lang="en-GB" sz="2400" dirty="0"/>
          </a:p>
          <a:p>
            <a:pPr lvl="0"/>
            <a:r>
              <a:rPr lang="en-GB" sz="2400" dirty="0">
                <a:solidFill>
                  <a:prstClr val="black"/>
                </a:solidFill>
              </a:rPr>
              <a:t>2021 - </a:t>
            </a:r>
            <a:r>
              <a:rPr lang="en-GB" sz="2400" dirty="0">
                <a:hlinkClick r:id="rId8"/>
              </a:rPr>
              <a:t>Forensic Medical Services (Victims of Sexual Offences) (Scotland) Act 2021 </a:t>
            </a:r>
            <a:endParaRPr lang="en-GB" sz="2400" dirty="0"/>
          </a:p>
          <a:p>
            <a:pPr>
              <a:tabLst>
                <a:tab pos="457200" algn="l"/>
              </a:tabLst>
            </a:pPr>
            <a:r>
              <a:rPr lang="en-GB" sz="2400" dirty="0">
                <a:effectLst/>
                <a:latin typeface="Calibri" panose="020F0502020204030204" pitchFamily="34" charset="0"/>
                <a:ea typeface="Calibri" panose="020F0502020204030204" pitchFamily="34" charset="0"/>
                <a:cs typeface="Times New Roman" panose="02020603050405020304" pitchFamily="18" charset="0"/>
              </a:rPr>
              <a:t>2021-  </a:t>
            </a:r>
            <a:r>
              <a:rPr lang="en-GB" sz="24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9"/>
              </a:rPr>
              <a:t>Domestic Abuse (Protection) (Scotland) Act 2021 (legislation.gov.uk)</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a:tabLst>
                <a:tab pos="457200" algn="l"/>
              </a:tabLst>
            </a:pPr>
            <a:r>
              <a:rPr lang="en-GB" sz="2400" dirty="0">
                <a:effectLst/>
                <a:latin typeface="Calibri" panose="020F0502020204030204" pitchFamily="34" charset="0"/>
                <a:ea typeface="Calibri" panose="020F0502020204030204" pitchFamily="34" charset="0"/>
                <a:cs typeface="Times New Roman" panose="02020603050405020304" pitchFamily="18" charset="0"/>
              </a:rPr>
              <a:t>2022 – Practices of virginity testing and hymenoplasty criminalised in Scotland, Health and Care Act 2022</a:t>
            </a:r>
          </a:p>
          <a:p>
            <a:pPr lvl="0"/>
            <a:endParaRPr lang="en-GB" dirty="0">
              <a:solidFill>
                <a:prstClr val="black"/>
              </a:solidFill>
            </a:endParaRPr>
          </a:p>
          <a:p>
            <a:pPr marL="0" indent="0">
              <a:buNone/>
            </a:pPr>
            <a:endParaRPr lang="en-GB" sz="2400" dirty="0">
              <a:solidFill>
                <a:prstClr val="black"/>
              </a:solidFill>
            </a:endParaRPr>
          </a:p>
          <a:p>
            <a:pPr marL="0" indent="0">
              <a:buNone/>
            </a:pPr>
            <a:endParaRPr lang="en-GB" sz="2400" dirty="0">
              <a:solidFill>
                <a:prstClr val="black"/>
              </a:solidFill>
            </a:endParaRPr>
          </a:p>
        </p:txBody>
      </p:sp>
    </p:spTree>
    <p:extLst>
      <p:ext uri="{BB962C8B-B14F-4D97-AF65-F5344CB8AC3E}">
        <p14:creationId xmlns:p14="http://schemas.microsoft.com/office/powerpoint/2010/main" val="197925659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547978"/>
            <a:ext cx="5629620" cy="620889"/>
            <a:chOff x="0" y="329319"/>
            <a:chExt cx="5629620" cy="620889"/>
          </a:xfrm>
          <a:solidFill>
            <a:srgbClr val="FF0000"/>
          </a:solidFill>
        </p:grpSpPr>
        <p:sp>
          <p:nvSpPr>
            <p:cNvPr id="5" name="Rectangle 4"/>
            <p:cNvSpPr/>
            <p:nvPr/>
          </p:nvSpPr>
          <p:spPr>
            <a:xfrm>
              <a:off x="0" y="329320"/>
              <a:ext cx="5321147" cy="620888"/>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5089794" y="329319"/>
              <a:ext cx="539826" cy="620889"/>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p:cNvSpPr>
            <a:spLocks noGrp="1"/>
          </p:cNvSpPr>
          <p:nvPr>
            <p:ph type="title"/>
          </p:nvPr>
        </p:nvSpPr>
        <p:spPr>
          <a:xfrm>
            <a:off x="838200" y="409191"/>
            <a:ext cx="10515600" cy="986597"/>
          </a:xfrm>
        </p:spPr>
        <p:txBody>
          <a:bodyPr/>
          <a:lstStyle/>
          <a:p>
            <a:r>
              <a:rPr lang="en-GB" b="1" dirty="0">
                <a:solidFill>
                  <a:schemeClr val="bg1"/>
                </a:solidFill>
              </a:rPr>
              <a:t>Definition of </a:t>
            </a:r>
            <a:r>
              <a:rPr lang="en-GB" b="1" dirty="0" err="1">
                <a:solidFill>
                  <a:schemeClr val="bg1"/>
                </a:solidFill>
              </a:rPr>
              <a:t>VAWG</a:t>
            </a:r>
            <a:endParaRPr lang="en-GB" b="1" dirty="0">
              <a:solidFill>
                <a:schemeClr val="bg1"/>
              </a:solidFill>
            </a:endParaRPr>
          </a:p>
        </p:txBody>
      </p:sp>
      <p:sp>
        <p:nvSpPr>
          <p:cNvPr id="3" name="Content Placeholder 2"/>
          <p:cNvSpPr>
            <a:spLocks noGrp="1"/>
          </p:cNvSpPr>
          <p:nvPr>
            <p:ph idx="1"/>
          </p:nvPr>
        </p:nvSpPr>
        <p:spPr>
          <a:xfrm>
            <a:off x="838200" y="1554480"/>
            <a:ext cx="10515600" cy="4622483"/>
          </a:xfrm>
        </p:spPr>
        <p:txBody>
          <a:bodyPr>
            <a:normAutofit/>
          </a:bodyPr>
          <a:lstStyle/>
          <a:p>
            <a:r>
              <a:rPr lang="en-GB" dirty="0"/>
              <a:t>Equally Safe, Scotland's overarching strategy for the prevention and elimination of VAWG defines this violence as including (but not limited to): domestic abuse; rape; sexual assault; stalking; commercial sexual exploitation (including prostitution); and so called ‘honour based’ violence, including female genital mutilation and forced marriage.</a:t>
            </a:r>
          </a:p>
        </p:txBody>
      </p:sp>
    </p:spTree>
    <p:extLst>
      <p:ext uri="{BB962C8B-B14F-4D97-AF65-F5344CB8AC3E}">
        <p14:creationId xmlns:p14="http://schemas.microsoft.com/office/powerpoint/2010/main" val="162950413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 y="329319"/>
            <a:ext cx="5860973" cy="620889"/>
            <a:chOff x="0" y="329319"/>
            <a:chExt cx="5629620" cy="620889"/>
          </a:xfrm>
          <a:solidFill>
            <a:srgbClr val="FF0000"/>
          </a:solidFill>
        </p:grpSpPr>
        <p:sp>
          <p:nvSpPr>
            <p:cNvPr id="5" name="Rectangle 4"/>
            <p:cNvSpPr/>
            <p:nvPr/>
          </p:nvSpPr>
          <p:spPr>
            <a:xfrm>
              <a:off x="0" y="329320"/>
              <a:ext cx="5321147" cy="620888"/>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5089794" y="329319"/>
              <a:ext cx="539826" cy="620889"/>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p:cNvSpPr>
            <a:spLocks noGrp="1"/>
          </p:cNvSpPr>
          <p:nvPr>
            <p:ph type="title"/>
          </p:nvPr>
        </p:nvSpPr>
        <p:spPr>
          <a:xfrm>
            <a:off x="717015" y="218659"/>
            <a:ext cx="10515600" cy="917057"/>
          </a:xfrm>
        </p:spPr>
        <p:txBody>
          <a:bodyPr/>
          <a:lstStyle/>
          <a:p>
            <a:r>
              <a:rPr lang="en-GB" b="1" dirty="0">
                <a:solidFill>
                  <a:schemeClr val="bg1"/>
                </a:solidFill>
              </a:rPr>
              <a:t>Background to </a:t>
            </a:r>
            <a:r>
              <a:rPr lang="en-GB" b="1" dirty="0" err="1">
                <a:solidFill>
                  <a:schemeClr val="bg1"/>
                </a:solidFill>
              </a:rPr>
              <a:t>VAWG</a:t>
            </a:r>
            <a:endParaRPr lang="en-GB" b="1" dirty="0">
              <a:solidFill>
                <a:schemeClr val="bg1"/>
              </a:solidFill>
            </a:endParaRPr>
          </a:p>
        </p:txBody>
      </p:sp>
      <p:sp>
        <p:nvSpPr>
          <p:cNvPr id="3" name="Content Placeholder 2"/>
          <p:cNvSpPr>
            <a:spLocks noGrp="1"/>
          </p:cNvSpPr>
          <p:nvPr>
            <p:ph idx="1"/>
          </p:nvPr>
        </p:nvSpPr>
        <p:spPr>
          <a:xfrm>
            <a:off x="536713" y="1135716"/>
            <a:ext cx="11171583" cy="5503623"/>
          </a:xfrm>
        </p:spPr>
        <p:txBody>
          <a:bodyPr>
            <a:noAutofit/>
          </a:bodyPr>
          <a:lstStyle/>
          <a:p>
            <a:pPr>
              <a:lnSpc>
                <a:spcPct val="100000"/>
              </a:lnSpc>
              <a:spcBef>
                <a:spcPts val="0"/>
              </a:spcBef>
            </a:pPr>
            <a:r>
              <a:rPr lang="en-GB" sz="2400" dirty="0"/>
              <a:t>(</a:t>
            </a:r>
            <a:r>
              <a:rPr lang="en-GB" sz="2400" dirty="0" err="1"/>
              <a:t>VAWG</a:t>
            </a:r>
            <a:r>
              <a:rPr lang="en-GB" sz="2400" dirty="0"/>
              <a:t>) remains largely under-reported due to the impunity, silence, stigma and shame surrounding it. Current estimates suggest that 1 in 3 women and girls experience physical or sexual violence in their lifetime.</a:t>
            </a:r>
          </a:p>
          <a:p>
            <a:pPr>
              <a:lnSpc>
                <a:spcPct val="100000"/>
              </a:lnSpc>
              <a:spcBef>
                <a:spcPts val="0"/>
              </a:spcBef>
            </a:pPr>
            <a:r>
              <a:rPr lang="en-GB" sz="2400" dirty="0" err="1"/>
              <a:t>VAWG</a:t>
            </a:r>
            <a:r>
              <a:rPr lang="en-GB" sz="2400" dirty="0"/>
              <a:t> is a function of gender inequality, and an abuse of male power and privilege. </a:t>
            </a:r>
          </a:p>
          <a:p>
            <a:pPr>
              <a:lnSpc>
                <a:spcPct val="100000"/>
              </a:lnSpc>
              <a:spcBef>
                <a:spcPts val="0"/>
              </a:spcBef>
            </a:pPr>
            <a:r>
              <a:rPr lang="en-GB" sz="2400" dirty="0"/>
              <a:t>It is a key public protection issue with sufferers being at increased risk of unequal outcomes throughout life.</a:t>
            </a:r>
          </a:p>
          <a:p>
            <a:pPr>
              <a:lnSpc>
                <a:spcPct val="100000"/>
              </a:lnSpc>
              <a:spcBef>
                <a:spcPts val="0"/>
              </a:spcBef>
            </a:pPr>
            <a:r>
              <a:rPr lang="en-GB" sz="2400" dirty="0">
                <a:effectLst/>
                <a:latin typeface="Calibri" panose="020F0502020204030204" pitchFamily="34" charset="0"/>
                <a:ea typeface="Calibri" panose="020F0502020204030204" pitchFamily="34" charset="0"/>
                <a:cs typeface="Times New Roman" panose="02020603050405020304" pitchFamily="18" charset="0"/>
              </a:rPr>
              <a:t>Societies with fewer economic, social or political differences between men and women experience lower rates of VAWG. To effectively address VAWG, there is a need to understand and address the attitudes and structures that underpin this violence and abuse.</a:t>
            </a:r>
          </a:p>
          <a:p>
            <a:pPr>
              <a:lnSpc>
                <a:spcPct val="100000"/>
              </a:lnSpc>
              <a:spcBef>
                <a:spcPts val="0"/>
              </a:spcBef>
            </a:pPr>
            <a:r>
              <a:rPr lang="en-GB" sz="2400" dirty="0"/>
              <a:t>Tackling VAWG requires a multi-agency, strategic response across all public protection agendas with a role in improving outcomes for women, children and young people</a:t>
            </a:r>
            <a:r>
              <a:rPr lang="en-GB" dirty="0"/>
              <a:t>. </a:t>
            </a:r>
          </a:p>
        </p:txBody>
      </p:sp>
    </p:spTree>
    <p:extLst>
      <p:ext uri="{BB962C8B-B14F-4D97-AF65-F5344CB8AC3E}">
        <p14:creationId xmlns:p14="http://schemas.microsoft.com/office/powerpoint/2010/main" val="373994863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285251"/>
            <a:ext cx="4417764" cy="620889"/>
            <a:chOff x="0" y="329319"/>
            <a:chExt cx="5629620" cy="620889"/>
          </a:xfrm>
          <a:solidFill>
            <a:srgbClr val="FF0000"/>
          </a:solidFill>
        </p:grpSpPr>
        <p:sp>
          <p:nvSpPr>
            <p:cNvPr id="5" name="Rectangle 4"/>
            <p:cNvSpPr/>
            <p:nvPr/>
          </p:nvSpPr>
          <p:spPr>
            <a:xfrm>
              <a:off x="0" y="329320"/>
              <a:ext cx="5321147" cy="620888"/>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5089794" y="329319"/>
              <a:ext cx="539826" cy="620889"/>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p:cNvSpPr>
            <a:spLocks noGrp="1"/>
          </p:cNvSpPr>
          <p:nvPr>
            <p:ph type="title"/>
          </p:nvPr>
        </p:nvSpPr>
        <p:spPr>
          <a:xfrm>
            <a:off x="278295" y="185257"/>
            <a:ext cx="10515600" cy="867327"/>
          </a:xfrm>
        </p:spPr>
        <p:txBody>
          <a:bodyPr/>
          <a:lstStyle/>
          <a:p>
            <a:r>
              <a:rPr lang="en-GB" b="1" dirty="0">
                <a:solidFill>
                  <a:schemeClr val="bg1"/>
                </a:solidFill>
              </a:rPr>
              <a:t>Domestic Abuse</a:t>
            </a:r>
            <a:endParaRPr lang="en-GB" dirty="0">
              <a:solidFill>
                <a:schemeClr val="bg1"/>
              </a:solidFill>
            </a:endParaRPr>
          </a:p>
        </p:txBody>
      </p:sp>
      <p:sp>
        <p:nvSpPr>
          <p:cNvPr id="3" name="Content Placeholder 2"/>
          <p:cNvSpPr>
            <a:spLocks noGrp="1"/>
          </p:cNvSpPr>
          <p:nvPr>
            <p:ph idx="1"/>
          </p:nvPr>
        </p:nvSpPr>
        <p:spPr>
          <a:xfrm>
            <a:off x="278295" y="942414"/>
            <a:ext cx="11522765" cy="5537899"/>
          </a:xfrm>
        </p:spPr>
        <p:txBody>
          <a:bodyPr>
            <a:noAutofit/>
          </a:bodyPr>
          <a:lstStyle/>
          <a:p>
            <a:pPr>
              <a:lnSpc>
                <a:spcPct val="120000"/>
              </a:lnSpc>
              <a:spcBef>
                <a:spcPts val="0"/>
              </a:spcBef>
            </a:pPr>
            <a:r>
              <a:rPr lang="en-GB" sz="2500" dirty="0"/>
              <a:t>The Domestic Abuse (Scotland) Act defines domestic abuse as a course of behaviour that is abusive towards a partner or ex-partner.</a:t>
            </a:r>
          </a:p>
          <a:p>
            <a:pPr>
              <a:lnSpc>
                <a:spcPct val="120000"/>
              </a:lnSpc>
              <a:spcBef>
                <a:spcPts val="0"/>
              </a:spcBef>
            </a:pPr>
            <a:r>
              <a:rPr lang="en-GB" sz="2500" dirty="0"/>
              <a:t>Domestic abuse is disproportionately perpetrated by men and experienced by women.</a:t>
            </a:r>
          </a:p>
          <a:p>
            <a:pPr>
              <a:lnSpc>
                <a:spcPct val="120000"/>
              </a:lnSpc>
              <a:spcBef>
                <a:spcPts val="0"/>
              </a:spcBef>
            </a:pPr>
            <a:r>
              <a:rPr lang="en-GB" sz="2500" dirty="0"/>
              <a:t>In Scotland, it is estimated that </a:t>
            </a:r>
            <a:r>
              <a:rPr lang="en-GB" sz="2500" b="1" dirty="0"/>
              <a:t>1 in 4 women</a:t>
            </a:r>
            <a:r>
              <a:rPr lang="en-GB" sz="2500" dirty="0"/>
              <a:t> will experience domestic abuse during their life and </a:t>
            </a:r>
            <a:r>
              <a:rPr lang="en-GB" sz="2500" b="1" dirty="0"/>
              <a:t>1 in 5 children</a:t>
            </a:r>
            <a:r>
              <a:rPr lang="en-GB" sz="2500" dirty="0"/>
              <a:t> will experience domestic abuse by the time they are 18.</a:t>
            </a:r>
          </a:p>
          <a:p>
            <a:pPr>
              <a:lnSpc>
                <a:spcPct val="120000"/>
              </a:lnSpc>
              <a:spcBef>
                <a:spcPts val="0"/>
              </a:spcBef>
            </a:pPr>
            <a:r>
              <a:rPr lang="en-GB" sz="2500" dirty="0"/>
              <a:t>Domestic abuse is one of the most common reasons for children being placed on the child protection register and was present in almost two-thirds of significant case reviews in Scotland of children who have died. </a:t>
            </a:r>
          </a:p>
          <a:p>
            <a:pPr>
              <a:lnSpc>
                <a:spcPct val="120000"/>
              </a:lnSpc>
              <a:spcBef>
                <a:spcPts val="0"/>
              </a:spcBef>
            </a:pPr>
            <a:r>
              <a:rPr lang="en-GB" sz="2500" dirty="0"/>
              <a:t>Chief officers have a key role in ensuring that professionals who engage with children and families understand the dynamics of domestic abuse and take a domestic-abuse informed approach to supporting families. </a:t>
            </a:r>
          </a:p>
        </p:txBody>
      </p:sp>
    </p:spTree>
    <p:extLst>
      <p:ext uri="{BB962C8B-B14F-4D97-AF65-F5344CB8AC3E}">
        <p14:creationId xmlns:p14="http://schemas.microsoft.com/office/powerpoint/2010/main" val="314969990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 y="285251"/>
            <a:ext cx="10289754" cy="620889"/>
            <a:chOff x="-1" y="457036"/>
            <a:chExt cx="11568224" cy="620889"/>
          </a:xfrm>
          <a:solidFill>
            <a:srgbClr val="FF0000"/>
          </a:solidFill>
        </p:grpSpPr>
        <p:sp>
          <p:nvSpPr>
            <p:cNvPr id="5" name="Rectangle 4"/>
            <p:cNvSpPr/>
            <p:nvPr/>
          </p:nvSpPr>
          <p:spPr>
            <a:xfrm>
              <a:off x="-1" y="457037"/>
              <a:ext cx="11270255" cy="620888"/>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10884664" y="457036"/>
              <a:ext cx="683559" cy="620889"/>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p:cNvSpPr>
            <a:spLocks noGrp="1"/>
          </p:cNvSpPr>
          <p:nvPr>
            <p:ph type="title"/>
          </p:nvPr>
        </p:nvSpPr>
        <p:spPr>
          <a:xfrm>
            <a:off x="470452" y="130899"/>
            <a:ext cx="11251096" cy="966719"/>
          </a:xfrm>
        </p:spPr>
        <p:txBody>
          <a:bodyPr/>
          <a:lstStyle/>
          <a:p>
            <a:r>
              <a:rPr lang="en-GB" b="1" dirty="0">
                <a:solidFill>
                  <a:schemeClr val="bg1"/>
                </a:solidFill>
              </a:rPr>
              <a:t>Sexual violence and exploitation</a:t>
            </a:r>
            <a:endParaRPr lang="en-GB" dirty="0">
              <a:solidFill>
                <a:schemeClr val="bg1"/>
              </a:solidFill>
            </a:endParaRPr>
          </a:p>
        </p:txBody>
      </p:sp>
      <p:sp>
        <p:nvSpPr>
          <p:cNvPr id="3" name="Content Placeholder 2"/>
          <p:cNvSpPr>
            <a:spLocks noGrp="1"/>
          </p:cNvSpPr>
          <p:nvPr>
            <p:ph idx="1"/>
          </p:nvPr>
        </p:nvSpPr>
        <p:spPr>
          <a:xfrm>
            <a:off x="470452" y="954160"/>
            <a:ext cx="11251096" cy="5645424"/>
          </a:xfrm>
        </p:spPr>
        <p:txBody>
          <a:bodyPr>
            <a:noAutofit/>
          </a:bodyPr>
          <a:lstStyle/>
          <a:p>
            <a:pPr>
              <a:lnSpc>
                <a:spcPct val="120000"/>
              </a:lnSpc>
              <a:spcBef>
                <a:spcPts val="0"/>
              </a:spcBef>
            </a:pPr>
            <a:r>
              <a:rPr lang="en-GB" sz="2600" dirty="0"/>
              <a:t>Sexual violence includes rape, attempted rape, sexual assault and sexual harassment. This also extends to cyber sexual crimes.</a:t>
            </a:r>
          </a:p>
          <a:p>
            <a:pPr>
              <a:lnSpc>
                <a:spcPct val="120000"/>
              </a:lnSpc>
              <a:spcBef>
                <a:spcPts val="0"/>
              </a:spcBef>
            </a:pPr>
            <a:r>
              <a:rPr lang="en-GB" sz="2600" dirty="0"/>
              <a:t>In Scotland, pornography, stripping, lap dancing and prostitution are recognised as forms of commercial sexual exploitation and a form of </a:t>
            </a:r>
            <a:r>
              <a:rPr lang="en-GB" sz="2600" dirty="0" err="1"/>
              <a:t>VAWG</a:t>
            </a:r>
            <a:r>
              <a:rPr lang="en-GB" sz="2600" dirty="0"/>
              <a:t>. They are predominantly provided by women and used by men.</a:t>
            </a:r>
          </a:p>
          <a:p>
            <a:pPr>
              <a:lnSpc>
                <a:spcPct val="120000"/>
              </a:lnSpc>
              <a:spcBef>
                <a:spcPts val="0"/>
              </a:spcBef>
            </a:pPr>
            <a:r>
              <a:rPr lang="en-GB" sz="2600" dirty="0"/>
              <a:t>Sexual offence figures continue to rise; however, studies suggest most incidents go unreported.</a:t>
            </a:r>
          </a:p>
          <a:p>
            <a:pPr>
              <a:lnSpc>
                <a:spcPct val="120000"/>
              </a:lnSpc>
              <a:spcBef>
                <a:spcPts val="0"/>
              </a:spcBef>
            </a:pPr>
            <a:r>
              <a:rPr lang="en-GB" sz="2600" dirty="0"/>
              <a:t>Chief officers have a key role in ensuring the needs of women and children experiencing sexual violence, abuse and exploitation are recognised and in public protection approaches. This includes supporting a joined-up approach to meeting their safety and wellbeing needs wherever possible. </a:t>
            </a:r>
          </a:p>
        </p:txBody>
      </p:sp>
    </p:spTree>
    <p:extLst>
      <p:ext uri="{BB962C8B-B14F-4D97-AF65-F5344CB8AC3E}">
        <p14:creationId xmlns:p14="http://schemas.microsoft.com/office/powerpoint/2010/main" val="375966553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263217"/>
            <a:ext cx="7557571" cy="620889"/>
            <a:chOff x="-1" y="457036"/>
            <a:chExt cx="11568224" cy="620889"/>
          </a:xfrm>
          <a:solidFill>
            <a:srgbClr val="FF0000"/>
          </a:solidFill>
        </p:grpSpPr>
        <p:sp>
          <p:nvSpPr>
            <p:cNvPr id="6" name="Rectangle 5"/>
            <p:cNvSpPr/>
            <p:nvPr/>
          </p:nvSpPr>
          <p:spPr>
            <a:xfrm>
              <a:off x="-1" y="457037"/>
              <a:ext cx="11270255" cy="620888"/>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10884664" y="457036"/>
              <a:ext cx="683559" cy="620889"/>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p:cNvSpPr>
            <a:spLocks noGrp="1"/>
          </p:cNvSpPr>
          <p:nvPr>
            <p:ph type="title"/>
          </p:nvPr>
        </p:nvSpPr>
        <p:spPr>
          <a:xfrm>
            <a:off x="397565" y="225978"/>
            <a:ext cx="10515600" cy="748058"/>
          </a:xfrm>
        </p:spPr>
        <p:txBody>
          <a:bodyPr/>
          <a:lstStyle/>
          <a:p>
            <a:r>
              <a:rPr lang="en-GB" b="1" dirty="0">
                <a:solidFill>
                  <a:schemeClr val="bg1"/>
                </a:solidFill>
              </a:rPr>
              <a:t>VAWG: Honour Based Violence</a:t>
            </a:r>
            <a:endParaRPr lang="en-GB" dirty="0">
              <a:solidFill>
                <a:schemeClr val="bg1"/>
              </a:solidFill>
            </a:endParaRPr>
          </a:p>
        </p:txBody>
      </p:sp>
      <p:sp>
        <p:nvSpPr>
          <p:cNvPr id="4" name="Content Placeholder 3"/>
          <p:cNvSpPr>
            <a:spLocks noGrp="1"/>
          </p:cNvSpPr>
          <p:nvPr>
            <p:ph sz="half" idx="1"/>
          </p:nvPr>
        </p:nvSpPr>
        <p:spPr>
          <a:xfrm>
            <a:off x="258417" y="974036"/>
            <a:ext cx="11628784" cy="5486399"/>
          </a:xfrm>
        </p:spPr>
        <p:txBody>
          <a:bodyPr>
            <a:noAutofit/>
          </a:bodyPr>
          <a:lstStyle/>
          <a:p>
            <a:pPr marL="285750" lvl="0" indent="-285750">
              <a:lnSpc>
                <a:spcPct val="100000"/>
              </a:lnSpc>
              <a:spcBef>
                <a:spcPts val="0"/>
              </a:spcBef>
              <a:defRPr/>
            </a:pPr>
            <a:r>
              <a:rPr lang="en-GB" sz="2600" dirty="0"/>
              <a:t>Honour based violence is a collection of practices used to control behaviour to protect perceived cultural and religious beliefs and/or honour.</a:t>
            </a:r>
            <a:endParaRPr lang="en-GB" sz="2600" dirty="0">
              <a:solidFill>
                <a:prstClr val="black"/>
              </a:solidFill>
            </a:endParaRPr>
          </a:p>
          <a:p>
            <a:pPr marL="285750" lvl="0" indent="-285750">
              <a:lnSpc>
                <a:spcPct val="100000"/>
              </a:lnSpc>
              <a:spcBef>
                <a:spcPts val="0"/>
              </a:spcBef>
              <a:defRPr/>
            </a:pPr>
            <a:r>
              <a:rPr lang="en-GB" sz="2600" dirty="0">
                <a:solidFill>
                  <a:prstClr val="black"/>
                </a:solidFill>
              </a:rPr>
              <a:t>Scotland’s National Action </a:t>
            </a:r>
            <a:r>
              <a:rPr lang="en-GB" sz="2600" dirty="0">
                <a:solidFill>
                  <a:prstClr val="black"/>
                </a:solidFill>
                <a:hlinkClick r:id="rId3"/>
              </a:rPr>
              <a:t>Plan</a:t>
            </a:r>
            <a:r>
              <a:rPr lang="en-GB" sz="2600" dirty="0">
                <a:solidFill>
                  <a:prstClr val="black"/>
                </a:solidFill>
              </a:rPr>
              <a:t> to prevent and eradicate </a:t>
            </a:r>
            <a:r>
              <a:rPr lang="en-GB" sz="2600" b="1" dirty="0">
                <a:solidFill>
                  <a:prstClr val="black"/>
                </a:solidFill>
              </a:rPr>
              <a:t>Female Genital Mutilation (</a:t>
            </a:r>
            <a:r>
              <a:rPr lang="en-GB" sz="2600" b="1" dirty="0" err="1">
                <a:solidFill>
                  <a:prstClr val="black"/>
                </a:solidFill>
              </a:rPr>
              <a:t>FGM</a:t>
            </a:r>
            <a:r>
              <a:rPr lang="en-GB" sz="2600" b="1" dirty="0">
                <a:solidFill>
                  <a:prstClr val="black"/>
                </a:solidFill>
              </a:rPr>
              <a:t>)</a:t>
            </a:r>
            <a:r>
              <a:rPr lang="en-GB" sz="2600" dirty="0">
                <a:solidFill>
                  <a:prstClr val="black"/>
                </a:solidFill>
              </a:rPr>
              <a:t> sets out the objectives, actions and responsibilities required to drive and deliver change.</a:t>
            </a:r>
          </a:p>
          <a:p>
            <a:pPr marL="285750" lvl="0" indent="-285750">
              <a:lnSpc>
                <a:spcPct val="100000"/>
              </a:lnSpc>
              <a:spcBef>
                <a:spcPts val="0"/>
              </a:spcBef>
              <a:defRPr/>
            </a:pPr>
            <a:r>
              <a:rPr lang="en-GB" sz="2600" dirty="0">
                <a:solidFill>
                  <a:prstClr val="black"/>
                </a:solidFill>
              </a:rPr>
              <a:t>Chief Officers have a key role in ensuring actions to tackle FGM are included in local VAWG and public protection strategies; a multi-agency approach is taken to identifying and responding to families affected by </a:t>
            </a:r>
            <a:r>
              <a:rPr lang="en-GB" sz="2600" dirty="0" err="1">
                <a:solidFill>
                  <a:prstClr val="black"/>
                </a:solidFill>
              </a:rPr>
              <a:t>FGM</a:t>
            </a:r>
            <a:r>
              <a:rPr lang="en-GB" sz="2600" dirty="0">
                <a:solidFill>
                  <a:prstClr val="black"/>
                </a:solidFill>
              </a:rPr>
              <a:t>. </a:t>
            </a:r>
          </a:p>
          <a:p>
            <a:pPr marL="285750" lvl="0" indent="-285750">
              <a:lnSpc>
                <a:spcPct val="100000"/>
              </a:lnSpc>
              <a:spcBef>
                <a:spcPts val="0"/>
              </a:spcBef>
              <a:defRPr/>
            </a:pPr>
            <a:r>
              <a:rPr lang="en-GB" sz="2600" dirty="0"/>
              <a:t>Scotland’s </a:t>
            </a:r>
            <a:r>
              <a:rPr lang="en-GB" sz="2600" b="1" dirty="0"/>
              <a:t>Forced Marriage </a:t>
            </a:r>
            <a:r>
              <a:rPr lang="en-GB" sz="2600" dirty="0"/>
              <a:t>Statutory Guidance outlines responsibilities for developing and maintaining local procedures to handle forced marriage effectively.</a:t>
            </a:r>
          </a:p>
          <a:p>
            <a:pPr marL="285750" lvl="0" indent="-285750">
              <a:lnSpc>
                <a:spcPct val="100000"/>
              </a:lnSpc>
              <a:spcBef>
                <a:spcPts val="0"/>
              </a:spcBef>
              <a:defRPr/>
            </a:pPr>
            <a:r>
              <a:rPr lang="en-GB" sz="2600" dirty="0"/>
              <a:t>Chief Officers have a key role in ensuring professionals in statutory agencies are aware of their responsibilities and obligations when they encounter forced marriage.</a:t>
            </a:r>
          </a:p>
        </p:txBody>
      </p:sp>
    </p:spTree>
    <p:extLst>
      <p:ext uri="{BB962C8B-B14F-4D97-AF65-F5344CB8AC3E}">
        <p14:creationId xmlns:p14="http://schemas.microsoft.com/office/powerpoint/2010/main" val="306252778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340338"/>
            <a:ext cx="9694844" cy="126094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9132984" y="341891"/>
            <a:ext cx="1178804" cy="126094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717015" y="377685"/>
            <a:ext cx="9187149" cy="1189355"/>
          </a:xfrm>
        </p:spPr>
        <p:txBody>
          <a:bodyPr>
            <a:normAutofit fontScale="90000"/>
          </a:bodyPr>
          <a:lstStyle/>
          <a:p>
            <a:r>
              <a:rPr lang="en-GB" b="1" dirty="0">
                <a:solidFill>
                  <a:schemeClr val="bg1"/>
                </a:solidFill>
              </a:rPr>
              <a:t>Violence Against Women (</a:t>
            </a:r>
            <a:r>
              <a:rPr lang="en-GB" b="1" dirty="0" err="1">
                <a:solidFill>
                  <a:schemeClr val="bg1"/>
                </a:solidFill>
              </a:rPr>
              <a:t>VAW</a:t>
            </a:r>
            <a:r>
              <a:rPr lang="en-GB" b="1" dirty="0">
                <a:solidFill>
                  <a:schemeClr val="bg1"/>
                </a:solidFill>
              </a:rPr>
              <a:t>) Partnerships and the National </a:t>
            </a:r>
            <a:r>
              <a:rPr lang="en-GB" b="1" dirty="0" err="1">
                <a:solidFill>
                  <a:schemeClr val="bg1"/>
                </a:solidFill>
              </a:rPr>
              <a:t>VAW</a:t>
            </a:r>
            <a:r>
              <a:rPr lang="en-GB" b="1" dirty="0">
                <a:solidFill>
                  <a:schemeClr val="bg1"/>
                </a:solidFill>
              </a:rPr>
              <a:t> Network</a:t>
            </a:r>
          </a:p>
        </p:txBody>
      </p:sp>
      <p:sp>
        <p:nvSpPr>
          <p:cNvPr id="3" name="Content Placeholder 2"/>
          <p:cNvSpPr>
            <a:spLocks noGrp="1"/>
          </p:cNvSpPr>
          <p:nvPr>
            <p:ph idx="1"/>
          </p:nvPr>
        </p:nvSpPr>
        <p:spPr>
          <a:xfrm>
            <a:off x="516835" y="1590261"/>
            <a:ext cx="11231217" cy="5029199"/>
          </a:xfrm>
        </p:spPr>
        <p:txBody>
          <a:bodyPr>
            <a:normAutofit/>
          </a:bodyPr>
          <a:lstStyle/>
          <a:p>
            <a:pPr>
              <a:lnSpc>
                <a:spcPct val="120000"/>
              </a:lnSpc>
              <a:spcBef>
                <a:spcPts val="0"/>
              </a:spcBef>
            </a:pPr>
            <a:r>
              <a:rPr lang="en-GB" sz="2400" dirty="0"/>
              <a:t>At a local level, Violence Against Women (</a:t>
            </a:r>
            <a:r>
              <a:rPr lang="en-GB" sz="2400" dirty="0" err="1"/>
              <a:t>VAW</a:t>
            </a:r>
            <a:r>
              <a:rPr lang="en-GB" sz="2400" dirty="0"/>
              <a:t>) Partnerships are the key driver for multi-agency work tackling violence against women and girls. </a:t>
            </a:r>
          </a:p>
          <a:p>
            <a:pPr>
              <a:lnSpc>
                <a:spcPct val="120000"/>
              </a:lnSpc>
              <a:spcBef>
                <a:spcPts val="0"/>
              </a:spcBef>
            </a:pPr>
            <a:r>
              <a:rPr lang="en-GB" sz="2400" dirty="0"/>
              <a:t>The </a:t>
            </a:r>
            <a:r>
              <a:rPr lang="en-GB" sz="2400" dirty="0">
                <a:effectLst/>
                <a:latin typeface="Calibri" panose="020F0502020204030204" pitchFamily="34" charset="0"/>
                <a:ea typeface="Calibri" panose="020F0502020204030204" pitchFamily="34" charset="0"/>
                <a:cs typeface="Times New Roman" panose="02020603050405020304" pitchFamily="18" charset="0"/>
              </a:rPr>
              <a:t> </a:t>
            </a:r>
            <a:r>
              <a:rPr lang="en-GB" sz="24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Improvement Service</a:t>
            </a:r>
            <a:r>
              <a:rPr lang="en-GB" sz="24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a:t>
            </a:r>
            <a:r>
              <a:rPr lang="en-GB" sz="2400" dirty="0"/>
              <a:t>coordinates the National VAW Network, which aims to improve the capacity and capability of VAW Partnerships to implement the ambitions set out in Equally Safe at a local level and to support partnerships to engage effectively with community planning processes.</a:t>
            </a:r>
          </a:p>
          <a:p>
            <a:pPr>
              <a:lnSpc>
                <a:spcPct val="120000"/>
              </a:lnSpc>
              <a:spcBef>
                <a:spcPts val="0"/>
              </a:spcBef>
            </a:pPr>
            <a:r>
              <a:rPr lang="en-GB" sz="2400" dirty="0"/>
              <a:t>The National </a:t>
            </a:r>
            <a:r>
              <a:rPr lang="en-GB" sz="2400" dirty="0" err="1"/>
              <a:t>VAW</a:t>
            </a:r>
            <a:r>
              <a:rPr lang="en-GB" sz="2400" dirty="0"/>
              <a:t> Network brings together </a:t>
            </a:r>
            <a:r>
              <a:rPr lang="en-GB" sz="2400" dirty="0" err="1"/>
              <a:t>VAW</a:t>
            </a:r>
            <a:r>
              <a:rPr lang="en-GB" sz="2400" dirty="0"/>
              <a:t> Partnership Coordinators/Lead Officers across Scotland and other stakeholders including Scottish Government and </a:t>
            </a:r>
            <a:r>
              <a:rPr lang="en-GB" sz="2400" dirty="0" err="1"/>
              <a:t>COSLA</a:t>
            </a:r>
            <a:r>
              <a:rPr lang="en-GB" sz="2400" dirty="0"/>
              <a:t> to share information, learning and resources and ensure that there is meaningful engagement and a coordinated approach on relevant issues.</a:t>
            </a:r>
          </a:p>
        </p:txBody>
      </p:sp>
    </p:spTree>
    <p:extLst>
      <p:ext uri="{BB962C8B-B14F-4D97-AF65-F5344CB8AC3E}">
        <p14:creationId xmlns:p14="http://schemas.microsoft.com/office/powerpoint/2010/main" val="9314138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 y="514111"/>
            <a:ext cx="9956802" cy="620890"/>
            <a:chOff x="0" y="451554"/>
            <a:chExt cx="6784622" cy="620890"/>
          </a:xfrm>
          <a:solidFill>
            <a:schemeClr val="accent1">
              <a:lumMod val="40000"/>
              <a:lumOff val="60000"/>
            </a:schemeClr>
          </a:solidFill>
        </p:grpSpPr>
        <p:sp>
          <p:nvSpPr>
            <p:cNvPr id="5" name="Rectangle 4"/>
            <p:cNvSpPr/>
            <p:nvPr/>
          </p:nvSpPr>
          <p:spPr>
            <a:xfrm>
              <a:off x="0" y="451556"/>
              <a:ext cx="6378222" cy="620888"/>
            </a:xfrm>
            <a:prstGeom prst="rect">
              <a:avLst/>
            </a:prstGeom>
            <a:grp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6055630" y="451554"/>
              <a:ext cx="728992" cy="620889"/>
            </a:xfrm>
            <a:prstGeom prst="ellipse">
              <a:avLst/>
            </a:prstGeom>
            <a:grp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p:cNvSpPr>
            <a:spLocks noGrp="1"/>
          </p:cNvSpPr>
          <p:nvPr>
            <p:ph type="title"/>
          </p:nvPr>
        </p:nvSpPr>
        <p:spPr>
          <a:xfrm>
            <a:off x="838200" y="365125"/>
            <a:ext cx="10515600" cy="986597"/>
          </a:xfrm>
        </p:spPr>
        <p:txBody>
          <a:bodyPr/>
          <a:lstStyle/>
          <a:p>
            <a:r>
              <a:rPr lang="en-GB" b="1" dirty="0">
                <a:solidFill>
                  <a:schemeClr val="accent1">
                    <a:lumMod val="75000"/>
                  </a:schemeClr>
                </a:solidFill>
              </a:rPr>
              <a:t>Responding to Potential Media Interest</a:t>
            </a:r>
          </a:p>
        </p:txBody>
      </p:sp>
      <p:sp>
        <p:nvSpPr>
          <p:cNvPr id="3" name="Content Placeholder 2"/>
          <p:cNvSpPr>
            <a:spLocks noGrp="1"/>
          </p:cNvSpPr>
          <p:nvPr>
            <p:ph idx="1"/>
          </p:nvPr>
        </p:nvSpPr>
        <p:spPr/>
        <p:txBody>
          <a:bodyPr>
            <a:normAutofit/>
          </a:bodyPr>
          <a:lstStyle/>
          <a:p>
            <a:r>
              <a:rPr lang="en-GB" sz="3200" dirty="0"/>
              <a:t>When public protection cases are likely to attract high public and media interest, the Chief Officers Group and appropriate local strategic group should prepare a media strategy, allowing for a range of scenarios.  </a:t>
            </a:r>
          </a:p>
          <a:p>
            <a:endParaRPr lang="en-GB" sz="3200" dirty="0"/>
          </a:p>
          <a:p>
            <a:r>
              <a:rPr lang="en-GB" sz="3200" dirty="0"/>
              <a:t>These groups should consider the impact of any media attention on staff and families, advising and supporting them as much as possible.</a:t>
            </a:r>
          </a:p>
        </p:txBody>
      </p:sp>
    </p:spTree>
    <p:extLst>
      <p:ext uri="{BB962C8B-B14F-4D97-AF65-F5344CB8AC3E}">
        <p14:creationId xmlns:p14="http://schemas.microsoft.com/office/powerpoint/2010/main" val="75271075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 y="547978"/>
            <a:ext cx="10146534" cy="620889"/>
            <a:chOff x="-1" y="457036"/>
            <a:chExt cx="11568224" cy="620889"/>
          </a:xfrm>
          <a:solidFill>
            <a:srgbClr val="FF0000"/>
          </a:solidFill>
        </p:grpSpPr>
        <p:sp>
          <p:nvSpPr>
            <p:cNvPr id="5" name="Rectangle 4"/>
            <p:cNvSpPr/>
            <p:nvPr/>
          </p:nvSpPr>
          <p:spPr>
            <a:xfrm>
              <a:off x="-1" y="457037"/>
              <a:ext cx="11270255" cy="620888"/>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10884664" y="457036"/>
              <a:ext cx="683559" cy="620889"/>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p:cNvSpPr>
            <a:spLocks noGrp="1"/>
          </p:cNvSpPr>
          <p:nvPr>
            <p:ph type="title"/>
          </p:nvPr>
        </p:nvSpPr>
        <p:spPr>
          <a:xfrm>
            <a:off x="992436" y="375076"/>
            <a:ext cx="10515600" cy="986597"/>
          </a:xfrm>
        </p:spPr>
        <p:txBody>
          <a:bodyPr/>
          <a:lstStyle/>
          <a:p>
            <a:r>
              <a:rPr lang="en-GB" b="1" dirty="0">
                <a:solidFill>
                  <a:schemeClr val="bg1"/>
                </a:solidFill>
              </a:rPr>
              <a:t>Chief Officers’ role in relation to </a:t>
            </a:r>
            <a:r>
              <a:rPr lang="en-GB" b="1" dirty="0" err="1">
                <a:solidFill>
                  <a:schemeClr val="bg1"/>
                </a:solidFill>
              </a:rPr>
              <a:t>VAWG</a:t>
            </a:r>
            <a:endParaRPr lang="en-GB" b="1" dirty="0">
              <a:solidFill>
                <a:schemeClr val="bg1"/>
              </a:solidFill>
            </a:endParaRPr>
          </a:p>
        </p:txBody>
      </p:sp>
      <p:sp>
        <p:nvSpPr>
          <p:cNvPr id="3" name="Content Placeholder 2"/>
          <p:cNvSpPr>
            <a:spLocks noGrp="1"/>
          </p:cNvSpPr>
          <p:nvPr>
            <p:ph idx="1"/>
          </p:nvPr>
        </p:nvSpPr>
        <p:spPr>
          <a:xfrm>
            <a:off x="838200" y="1554480"/>
            <a:ext cx="10515600" cy="5183204"/>
          </a:xfrm>
        </p:spPr>
        <p:txBody>
          <a:bodyPr>
            <a:normAutofit fontScale="77500" lnSpcReduction="20000"/>
          </a:bodyPr>
          <a:lstStyle/>
          <a:p>
            <a:pPr marL="342900" lvl="0" indent="-342900">
              <a:buFont typeface="Arial" panose="020B0604020202020204" pitchFamily="34" charset="0"/>
              <a:buChar char="•"/>
              <a:tabLst>
                <a:tab pos="457200" algn="l"/>
              </a:tabLst>
            </a:pPr>
            <a:r>
              <a:rPr lang="en-GB" dirty="0">
                <a:effectLst/>
                <a:latin typeface="Calibri" panose="020F0502020204030204" pitchFamily="34" charset="0"/>
                <a:ea typeface="Calibri" panose="020F0502020204030204" pitchFamily="34" charset="0"/>
                <a:cs typeface="Times New Roman" panose="02020603050405020304" pitchFamily="18" charset="0"/>
              </a:rPr>
              <a:t>Ensuring there are clear performance reporting processes in place, between the COG and VAW Partnership and the COG holds the VAW Partnership to account for its progress towards achieving agreed outcomes and activities</a:t>
            </a:r>
          </a:p>
          <a:p>
            <a:pPr marL="342900" lvl="0" indent="-342900">
              <a:buFont typeface="Arial" panose="020B0604020202020204" pitchFamily="34" charset="0"/>
              <a:buChar char="•"/>
              <a:tabLst>
                <a:tab pos="457200" algn="l"/>
              </a:tabLst>
            </a:pPr>
            <a:r>
              <a:rPr lang="en-GB" dirty="0">
                <a:effectLst/>
                <a:latin typeface="Calibri" panose="020F0502020204030204" pitchFamily="34" charset="0"/>
                <a:ea typeface="Calibri" panose="020F0502020204030204" pitchFamily="34" charset="0"/>
                <a:cs typeface="Times New Roman" panose="02020603050405020304" pitchFamily="18" charset="0"/>
              </a:rPr>
              <a:t>Chief Officers should have a robust understanding of key data and trends in relation to VAWG within the local area, including information relating to specific barriers and inequality of outcomes that women and children with protected characteristics may experience</a:t>
            </a:r>
          </a:p>
          <a:p>
            <a:pPr marL="342900" lvl="0" indent="-342900">
              <a:buFont typeface="Arial" panose="020B0604020202020204" pitchFamily="34" charset="0"/>
              <a:buChar char="•"/>
              <a:tabLst>
                <a:tab pos="457200" algn="l"/>
              </a:tabLst>
            </a:pPr>
            <a:r>
              <a:rPr lang="en-GB" dirty="0">
                <a:effectLst/>
                <a:latin typeface="Calibri" panose="020F0502020204030204" pitchFamily="34" charset="0"/>
                <a:ea typeface="Calibri" panose="020F0502020204030204" pitchFamily="34" charset="0"/>
                <a:cs typeface="Times New Roman" panose="02020603050405020304" pitchFamily="18" charset="0"/>
              </a:rPr>
              <a:t>Implementing robust systems and services are in place locally to identify and respond to the risks that women, children and young people affected by VAWG experience within local communities with a focus on promoting safety and wellbeing</a:t>
            </a:r>
          </a:p>
          <a:p>
            <a:pPr marL="342900" lvl="0" indent="-342900">
              <a:buFont typeface="Arial" panose="020B0604020202020204" pitchFamily="34" charset="0"/>
              <a:buChar char="•"/>
              <a:tabLst>
                <a:tab pos="457200" algn="l"/>
              </a:tabLst>
            </a:pPr>
            <a:r>
              <a:rPr lang="en-GB" dirty="0">
                <a:effectLst/>
                <a:latin typeface="Calibri" panose="020F0502020204030204" pitchFamily="34" charset="0"/>
                <a:ea typeface="Calibri" panose="020F0502020204030204" pitchFamily="34" charset="0"/>
                <a:cs typeface="Times New Roman" panose="02020603050405020304" pitchFamily="18" charset="0"/>
              </a:rPr>
              <a:t>Ensuring effective mechanisms are in place for addressing issues that impact on women and children affected by VAWG that cut across different public protection agendas to avoid ‘siloed’ or inconsistent working</a:t>
            </a:r>
          </a:p>
          <a:p>
            <a:pPr marL="342900" lvl="0" indent="-342900">
              <a:buFont typeface="Arial" panose="020B0604020202020204" pitchFamily="34" charset="0"/>
              <a:buChar char="•"/>
              <a:tabLst>
                <a:tab pos="457200" algn="l"/>
              </a:tabLst>
            </a:pPr>
            <a:r>
              <a:rPr lang="en-GB" dirty="0">
                <a:effectLst/>
                <a:latin typeface="Calibri" panose="020F0502020204030204" pitchFamily="34" charset="0"/>
                <a:ea typeface="Calibri" panose="020F0502020204030204" pitchFamily="34" charset="0"/>
                <a:cs typeface="Times New Roman" panose="02020603050405020304" pitchFamily="18" charset="0"/>
              </a:rPr>
              <a:t>Overseeing the COG’s priorities and agreed outcomes in relation to public protection to ensure they respond to specific issues that women and children affected by violence and abuse experience within the local community</a:t>
            </a:r>
          </a:p>
          <a:p>
            <a:pPr marL="342900" lvl="0" indent="-342900">
              <a:buFont typeface="Arial" panose="020B0604020202020204" pitchFamily="34" charset="0"/>
              <a:buChar char="•"/>
              <a:tabLst>
                <a:tab pos="457200" algn="l"/>
              </a:tabLst>
            </a:pPr>
            <a:r>
              <a:rPr lang="en-GB" dirty="0">
                <a:effectLst/>
                <a:latin typeface="Calibri" panose="020F0502020204030204" pitchFamily="34" charset="0"/>
                <a:ea typeface="Calibri" panose="020F0502020204030204" pitchFamily="34" charset="0"/>
                <a:cs typeface="Times New Roman" panose="02020603050405020304" pitchFamily="18" charset="0"/>
              </a:rPr>
              <a:t>Ensuring appropriate structures and processes are in place to support effective decision making between the COG and VAW Partnership</a:t>
            </a:r>
          </a:p>
          <a:p>
            <a:endParaRPr lang="en-GB" dirty="0"/>
          </a:p>
          <a:p>
            <a:endParaRPr lang="en-GB" dirty="0"/>
          </a:p>
          <a:p>
            <a:endParaRPr lang="en-GB" dirty="0"/>
          </a:p>
        </p:txBody>
      </p:sp>
    </p:spTree>
    <p:extLst>
      <p:ext uri="{BB962C8B-B14F-4D97-AF65-F5344CB8AC3E}">
        <p14:creationId xmlns:p14="http://schemas.microsoft.com/office/powerpoint/2010/main" val="279066314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252200"/>
            <a:ext cx="9661793" cy="620889"/>
            <a:chOff x="-1" y="457036"/>
            <a:chExt cx="11568224" cy="620889"/>
          </a:xfrm>
          <a:solidFill>
            <a:srgbClr val="FF0000"/>
          </a:solidFill>
        </p:grpSpPr>
        <p:sp>
          <p:nvSpPr>
            <p:cNvPr id="6" name="Rectangle 5"/>
            <p:cNvSpPr/>
            <p:nvPr/>
          </p:nvSpPr>
          <p:spPr>
            <a:xfrm>
              <a:off x="-1" y="457037"/>
              <a:ext cx="11270255" cy="620888"/>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10884664" y="457036"/>
              <a:ext cx="683559" cy="620889"/>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 name="Title 4"/>
          <p:cNvSpPr>
            <a:spLocks noGrp="1"/>
          </p:cNvSpPr>
          <p:nvPr>
            <p:ph type="title"/>
          </p:nvPr>
        </p:nvSpPr>
        <p:spPr>
          <a:xfrm>
            <a:off x="457200" y="201549"/>
            <a:ext cx="10896599" cy="748058"/>
          </a:xfrm>
        </p:spPr>
        <p:txBody>
          <a:bodyPr>
            <a:normAutofit/>
          </a:bodyPr>
          <a:lstStyle/>
          <a:p>
            <a:r>
              <a:rPr lang="en-GB" b="1" dirty="0" err="1">
                <a:solidFill>
                  <a:schemeClr val="bg1"/>
                </a:solidFill>
              </a:rPr>
              <a:t>VAW</a:t>
            </a:r>
            <a:r>
              <a:rPr lang="en-GB" b="1" dirty="0">
                <a:solidFill>
                  <a:schemeClr val="bg1"/>
                </a:solidFill>
              </a:rPr>
              <a:t> awareness raising and case studies</a:t>
            </a:r>
          </a:p>
        </p:txBody>
      </p:sp>
      <p:sp>
        <p:nvSpPr>
          <p:cNvPr id="2" name="Content Placeholder 1"/>
          <p:cNvSpPr>
            <a:spLocks noGrp="1"/>
          </p:cNvSpPr>
          <p:nvPr>
            <p:ph idx="1"/>
          </p:nvPr>
        </p:nvSpPr>
        <p:spPr>
          <a:xfrm>
            <a:off x="457200" y="873089"/>
            <a:ext cx="11410121" cy="6345857"/>
          </a:xfrm>
        </p:spPr>
        <p:txBody>
          <a:bodyPr>
            <a:noAutofit/>
          </a:bodyPr>
          <a:lstStyle/>
          <a:p>
            <a:pPr>
              <a:lnSpc>
                <a:spcPct val="107000"/>
              </a:lnSpc>
              <a:spcAft>
                <a:spcPts val="600"/>
              </a:spcAft>
            </a:pPr>
            <a:endParaRPr lang="en-GB" sz="1400" b="1" u="sng"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hlinkClick r:id="rId3"/>
            </a:endParaRPr>
          </a:p>
          <a:p>
            <a:pPr>
              <a:lnSpc>
                <a:spcPct val="107000"/>
              </a:lnSpc>
              <a:spcAft>
                <a:spcPts val="600"/>
              </a:spcAft>
            </a:pPr>
            <a:r>
              <a:rPr lang="en-GB" sz="1400" b="1" u="sng"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hlinkClick r:id="rId3"/>
              </a:rPr>
              <a:t>DAART</a:t>
            </a:r>
            <a:r>
              <a:rPr lang="en-GB" sz="1400" dirty="0">
                <a:effectLst/>
                <a:latin typeface="Calibri" panose="020F0502020204030204" pitchFamily="34" charset="0"/>
                <a:ea typeface="Calibri" panose="020F0502020204030204" pitchFamily="34" charset="0"/>
                <a:cs typeface="Times New Roman" panose="02020603050405020304" pitchFamily="18" charset="0"/>
              </a:rPr>
              <a:t> is an online learning resource produced by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SafeLives</a:t>
            </a:r>
            <a:r>
              <a:rPr lang="en-GB" sz="1400" dirty="0">
                <a:effectLst/>
                <a:latin typeface="Calibri" panose="020F0502020204030204" pitchFamily="34" charset="0"/>
                <a:ea typeface="Calibri" panose="020F0502020204030204" pitchFamily="34" charset="0"/>
                <a:cs typeface="Times New Roman" panose="02020603050405020304" pitchFamily="18" charset="0"/>
              </a:rPr>
              <a:t>. Targeted at professionals working in local authorities and other settings across Scotland, this awareness-raising resource offers an introduction to domestic abuse and coercive control. The tool contains a number of case studies and videos to aid professionals understand domestic abuse based on the lived experiences of women and children.</a:t>
            </a:r>
          </a:p>
          <a:p>
            <a:pPr>
              <a:lnSpc>
                <a:spcPct val="107000"/>
              </a:lnSpc>
              <a:spcAft>
                <a:spcPts val="600"/>
              </a:spcAft>
            </a:pPr>
            <a:r>
              <a:rPr lang="en-GB" sz="1400" b="1" u="sng" dirty="0">
                <a:solidFill>
                  <a:srgbClr val="0000FF"/>
                </a:solidFill>
                <a:effectLst/>
                <a:latin typeface="Segoe UI" panose="020B0502040204020203" pitchFamily="34" charset="0"/>
                <a:ea typeface="Calibri" panose="020F0502020204030204" pitchFamily="34" charset="0"/>
                <a:cs typeface="Calibri" panose="020F0502020204030204" pitchFamily="34" charset="0"/>
                <a:hlinkClick r:id="rId4"/>
              </a:rPr>
              <a:t>Harmful Practices</a:t>
            </a:r>
            <a:r>
              <a:rPr lang="en-GB" sz="1400" b="1" dirty="0">
                <a:effectLst/>
                <a:latin typeface="Calibri" panose="020F0502020204030204" pitchFamily="34" charset="0"/>
                <a:ea typeface="Calibri" panose="020F0502020204030204" pitchFamily="34" charset="0"/>
                <a:cs typeface="Calibri" panose="020F0502020204030204" pitchFamily="34" charset="0"/>
              </a:rPr>
              <a:t> </a:t>
            </a:r>
            <a:r>
              <a:rPr lang="en-GB" sz="1400" dirty="0">
                <a:effectLst/>
                <a:latin typeface="Segoe UI" panose="020B0502040204020203" pitchFamily="34" charset="0"/>
                <a:ea typeface="Calibri" panose="020F0502020204030204" pitchFamily="34" charset="0"/>
                <a:cs typeface="Calibri" panose="020F0502020204030204" pitchFamily="34" charset="0"/>
              </a:rPr>
              <a:t>is a set of video resources aimed at raising awareness of harmful practices and services available to women</a:t>
            </a:r>
            <a:r>
              <a:rPr lang="en-GB" sz="1400" b="1" dirty="0">
                <a:effectLst/>
                <a:latin typeface="Calibri" panose="020F0502020204030204" pitchFamily="34" charset="0"/>
                <a:ea typeface="Calibri" panose="020F0502020204030204" pitchFamily="34" charset="0"/>
                <a:cs typeface="Calibri" panose="020F0502020204030204" pitchFamily="34" charset="0"/>
              </a:rPr>
              <a:t>. </a:t>
            </a:r>
            <a:r>
              <a:rPr lang="en-GB" sz="1400" dirty="0">
                <a:effectLst/>
                <a:latin typeface="Calibri" panose="020F0502020204030204" pitchFamily="34" charset="0"/>
                <a:ea typeface="Calibri" panose="020F0502020204030204" pitchFamily="34" charset="0"/>
                <a:cs typeface="Calibri" panose="020F0502020204030204" pitchFamily="34" charset="0"/>
              </a:rPr>
              <a:t>Women Support Project produced these 3 short films, available in 5 languages, that focus on Bride Price, Positive Parenting and Services for Women.</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en-GB" sz="1400" b="1"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5"/>
              </a:rPr>
              <a:t>CSE Aware</a:t>
            </a:r>
            <a:r>
              <a:rPr lang="en-GB" sz="1400" b="1"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a:effectLst/>
                <a:latin typeface="Calibri" panose="020F0502020204030204" pitchFamily="34" charset="0"/>
                <a:ea typeface="Calibri" panose="020F0502020204030204" pitchFamily="34" charset="0"/>
                <a:cs typeface="Times New Roman" panose="02020603050405020304" pitchFamily="18" charset="0"/>
              </a:rPr>
              <a:t>is a website and place for workers in Scotland to find information about the needs of women who sell or exchange sex, and resources to improve their response to them. </a:t>
            </a:r>
          </a:p>
          <a:p>
            <a:pPr>
              <a:lnSpc>
                <a:spcPct val="107000"/>
              </a:lnSpc>
              <a:spcAft>
                <a:spcPts val="600"/>
              </a:spcAft>
            </a:pPr>
            <a:r>
              <a:rPr lang="en-GB" sz="1400" b="1"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6"/>
              </a:rPr>
              <a:t>Don't be that guy</a:t>
            </a:r>
            <a:r>
              <a:rPr lang="en-GB" sz="1400" b="1"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a:effectLst/>
                <a:latin typeface="Calibri" panose="020F0502020204030204" pitchFamily="34" charset="0"/>
                <a:ea typeface="Calibri" panose="020F0502020204030204" pitchFamily="34" charset="0"/>
                <a:cs typeface="Times New Roman" panose="02020603050405020304" pitchFamily="18" charset="0"/>
              </a:rPr>
              <a:t>is a campaign by Police Scotland which urges men to be the solution to preventing sexual offending by having those difficult conversations with a friend who may have crossed the line. The website has a short video and some further advice and resources. </a:t>
            </a:r>
          </a:p>
          <a:p>
            <a:pPr>
              <a:lnSpc>
                <a:spcPct val="107000"/>
              </a:lnSpc>
              <a:spcAft>
                <a:spcPts val="600"/>
              </a:spcAft>
            </a:pPr>
            <a:r>
              <a:rPr lang="en-GB" sz="1400" b="1"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7"/>
              </a:rPr>
              <a:t>Hidden in Plain Sight</a:t>
            </a:r>
            <a:r>
              <a:rPr lang="en-GB" sz="1400" b="1"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a:effectLst/>
                <a:latin typeface="Calibri" panose="020F0502020204030204" pitchFamily="34" charset="0"/>
                <a:ea typeface="Calibri" panose="020F0502020204030204" pitchFamily="34" charset="0"/>
                <a:cs typeface="Times New Roman" panose="02020603050405020304" pitchFamily="18" charset="0"/>
              </a:rPr>
              <a:t>based on true stories of Coercive Control, is Scottish Women’s Aid campaign resource created to help people understand the insidious nature of this form of domestic abuse. </a:t>
            </a:r>
          </a:p>
          <a:p>
            <a:pPr>
              <a:lnSpc>
                <a:spcPct val="107000"/>
              </a:lnSpc>
              <a:spcAft>
                <a:spcPts val="600"/>
              </a:spcAft>
            </a:pPr>
            <a:r>
              <a:rPr lang="en-GB" sz="1400" b="1" u="sng"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hlinkClick r:id="rId8"/>
              </a:rPr>
              <a:t>Hear Our Voice</a:t>
            </a:r>
            <a:r>
              <a:rPr lang="en-GB" sz="1400" dirty="0">
                <a:effectLst/>
                <a:latin typeface="Calibri" panose="020F0502020204030204" pitchFamily="34" charset="0"/>
                <a:ea typeface="Calibri" panose="020F0502020204030204" pitchFamily="34" charset="0"/>
                <a:cs typeface="Times New Roman" panose="02020603050405020304" pitchFamily="18" charset="0"/>
              </a:rPr>
              <a:t> is a short video produced by Scottish Borders Council where four women tell their personal stories of the reality of domestic abuse in rural Scotland. In their own words, they describe the stigma, the shame, the barriers to getting help, and their journeys to recovery.</a:t>
            </a:r>
          </a:p>
          <a:p>
            <a:pPr>
              <a:lnSpc>
                <a:spcPct val="107000"/>
              </a:lnSpc>
              <a:spcAft>
                <a:spcPts val="600"/>
              </a:spcAft>
            </a:pPr>
            <a:r>
              <a:rPr lang="en-GB" sz="1400" b="1" u="sng"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hlinkClick r:id="rId9"/>
              </a:rPr>
              <a:t>One Voice at a Time</a:t>
            </a:r>
            <a:r>
              <a:rPr lang="en-GB" sz="1400" dirty="0">
                <a:effectLst/>
                <a:latin typeface="Calibri" panose="020F0502020204030204" pitchFamily="34" charset="0"/>
                <a:ea typeface="Calibri" panose="020F0502020204030204" pitchFamily="34" charset="0"/>
                <a:cs typeface="Times New Roman" panose="02020603050405020304" pitchFamily="18" charset="0"/>
              </a:rPr>
              <a:t> is a short video produced by Voices Against Violence (VAV) where 8 young people share their first-hand experience of domestic abuse.</a:t>
            </a:r>
          </a:p>
          <a:p>
            <a:pPr>
              <a:lnSpc>
                <a:spcPct val="107000"/>
              </a:lnSpc>
              <a:spcAft>
                <a:spcPts val="800"/>
              </a:spcAft>
            </a:pPr>
            <a:endParaRPr lang="en-GB"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4206340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318302"/>
            <a:ext cx="7028761" cy="620889"/>
            <a:chOff x="-1" y="457036"/>
            <a:chExt cx="11568224" cy="620889"/>
          </a:xfrm>
          <a:solidFill>
            <a:srgbClr val="FF0000"/>
          </a:solidFill>
        </p:grpSpPr>
        <p:sp>
          <p:nvSpPr>
            <p:cNvPr id="6" name="Rectangle 5"/>
            <p:cNvSpPr/>
            <p:nvPr/>
          </p:nvSpPr>
          <p:spPr>
            <a:xfrm>
              <a:off x="-1" y="457037"/>
              <a:ext cx="11270255" cy="620888"/>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10884664" y="457036"/>
              <a:ext cx="683559" cy="620889"/>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 name="Title 4"/>
          <p:cNvSpPr>
            <a:spLocks noGrp="1"/>
          </p:cNvSpPr>
          <p:nvPr>
            <p:ph type="title"/>
          </p:nvPr>
        </p:nvSpPr>
        <p:spPr>
          <a:xfrm>
            <a:off x="771181" y="265734"/>
            <a:ext cx="10622376" cy="728179"/>
          </a:xfrm>
        </p:spPr>
        <p:txBody>
          <a:bodyPr/>
          <a:lstStyle/>
          <a:p>
            <a:r>
              <a:rPr lang="en-GB" b="1" dirty="0">
                <a:solidFill>
                  <a:schemeClr val="bg1"/>
                </a:solidFill>
              </a:rPr>
              <a:t>Local VAWG data template</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595252775"/>
              </p:ext>
            </p:extLst>
          </p:nvPr>
        </p:nvGraphicFramePr>
        <p:xfrm>
          <a:off x="877957" y="1183589"/>
          <a:ext cx="10515600" cy="5256972"/>
        </p:xfrm>
        <a:graphic>
          <a:graphicData uri="http://schemas.openxmlformats.org/drawingml/2006/table">
            <a:tbl>
              <a:tblPr firstRow="1" bandRow="1">
                <a:tableStyleId>{5C22544A-7EE6-4342-B048-85BDC9FD1C3A}</a:tableStyleId>
              </a:tblPr>
              <a:tblGrid>
                <a:gridCol w="8723243">
                  <a:extLst>
                    <a:ext uri="{9D8B030D-6E8A-4147-A177-3AD203B41FA5}">
                      <a16:colId xmlns:a16="http://schemas.microsoft.com/office/drawing/2014/main" val="1478797382"/>
                    </a:ext>
                  </a:extLst>
                </a:gridCol>
                <a:gridCol w="1792357">
                  <a:extLst>
                    <a:ext uri="{9D8B030D-6E8A-4147-A177-3AD203B41FA5}">
                      <a16:colId xmlns:a16="http://schemas.microsoft.com/office/drawing/2014/main" val="243655571"/>
                    </a:ext>
                  </a:extLst>
                </a:gridCol>
              </a:tblGrid>
              <a:tr h="397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200" dirty="0"/>
                        <a:t>EXEMPLAR TO BE POPULATED BY LOCAL AREA</a:t>
                      </a:r>
                    </a:p>
                  </a:txBody>
                  <a:tcPr/>
                </a:tc>
                <a:tc>
                  <a:txBody>
                    <a:bodyPr/>
                    <a:lstStyle/>
                    <a:p>
                      <a:endParaRPr lang="en-GB" sz="2200"/>
                    </a:p>
                  </a:txBody>
                  <a:tcPr/>
                </a:tc>
                <a:extLst>
                  <a:ext uri="{0D108BD9-81ED-4DB2-BD59-A6C34878D82A}">
                    <a16:rowId xmlns:a16="http://schemas.microsoft.com/office/drawing/2014/main" val="4208738352"/>
                  </a:ext>
                </a:extLst>
              </a:tr>
              <a:tr h="695551">
                <a:tc>
                  <a:txBody>
                    <a:bodyPr/>
                    <a:lstStyle/>
                    <a:p>
                      <a:r>
                        <a:rPr lang="en-GB" sz="2200" dirty="0"/>
                        <a:t>Number of incidents or crimes of domestic abuse with a female victim recorded by police</a:t>
                      </a:r>
                    </a:p>
                  </a:txBody>
                  <a:tcPr/>
                </a:tc>
                <a:tc>
                  <a:txBody>
                    <a:bodyPr/>
                    <a:lstStyle/>
                    <a:p>
                      <a:endParaRPr lang="en-GB" sz="2200"/>
                    </a:p>
                  </a:txBody>
                  <a:tcPr/>
                </a:tc>
                <a:extLst>
                  <a:ext uri="{0D108BD9-81ED-4DB2-BD59-A6C34878D82A}">
                    <a16:rowId xmlns:a16="http://schemas.microsoft.com/office/drawing/2014/main" val="3938502960"/>
                  </a:ext>
                </a:extLst>
              </a:tr>
              <a:tr h="397458">
                <a:tc>
                  <a:txBody>
                    <a:bodyPr/>
                    <a:lstStyle/>
                    <a:p>
                      <a:r>
                        <a:rPr lang="en-GB" sz="2200" dirty="0"/>
                        <a:t>Number of men convicted of domestic abuse</a:t>
                      </a:r>
                    </a:p>
                  </a:txBody>
                  <a:tcPr/>
                </a:tc>
                <a:tc>
                  <a:txBody>
                    <a:bodyPr/>
                    <a:lstStyle/>
                    <a:p>
                      <a:endParaRPr lang="en-GB" sz="2200"/>
                    </a:p>
                  </a:txBody>
                  <a:tcPr/>
                </a:tc>
                <a:extLst>
                  <a:ext uri="{0D108BD9-81ED-4DB2-BD59-A6C34878D82A}">
                    <a16:rowId xmlns:a16="http://schemas.microsoft.com/office/drawing/2014/main" val="2233537486"/>
                  </a:ext>
                </a:extLst>
              </a:tr>
              <a:tr h="695551">
                <a:tc>
                  <a:txBody>
                    <a:bodyPr/>
                    <a:lstStyle/>
                    <a:p>
                      <a:r>
                        <a:rPr lang="en-GB" sz="2200" dirty="0"/>
                        <a:t>Number of incidents or crimes of sexual abuse or assault with a female victim recorded by police</a:t>
                      </a:r>
                    </a:p>
                  </a:txBody>
                  <a:tcPr/>
                </a:tc>
                <a:tc>
                  <a:txBody>
                    <a:bodyPr/>
                    <a:lstStyle/>
                    <a:p>
                      <a:endParaRPr lang="en-GB" sz="2200" dirty="0"/>
                    </a:p>
                  </a:txBody>
                  <a:tcPr/>
                </a:tc>
                <a:extLst>
                  <a:ext uri="{0D108BD9-81ED-4DB2-BD59-A6C34878D82A}">
                    <a16:rowId xmlns:a16="http://schemas.microsoft.com/office/drawing/2014/main" val="2470410792"/>
                  </a:ext>
                </a:extLst>
              </a:tr>
              <a:tr h="695551">
                <a:tc>
                  <a:txBody>
                    <a:bodyPr/>
                    <a:lstStyle/>
                    <a:p>
                      <a:r>
                        <a:rPr lang="en-GB" sz="2200" dirty="0"/>
                        <a:t>Number of incidents or crimes of sexual abuse or assault with a victim aged under 16 recorded by police</a:t>
                      </a:r>
                    </a:p>
                  </a:txBody>
                  <a:tcPr/>
                </a:tc>
                <a:tc>
                  <a:txBody>
                    <a:bodyPr/>
                    <a:lstStyle/>
                    <a:p>
                      <a:endParaRPr lang="en-GB" sz="2200"/>
                    </a:p>
                  </a:txBody>
                  <a:tcPr/>
                </a:tc>
                <a:extLst>
                  <a:ext uri="{0D108BD9-81ED-4DB2-BD59-A6C34878D82A}">
                    <a16:rowId xmlns:a16="http://schemas.microsoft.com/office/drawing/2014/main" val="691537792"/>
                  </a:ext>
                </a:extLst>
              </a:tr>
              <a:tr h="533015">
                <a:tc>
                  <a:txBody>
                    <a:bodyPr/>
                    <a:lstStyle/>
                    <a:p>
                      <a:r>
                        <a:rPr lang="en-GB" sz="2200" dirty="0"/>
                        <a:t>Number of referrals to specialist VAWG support services</a:t>
                      </a:r>
                    </a:p>
                  </a:txBody>
                  <a:tcPr/>
                </a:tc>
                <a:tc>
                  <a:txBody>
                    <a:bodyPr/>
                    <a:lstStyle/>
                    <a:p>
                      <a:endParaRPr lang="en-GB" sz="2200"/>
                    </a:p>
                  </a:txBody>
                  <a:tcPr/>
                </a:tc>
                <a:extLst>
                  <a:ext uri="{0D108BD9-81ED-4DB2-BD59-A6C34878D82A}">
                    <a16:rowId xmlns:a16="http://schemas.microsoft.com/office/drawing/2014/main" val="3683521342"/>
                  </a:ext>
                </a:extLst>
              </a:tr>
              <a:tr h="695551">
                <a:tc>
                  <a:txBody>
                    <a:bodyPr/>
                    <a:lstStyle/>
                    <a:p>
                      <a:r>
                        <a:rPr lang="en-GB" sz="2200" dirty="0"/>
                        <a:t>Number of referrals to specialist </a:t>
                      </a:r>
                      <a:r>
                        <a:rPr lang="en-GB" sz="2200" dirty="0" err="1"/>
                        <a:t>VAWG</a:t>
                      </a:r>
                      <a:r>
                        <a:rPr lang="en-GB" sz="2200" dirty="0"/>
                        <a:t> perpetrator interventions</a:t>
                      </a:r>
                    </a:p>
                  </a:txBody>
                  <a:tcPr/>
                </a:tc>
                <a:tc>
                  <a:txBody>
                    <a:bodyPr/>
                    <a:lstStyle/>
                    <a:p>
                      <a:endParaRPr lang="en-GB" sz="2200" dirty="0"/>
                    </a:p>
                  </a:txBody>
                  <a:tcPr/>
                </a:tc>
                <a:extLst>
                  <a:ext uri="{0D108BD9-81ED-4DB2-BD59-A6C34878D82A}">
                    <a16:rowId xmlns:a16="http://schemas.microsoft.com/office/drawing/2014/main" val="1185738351"/>
                  </a:ext>
                </a:extLst>
              </a:tr>
              <a:tr h="761449">
                <a:tc>
                  <a:txBody>
                    <a:bodyPr/>
                    <a:lstStyle/>
                    <a:p>
                      <a:r>
                        <a:rPr lang="en-GB" sz="2200" dirty="0"/>
                        <a:t>% of women and children affected by VAWG who report feeling safer as a result of the specialist support they have received</a:t>
                      </a:r>
                    </a:p>
                  </a:txBody>
                  <a:tcPr/>
                </a:tc>
                <a:tc>
                  <a:txBody>
                    <a:bodyPr/>
                    <a:lstStyle/>
                    <a:p>
                      <a:endParaRPr lang="en-GB" sz="2200" dirty="0"/>
                    </a:p>
                  </a:txBody>
                  <a:tcPr/>
                </a:tc>
                <a:extLst>
                  <a:ext uri="{0D108BD9-81ED-4DB2-BD59-A6C34878D82A}">
                    <a16:rowId xmlns:a16="http://schemas.microsoft.com/office/drawing/2014/main" val="3528325232"/>
                  </a:ext>
                </a:extLst>
              </a:tr>
              <a:tr h="126966">
                <a:tc>
                  <a:txBody>
                    <a:bodyPr/>
                    <a:lstStyle/>
                    <a:p>
                      <a:endParaRPr lang="en-GB" sz="100" dirty="0"/>
                    </a:p>
                  </a:txBody>
                  <a:tcPr/>
                </a:tc>
                <a:tc>
                  <a:txBody>
                    <a:bodyPr/>
                    <a:lstStyle/>
                    <a:p>
                      <a:endParaRPr lang="en-GB" sz="100" dirty="0"/>
                    </a:p>
                  </a:txBody>
                  <a:tcPr/>
                </a:tc>
                <a:extLst>
                  <a:ext uri="{0D108BD9-81ED-4DB2-BD59-A6C34878D82A}">
                    <a16:rowId xmlns:a16="http://schemas.microsoft.com/office/drawing/2014/main" val="1687737564"/>
                  </a:ext>
                </a:extLst>
              </a:tr>
            </a:tbl>
          </a:graphicData>
        </a:graphic>
      </p:graphicFrame>
    </p:spTree>
    <p:extLst>
      <p:ext uri="{BB962C8B-B14F-4D97-AF65-F5344CB8AC3E}">
        <p14:creationId xmlns:p14="http://schemas.microsoft.com/office/powerpoint/2010/main" val="19652383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318302"/>
            <a:ext cx="10080434" cy="620889"/>
            <a:chOff x="-1" y="457036"/>
            <a:chExt cx="11568224" cy="620889"/>
          </a:xfrm>
          <a:solidFill>
            <a:srgbClr val="FF0000"/>
          </a:solidFill>
        </p:grpSpPr>
        <p:sp>
          <p:nvSpPr>
            <p:cNvPr id="5" name="Rectangle 4"/>
            <p:cNvSpPr/>
            <p:nvPr/>
          </p:nvSpPr>
          <p:spPr>
            <a:xfrm>
              <a:off x="-1" y="457037"/>
              <a:ext cx="11270255" cy="620888"/>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10884664" y="457036"/>
              <a:ext cx="683559" cy="620889"/>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p:cNvSpPr>
            <a:spLocks noGrp="1"/>
          </p:cNvSpPr>
          <p:nvPr>
            <p:ph type="title"/>
          </p:nvPr>
        </p:nvSpPr>
        <p:spPr>
          <a:xfrm>
            <a:off x="633044" y="185200"/>
            <a:ext cx="11113477" cy="947859"/>
          </a:xfrm>
        </p:spPr>
        <p:txBody>
          <a:bodyPr/>
          <a:lstStyle/>
          <a:p>
            <a:r>
              <a:rPr lang="en-GB" b="1" dirty="0">
                <a:solidFill>
                  <a:schemeClr val="bg1"/>
                </a:solidFill>
              </a:rPr>
              <a:t>Quality indicators and reflective questions</a:t>
            </a:r>
          </a:p>
        </p:txBody>
      </p:sp>
      <p:sp>
        <p:nvSpPr>
          <p:cNvPr id="3" name="Content Placeholder 2"/>
          <p:cNvSpPr>
            <a:spLocks noGrp="1"/>
          </p:cNvSpPr>
          <p:nvPr>
            <p:ph idx="1"/>
          </p:nvPr>
        </p:nvSpPr>
        <p:spPr>
          <a:xfrm>
            <a:off x="556592" y="1133059"/>
            <a:ext cx="11011632" cy="5504241"/>
          </a:xfrm>
        </p:spPr>
        <p:txBody>
          <a:bodyPr>
            <a:normAutofit fontScale="70000" lnSpcReduction="20000"/>
          </a:bodyPr>
          <a:lstStyle/>
          <a:p>
            <a:pPr marL="0" indent="0">
              <a:buNone/>
            </a:pPr>
            <a:r>
              <a:rPr lang="en-GB" dirty="0">
                <a:hlinkClick r:id="rId3"/>
              </a:rPr>
              <a:t>Equally Safe Quality Standards and Performance Framework</a:t>
            </a:r>
            <a:endParaRPr lang="en-GB" dirty="0"/>
          </a:p>
          <a:p>
            <a:pPr marL="0" indent="0">
              <a:buNone/>
            </a:pPr>
            <a:endParaRPr lang="en-GB" dirty="0"/>
          </a:p>
          <a:p>
            <a:pPr marL="0" indent="0">
              <a:lnSpc>
                <a:spcPct val="120000"/>
              </a:lnSpc>
              <a:spcBef>
                <a:spcPts val="0"/>
              </a:spcBef>
              <a:buNone/>
            </a:pPr>
            <a:r>
              <a:rPr lang="en-GB" b="1" dirty="0"/>
              <a:t>Reflective questions</a:t>
            </a:r>
          </a:p>
          <a:p>
            <a:pPr lvl="0" fontAlgn="base"/>
            <a:r>
              <a:rPr lang="en-GB" dirty="0"/>
              <a:t>What is the scale and nature of all forms of </a:t>
            </a:r>
            <a:r>
              <a:rPr lang="en-GB" dirty="0" err="1"/>
              <a:t>VAWG</a:t>
            </a:r>
            <a:r>
              <a:rPr lang="en-GB" dirty="0"/>
              <a:t> in the local community?</a:t>
            </a:r>
          </a:p>
          <a:p>
            <a:pPr lvl="0" fontAlgn="base"/>
            <a:r>
              <a:rPr lang="en-GB" dirty="0"/>
              <a:t>How are the priorities set out in Equally Safe: Scotland's Strategy to Prevent and Eradicate Violence Against Women and Girls being implemented in this local authority, and what progress has been made towards achieving the intended outcomes?  </a:t>
            </a:r>
          </a:p>
          <a:p>
            <a:pPr lvl="0" fontAlgn="base"/>
            <a:r>
              <a:rPr lang="en-GB" dirty="0"/>
              <a:t>Are effective mechanisms in place to engage with women and children with lived experience of violence and abuse, to understand the extent to which local systems, services and processes meet their needs?</a:t>
            </a:r>
          </a:p>
          <a:p>
            <a:pPr lvl="0" fontAlgn="base"/>
            <a:r>
              <a:rPr lang="en-GB" dirty="0"/>
              <a:t>Does the COG have a clear vision for eradicating and preventing violence against women and girls, which all Chief Officers are fully committed to achieving?</a:t>
            </a:r>
          </a:p>
          <a:p>
            <a:pPr lvl="0" fontAlgn="base"/>
            <a:r>
              <a:rPr lang="en-GB" dirty="0"/>
              <a:t>Are effective mechanisms in place to address issues that cut across VAWG, Child Protection and Adult to avoid ‘</a:t>
            </a:r>
            <a:r>
              <a:rPr lang="en-GB" dirty="0" err="1"/>
              <a:t>siloed</a:t>
            </a:r>
            <a:r>
              <a:rPr lang="en-GB" dirty="0"/>
              <a:t>’ or inconsistent working?  </a:t>
            </a:r>
          </a:p>
          <a:p>
            <a:pPr lvl="0" fontAlgn="base"/>
            <a:r>
              <a:rPr lang="en-GB" dirty="0"/>
              <a:t>Is the necessary information Protection are in place available to monitor the VAW Partnership’s progress towards achieving the outcomes and activities outlined in its VAWG strategy and action plan?</a:t>
            </a:r>
          </a:p>
          <a:p>
            <a:pPr lvl="0" fontAlgn="base"/>
            <a:r>
              <a:rPr lang="en-GB" dirty="0"/>
              <a:t>Does the COG appropriately use performance information to facilitate strategic discussions around tackling </a:t>
            </a:r>
            <a:r>
              <a:rPr lang="en-GB" dirty="0" err="1"/>
              <a:t>VAWG</a:t>
            </a:r>
            <a:r>
              <a:rPr lang="en-GB" dirty="0"/>
              <a:t>, and to make improvements where under-performance is identified?</a:t>
            </a:r>
          </a:p>
        </p:txBody>
      </p:sp>
    </p:spTree>
    <p:extLst>
      <p:ext uri="{BB962C8B-B14F-4D97-AF65-F5344CB8AC3E}">
        <p14:creationId xmlns:p14="http://schemas.microsoft.com/office/powerpoint/2010/main" val="58909333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57645-BFA1-4002-A1B8-B0587D89A6A9}"/>
              </a:ext>
            </a:extLst>
          </p:cNvPr>
          <p:cNvSpPr>
            <a:spLocks noGrp="1"/>
          </p:cNvSpPr>
          <p:nvPr>
            <p:ph type="ctrTitle"/>
          </p:nvPr>
        </p:nvSpPr>
        <p:spPr/>
        <p:txBody>
          <a:bodyPr/>
          <a:lstStyle/>
          <a:p>
            <a:r>
              <a:rPr lang="en-GB" b="1" dirty="0">
                <a:solidFill>
                  <a:srgbClr val="00B0F0"/>
                </a:solidFill>
                <a:latin typeface="+mn-lt"/>
              </a:rPr>
              <a:t>Suicide Prevention</a:t>
            </a:r>
          </a:p>
        </p:txBody>
      </p:sp>
    </p:spTree>
    <p:extLst>
      <p:ext uri="{BB962C8B-B14F-4D97-AF65-F5344CB8AC3E}">
        <p14:creationId xmlns:p14="http://schemas.microsoft.com/office/powerpoint/2010/main" val="175426270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505591"/>
            <a:ext cx="7634689" cy="620889"/>
            <a:chOff x="-1" y="457036"/>
            <a:chExt cx="11568224" cy="620889"/>
          </a:xfrm>
          <a:solidFill>
            <a:srgbClr val="00B0F0"/>
          </a:solidFill>
        </p:grpSpPr>
        <p:sp>
          <p:nvSpPr>
            <p:cNvPr id="5" name="Rectangle 4"/>
            <p:cNvSpPr/>
            <p:nvPr/>
          </p:nvSpPr>
          <p:spPr>
            <a:xfrm>
              <a:off x="-1" y="457037"/>
              <a:ext cx="11270255" cy="620888"/>
            </a:xfrm>
            <a:prstGeom prst="rect">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10884664" y="457036"/>
              <a:ext cx="683559" cy="620889"/>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p:cNvSpPr>
            <a:spLocks noGrp="1"/>
          </p:cNvSpPr>
          <p:nvPr>
            <p:ph type="title"/>
          </p:nvPr>
        </p:nvSpPr>
        <p:spPr>
          <a:xfrm>
            <a:off x="838200" y="365125"/>
            <a:ext cx="10515600" cy="1006475"/>
          </a:xfrm>
        </p:spPr>
        <p:txBody>
          <a:bodyPr/>
          <a:lstStyle/>
          <a:p>
            <a:r>
              <a:rPr lang="en-GB" b="1" dirty="0">
                <a:solidFill>
                  <a:schemeClr val="bg1"/>
                </a:solidFill>
              </a:rPr>
              <a:t>Suicide Prevention – content</a:t>
            </a:r>
            <a:endParaRPr lang="en-GB" dirty="0">
              <a:solidFill>
                <a:schemeClr val="bg1"/>
              </a:solidFill>
            </a:endParaRPr>
          </a:p>
        </p:txBody>
      </p:sp>
      <p:sp>
        <p:nvSpPr>
          <p:cNvPr id="3" name="Content Placeholder 2"/>
          <p:cNvSpPr>
            <a:spLocks noGrp="1"/>
          </p:cNvSpPr>
          <p:nvPr>
            <p:ph idx="1"/>
          </p:nvPr>
        </p:nvSpPr>
        <p:spPr>
          <a:xfrm>
            <a:off x="838200" y="1550504"/>
            <a:ext cx="10515600" cy="4626459"/>
          </a:xfrm>
        </p:spPr>
        <p:txBody>
          <a:bodyPr>
            <a:normAutofit/>
          </a:bodyPr>
          <a:lstStyle/>
          <a:p>
            <a:r>
              <a:rPr lang="en-GB" sz="3000" dirty="0"/>
              <a:t>Development of policy and guidance on suicide prevention</a:t>
            </a:r>
          </a:p>
          <a:p>
            <a:r>
              <a:rPr lang="en-GB" sz="3000" dirty="0"/>
              <a:t>Definition and language around suicide prevention</a:t>
            </a:r>
          </a:p>
          <a:p>
            <a:r>
              <a:rPr lang="en-GB" sz="3000" dirty="0"/>
              <a:t>Chief Officers’ role in suicide prevention</a:t>
            </a:r>
          </a:p>
          <a:p>
            <a:r>
              <a:rPr lang="en-GB" sz="3000" dirty="0"/>
              <a:t>Every Life Matters</a:t>
            </a:r>
          </a:p>
          <a:p>
            <a:r>
              <a:rPr lang="en-GB" sz="3000" dirty="0"/>
              <a:t>Local Suicide Prevention Plans</a:t>
            </a:r>
          </a:p>
          <a:p>
            <a:r>
              <a:rPr lang="en-GB" sz="3000" dirty="0"/>
              <a:t>Key messages</a:t>
            </a:r>
          </a:p>
          <a:p>
            <a:r>
              <a:rPr lang="en-GB" sz="3000" dirty="0"/>
              <a:t>Data</a:t>
            </a:r>
          </a:p>
          <a:p>
            <a:r>
              <a:rPr lang="en-GB" sz="3000" dirty="0"/>
              <a:t>Quality indicators and reflective questions</a:t>
            </a:r>
          </a:p>
        </p:txBody>
      </p:sp>
    </p:spTree>
    <p:extLst>
      <p:ext uri="{BB962C8B-B14F-4D97-AF65-F5344CB8AC3E}">
        <p14:creationId xmlns:p14="http://schemas.microsoft.com/office/powerpoint/2010/main" val="137204385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318302"/>
            <a:ext cx="12085981" cy="620889"/>
            <a:chOff x="-1" y="457036"/>
            <a:chExt cx="11568224" cy="620889"/>
          </a:xfrm>
          <a:solidFill>
            <a:srgbClr val="00B0F0"/>
          </a:solidFill>
        </p:grpSpPr>
        <p:sp>
          <p:nvSpPr>
            <p:cNvPr id="6" name="Rectangle 5"/>
            <p:cNvSpPr/>
            <p:nvPr/>
          </p:nvSpPr>
          <p:spPr>
            <a:xfrm>
              <a:off x="-1" y="457037"/>
              <a:ext cx="11270255" cy="620888"/>
            </a:xfrm>
            <a:prstGeom prst="rect">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10884664" y="457036"/>
              <a:ext cx="683559" cy="620889"/>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a:extLst>
              <a:ext uri="{FF2B5EF4-FFF2-40B4-BE49-F238E27FC236}">
                <a16:creationId xmlns:a16="http://schemas.microsoft.com/office/drawing/2014/main" id="{47D955D5-5C52-4207-98AC-50BFC27E2BFC}"/>
              </a:ext>
            </a:extLst>
          </p:cNvPr>
          <p:cNvSpPr>
            <a:spLocks noGrp="1"/>
          </p:cNvSpPr>
          <p:nvPr>
            <p:ph type="title"/>
          </p:nvPr>
        </p:nvSpPr>
        <p:spPr>
          <a:xfrm>
            <a:off x="106016" y="156819"/>
            <a:ext cx="11979965" cy="1016000"/>
          </a:xfrm>
        </p:spPr>
        <p:txBody>
          <a:bodyPr>
            <a:normAutofit fontScale="90000"/>
          </a:bodyPr>
          <a:lstStyle/>
          <a:p>
            <a:r>
              <a:rPr lang="en-GB" b="1" dirty="0">
                <a:solidFill>
                  <a:schemeClr val="bg1"/>
                </a:solidFill>
              </a:rPr>
              <a:t>Development of policy and guidance on suicide prevention</a:t>
            </a:r>
          </a:p>
        </p:txBody>
      </p:sp>
      <p:sp>
        <p:nvSpPr>
          <p:cNvPr id="4" name="Content Placeholder 3">
            <a:extLst>
              <a:ext uri="{FF2B5EF4-FFF2-40B4-BE49-F238E27FC236}">
                <a16:creationId xmlns:a16="http://schemas.microsoft.com/office/drawing/2014/main" id="{D229660D-E8B8-424F-AEC0-ACDA5A1F58E9}"/>
              </a:ext>
            </a:extLst>
          </p:cNvPr>
          <p:cNvSpPr>
            <a:spLocks noGrp="1"/>
          </p:cNvSpPr>
          <p:nvPr>
            <p:ph sz="half" idx="2"/>
          </p:nvPr>
        </p:nvSpPr>
        <p:spPr>
          <a:xfrm>
            <a:off x="377687" y="1033670"/>
            <a:ext cx="11430000" cy="5665303"/>
          </a:xfrm>
        </p:spPr>
        <p:txBody>
          <a:bodyPr>
            <a:normAutofit lnSpcReduction="10000"/>
          </a:bodyPr>
          <a:lstStyle/>
          <a:p>
            <a:pPr marL="0" indent="0">
              <a:lnSpc>
                <a:spcPct val="110000"/>
              </a:lnSpc>
              <a:spcBef>
                <a:spcPts val="0"/>
              </a:spcBef>
              <a:buNone/>
            </a:pPr>
            <a:r>
              <a:rPr lang="en-GB" b="1" dirty="0"/>
              <a:t>Global context</a:t>
            </a:r>
          </a:p>
          <a:p>
            <a:pPr>
              <a:lnSpc>
                <a:spcPct val="110000"/>
              </a:lnSpc>
              <a:spcBef>
                <a:spcPts val="0"/>
              </a:spcBef>
            </a:pPr>
            <a:r>
              <a:rPr lang="en-GB" sz="2000" dirty="0">
                <a:effectLst/>
                <a:latin typeface="Calibri" panose="020F0502020204030204" pitchFamily="34" charset="0"/>
                <a:ea typeface="Calibri" panose="020F0502020204030204" pitchFamily="34" charset="0"/>
                <a:cs typeface="Times New Roman" panose="02020603050405020304" pitchFamily="18" charset="0"/>
              </a:rPr>
              <a:t>2021 – WHO </a:t>
            </a:r>
            <a:r>
              <a:rPr lang="en-GB" sz="20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Live Life Suicide Prevention</a:t>
            </a:r>
            <a:r>
              <a:rPr lang="en-GB" sz="2000" dirty="0">
                <a:effectLst/>
                <a:latin typeface="Calibri" panose="020F0502020204030204" pitchFamily="34" charset="0"/>
                <a:ea typeface="Calibri" panose="020F0502020204030204" pitchFamily="34" charset="0"/>
                <a:cs typeface="Times New Roman" panose="02020603050405020304" pitchFamily="18" charset="0"/>
              </a:rPr>
              <a:t> </a:t>
            </a:r>
            <a:r>
              <a:rPr lang="en-GB" sz="20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Suicide (who.int)</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10000"/>
              </a:lnSpc>
              <a:spcBef>
                <a:spcPts val="0"/>
              </a:spcBef>
              <a:buNone/>
            </a:pPr>
            <a:r>
              <a:rPr lang="en-GB" b="1" dirty="0"/>
              <a:t>Scottish context</a:t>
            </a:r>
          </a:p>
          <a:p>
            <a:pPr marL="342900" lvl="0" indent="-342900">
              <a:buFont typeface="Arial" panose="020B0604020202020204" pitchFamily="34" charset="0"/>
              <a:buChar char="•"/>
              <a:tabLst>
                <a:tab pos="457200" algn="l"/>
              </a:tabLst>
            </a:pPr>
            <a:r>
              <a:rPr lang="en-GB" sz="2000" dirty="0">
                <a:effectLst/>
                <a:latin typeface="Calibri" panose="020F0502020204030204" pitchFamily="34" charset="0"/>
                <a:ea typeface="Calibri" panose="020F0502020204030204" pitchFamily="34" charset="0"/>
                <a:cs typeface="Times New Roman" panose="02020603050405020304" pitchFamily="18" charset="0"/>
              </a:rPr>
              <a:t>2000 - </a:t>
            </a:r>
            <a:r>
              <a:rPr lang="en-GB" sz="2000" u="sng"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hlinkClick r:id="rId4"/>
              </a:rPr>
              <a:t>The Sorrows of Young Men</a:t>
            </a:r>
            <a:r>
              <a:rPr lang="en-GB" sz="2000" dirty="0">
                <a:effectLst/>
                <a:latin typeface="Calibri" panose="020F0502020204030204" pitchFamily="34" charset="0"/>
                <a:ea typeface="Calibri" panose="020F0502020204030204" pitchFamily="34" charset="0"/>
                <a:cs typeface="Times New Roman" panose="02020603050405020304" pitchFamily="18" charset="0"/>
              </a:rPr>
              <a:t> report, </a:t>
            </a:r>
            <a:r>
              <a:rPr lang="en-GB" sz="2000" i="1" dirty="0">
                <a:effectLst/>
                <a:latin typeface="Calibri" panose="020F0502020204030204" pitchFamily="34" charset="0"/>
                <a:ea typeface="Calibri" panose="020F0502020204030204" pitchFamily="34" charset="0"/>
                <a:cs typeface="Times New Roman" panose="02020603050405020304" pitchFamily="18" charset="0"/>
              </a:rPr>
              <a:t>Health and Social Care Chaplaincy</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Arial" panose="020B0604020202020204" pitchFamily="34" charset="0"/>
              <a:buChar char="•"/>
              <a:tabLst>
                <a:tab pos="457200" algn="l"/>
              </a:tabLst>
            </a:pPr>
            <a:r>
              <a:rPr lang="en-GB" sz="2000" dirty="0">
                <a:effectLst/>
                <a:latin typeface="Calibri" panose="020F0502020204030204" pitchFamily="34" charset="0"/>
                <a:ea typeface="Calibri" panose="020F0502020204030204" pitchFamily="34" charset="0"/>
                <a:cs typeface="Times New Roman" panose="02020603050405020304" pitchFamily="18" charset="0"/>
              </a:rPr>
              <a:t>2002 - Development of </a:t>
            </a:r>
            <a:r>
              <a:rPr lang="en-GB" sz="2000" u="sng"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hlinkClick r:id="rId5"/>
              </a:rPr>
              <a:t>Choose Life: A National Strategy &amp; Action plan</a:t>
            </a:r>
            <a:r>
              <a:rPr lang="en-GB" sz="2000" dirty="0">
                <a:effectLst/>
                <a:latin typeface="Calibri" panose="020F0502020204030204" pitchFamily="34" charset="0"/>
                <a:ea typeface="Calibri" panose="020F0502020204030204" pitchFamily="34" charset="0"/>
                <a:cs typeface="Times New Roman" panose="02020603050405020304" pitchFamily="18" charset="0"/>
              </a:rPr>
              <a:t>, </a:t>
            </a:r>
            <a:r>
              <a:rPr lang="en-GB" sz="2000" i="1" dirty="0">
                <a:effectLst/>
                <a:latin typeface="Calibri" panose="020F0502020204030204" pitchFamily="34" charset="0"/>
                <a:ea typeface="Calibri" panose="020F0502020204030204" pitchFamily="34" charset="0"/>
                <a:cs typeface="Times New Roman" panose="02020603050405020304" pitchFamily="18" charset="0"/>
              </a:rPr>
              <a:t>Scottish Executive</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Arial" panose="020B0604020202020204" pitchFamily="34" charset="0"/>
              <a:buChar char="•"/>
              <a:tabLst>
                <a:tab pos="457200" algn="l"/>
              </a:tabLst>
            </a:pPr>
            <a:r>
              <a:rPr lang="en-GB" sz="2000" dirty="0">
                <a:effectLst/>
                <a:latin typeface="Calibri" panose="020F0502020204030204" pitchFamily="34" charset="0"/>
                <a:ea typeface="Calibri" panose="020F0502020204030204" pitchFamily="34" charset="0"/>
                <a:cs typeface="Times New Roman" panose="02020603050405020304" pitchFamily="18" charset="0"/>
              </a:rPr>
              <a:t>2013 - </a:t>
            </a:r>
            <a:r>
              <a:rPr lang="en-GB" sz="2000" u="sng"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hlinkClick r:id="rId6"/>
              </a:rPr>
              <a:t>Suicide Prevention Strategy</a:t>
            </a:r>
            <a:r>
              <a:rPr lang="en-GB" sz="2000" dirty="0">
                <a:effectLst/>
                <a:latin typeface="Calibri" panose="020F0502020204030204" pitchFamily="34" charset="0"/>
                <a:ea typeface="Calibri" panose="020F0502020204030204" pitchFamily="34" charset="0"/>
                <a:cs typeface="Times New Roman" panose="02020603050405020304" pitchFamily="18" charset="0"/>
              </a:rPr>
              <a:t>, </a:t>
            </a:r>
            <a:r>
              <a:rPr lang="en-GB" sz="2000" i="1" dirty="0">
                <a:effectLst/>
                <a:latin typeface="Calibri" panose="020F0502020204030204" pitchFamily="34" charset="0"/>
                <a:ea typeface="Calibri" panose="020F0502020204030204" pitchFamily="34" charset="0"/>
                <a:cs typeface="Times New Roman" panose="02020603050405020304" pitchFamily="18" charset="0"/>
              </a:rPr>
              <a:t>Scottish Government</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Arial" panose="020B0604020202020204" pitchFamily="34" charset="0"/>
              <a:buChar char="•"/>
              <a:tabLst>
                <a:tab pos="457200" algn="l"/>
              </a:tabLst>
            </a:pPr>
            <a:r>
              <a:rPr lang="en-GB" sz="2000" dirty="0">
                <a:effectLst/>
                <a:latin typeface="Calibri" panose="020F0502020204030204" pitchFamily="34" charset="0"/>
                <a:ea typeface="Calibri" panose="020F0502020204030204" pitchFamily="34" charset="0"/>
                <a:cs typeface="Times New Roman" panose="02020603050405020304" pitchFamily="18" charset="0"/>
              </a:rPr>
              <a:t>2018 - </a:t>
            </a:r>
            <a:r>
              <a:rPr lang="en-GB" sz="2000" u="sng"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hlinkClick r:id="rId7"/>
              </a:rPr>
              <a:t>Every Life Matters – Scotland’s Suicide Prevention Action Plan</a:t>
            </a:r>
            <a:r>
              <a:rPr lang="en-GB" sz="2000" dirty="0">
                <a:effectLst/>
                <a:latin typeface="Calibri" panose="020F0502020204030204" pitchFamily="34" charset="0"/>
                <a:ea typeface="Calibri" panose="020F0502020204030204" pitchFamily="34" charset="0"/>
                <a:cs typeface="Times New Roman" panose="02020603050405020304" pitchFamily="18" charset="0"/>
              </a:rPr>
              <a:t>, </a:t>
            </a:r>
            <a:r>
              <a:rPr lang="en-GB" sz="2000" i="1" dirty="0">
                <a:effectLst/>
                <a:latin typeface="Calibri" panose="020F0502020204030204" pitchFamily="34" charset="0"/>
                <a:ea typeface="Calibri" panose="020F0502020204030204" pitchFamily="34" charset="0"/>
                <a:cs typeface="Times New Roman" panose="02020603050405020304" pitchFamily="18" charset="0"/>
              </a:rPr>
              <a:t>Scottish Government.</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Arial" panose="020B0604020202020204" pitchFamily="34" charset="0"/>
              <a:buChar char="•"/>
              <a:tabLst>
                <a:tab pos="457200" algn="l"/>
              </a:tabLst>
            </a:pPr>
            <a:r>
              <a:rPr lang="en-GB" sz="2000" dirty="0">
                <a:effectLst/>
                <a:latin typeface="Calibri" panose="020F0502020204030204" pitchFamily="34" charset="0"/>
                <a:ea typeface="Calibri" panose="020F0502020204030204" pitchFamily="34" charset="0"/>
                <a:cs typeface="Times New Roman" panose="02020603050405020304" pitchFamily="18" charset="0"/>
              </a:rPr>
              <a:t>2020 - </a:t>
            </a:r>
            <a:r>
              <a:rPr lang="en-GB" sz="20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8"/>
              </a:rPr>
              <a:t>Programme for Government </a:t>
            </a:r>
            <a:r>
              <a:rPr lang="en-GB" sz="2000" dirty="0">
                <a:effectLst/>
                <a:latin typeface="Calibri" panose="020F0502020204030204" pitchFamily="34" charset="0"/>
                <a:ea typeface="Calibri" panose="020F0502020204030204" pitchFamily="34" charset="0"/>
                <a:cs typeface="Times New Roman" panose="02020603050405020304" pitchFamily="18" charset="0"/>
              </a:rPr>
              <a:t>commitment, </a:t>
            </a:r>
            <a:r>
              <a:rPr lang="en-GB" sz="2000" i="1" dirty="0">
                <a:effectLst/>
                <a:latin typeface="Calibri" panose="020F0502020204030204" pitchFamily="34" charset="0"/>
                <a:ea typeface="Calibri" panose="020F0502020204030204" pitchFamily="34" charset="0"/>
                <a:cs typeface="Times New Roman" panose="02020603050405020304" pitchFamily="18" charset="0"/>
              </a:rPr>
              <a:t>Scottish Government</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Arial" panose="020B0604020202020204" pitchFamily="34" charset="0"/>
              <a:buChar char="•"/>
              <a:tabLst>
                <a:tab pos="457200" algn="l"/>
              </a:tabLst>
            </a:pPr>
            <a:r>
              <a:rPr lang="en-GB" sz="2000" dirty="0">
                <a:effectLst/>
                <a:latin typeface="Calibri" panose="020F0502020204030204" pitchFamily="34" charset="0"/>
                <a:ea typeface="Calibri" panose="020F0502020204030204" pitchFamily="34" charset="0"/>
                <a:cs typeface="Times New Roman" panose="02020603050405020304" pitchFamily="18" charset="0"/>
              </a:rPr>
              <a:t>2021 - </a:t>
            </a:r>
            <a:r>
              <a:rPr lang="en-GB" sz="20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9"/>
              </a:rPr>
              <a:t>Local Area Suicide Prevention Action Plan Guidance | COSLA</a:t>
            </a:r>
            <a:r>
              <a:rPr lang="en-GB" sz="2000" dirty="0">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buFont typeface="Arial" panose="020B0604020202020204" pitchFamily="34" charset="0"/>
              <a:buChar char="•"/>
              <a:tabLst>
                <a:tab pos="457200" algn="l"/>
              </a:tabLst>
            </a:pPr>
            <a:r>
              <a:rPr lang="en-GB" sz="2000" dirty="0">
                <a:effectLst/>
                <a:latin typeface="Calibri" panose="020F0502020204030204" pitchFamily="34" charset="0"/>
                <a:ea typeface="Calibri" panose="020F0502020204030204" pitchFamily="34" charset="0"/>
                <a:cs typeface="Times New Roman" panose="02020603050405020304" pitchFamily="18" charset="0"/>
              </a:rPr>
              <a:t>2021 –</a:t>
            </a:r>
            <a:r>
              <a:rPr lang="en-GB" sz="2000" b="1" dirty="0">
                <a:effectLst/>
                <a:latin typeface="Calibri" panose="020F0502020204030204" pitchFamily="34" charset="0"/>
                <a:ea typeface="Calibri" panose="020F0502020204030204" pitchFamily="34" charset="0"/>
                <a:cs typeface="Times New Roman" panose="02020603050405020304" pitchFamily="18" charset="0"/>
              </a:rPr>
              <a:t> </a:t>
            </a:r>
            <a:r>
              <a:rPr lang="en-GB" sz="20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10"/>
              </a:rPr>
              <a:t>Time, Space, Compassion</a:t>
            </a:r>
            <a:r>
              <a:rPr lang="en-GB" sz="2000" dirty="0">
                <a:effectLst/>
                <a:latin typeface="Calibri" panose="020F0502020204030204" pitchFamily="34" charset="0"/>
                <a:ea typeface="Calibri" panose="020F0502020204030204" pitchFamily="34" charset="0"/>
                <a:cs typeface="Times New Roman" panose="02020603050405020304" pitchFamily="18" charset="0"/>
              </a:rPr>
              <a:t> Suicidal Crisis Recommendations </a:t>
            </a:r>
          </a:p>
          <a:p>
            <a:pPr marL="342900" lvl="0" indent="-342900">
              <a:buFont typeface="Arial" panose="020B0604020202020204" pitchFamily="34" charset="0"/>
              <a:buChar char="•"/>
              <a:tabLst>
                <a:tab pos="457200" algn="l"/>
              </a:tabLst>
            </a:pPr>
            <a:r>
              <a:rPr lang="en-GB" sz="2000" dirty="0">
                <a:effectLst/>
                <a:latin typeface="Calibri" panose="020F0502020204030204" pitchFamily="34" charset="0"/>
                <a:ea typeface="Calibri" panose="020F0502020204030204" pitchFamily="34" charset="0"/>
                <a:cs typeface="Times New Roman" panose="02020603050405020304" pitchFamily="18" charset="0"/>
              </a:rPr>
              <a:t>2022 – </a:t>
            </a:r>
            <a:r>
              <a:rPr lang="en-GB" sz="20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11"/>
              </a:rPr>
              <a:t>Creating Hope Together Scotland’s Suicide Prevention Strategy</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Arial" panose="020B0604020202020204" pitchFamily="34" charset="0"/>
              <a:buChar char="•"/>
              <a:tabLst>
                <a:tab pos="457200" algn="l"/>
              </a:tabLst>
            </a:pPr>
            <a:r>
              <a:rPr lang="en-GB" sz="2000" dirty="0">
                <a:effectLst/>
                <a:latin typeface="Calibri" panose="020F0502020204030204" pitchFamily="34" charset="0"/>
                <a:ea typeface="Calibri" panose="020F0502020204030204" pitchFamily="34" charset="0"/>
                <a:cs typeface="Times New Roman" panose="02020603050405020304" pitchFamily="18" charset="0"/>
              </a:rPr>
              <a:t>2022 – </a:t>
            </a:r>
            <a:r>
              <a:rPr lang="en-GB" sz="20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12"/>
              </a:rPr>
              <a:t>Creating Hope Together Scotland’s Suicide Prevention Action Plan</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Arial" panose="020B0604020202020204" pitchFamily="34" charset="0"/>
              <a:buChar char="•"/>
              <a:tabLst>
                <a:tab pos="457200" algn="l"/>
              </a:tabLst>
            </a:pPr>
            <a:r>
              <a:rPr lang="en-GB" sz="2000" dirty="0">
                <a:effectLst/>
                <a:latin typeface="Calibri" panose="020F0502020204030204" pitchFamily="34" charset="0"/>
                <a:ea typeface="Calibri" panose="020F0502020204030204" pitchFamily="34" charset="0"/>
                <a:cs typeface="Times New Roman" panose="02020603050405020304" pitchFamily="18" charset="0"/>
              </a:rPr>
              <a:t>2022 – </a:t>
            </a:r>
            <a:r>
              <a:rPr lang="en-GB" sz="20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13"/>
              </a:rPr>
              <a:t>PHS Guidance for Suicide Cluster’s, Memorials and Locations of Concern</a:t>
            </a:r>
            <a:r>
              <a:rPr lang="en-GB" sz="2000" dirty="0">
                <a:effectLst/>
                <a:latin typeface="Calibri" panose="020F0502020204030204" pitchFamily="34" charset="0"/>
                <a:ea typeface="Calibri" panose="020F0502020204030204" pitchFamily="34" charset="0"/>
                <a:cs typeface="Times New Roman" panose="02020603050405020304" pitchFamily="18" charset="0"/>
              </a:rPr>
              <a:t> </a:t>
            </a:r>
          </a:p>
          <a:p>
            <a:pPr marL="342900" indent="-342900">
              <a:tabLst>
                <a:tab pos="457200" algn="l"/>
              </a:tabLst>
            </a:pPr>
            <a:r>
              <a:rPr lang="en-GB" sz="2000" dirty="0">
                <a:effectLst/>
                <a:latin typeface="Calibri" panose="020F0502020204030204" pitchFamily="34" charset="0"/>
                <a:ea typeface="Calibri" panose="020F0502020204030204" pitchFamily="34" charset="0"/>
                <a:cs typeface="Times New Roman" panose="02020603050405020304" pitchFamily="18" charset="0"/>
              </a:rPr>
              <a:t>2023 – </a:t>
            </a:r>
            <a:r>
              <a:rPr lang="en-GB" sz="20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14"/>
              </a:rPr>
              <a:t>Creating Hope Together Outcomes Framework</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buNone/>
              <a:tabLst>
                <a:tab pos="457200" algn="l"/>
              </a:tabLst>
            </a:pP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10000"/>
              </a:lnSpc>
              <a:spcBef>
                <a:spcPts val="0"/>
              </a:spcBef>
              <a:buNone/>
            </a:pPr>
            <a:endParaRPr lang="en-GB" b="1" dirty="0"/>
          </a:p>
        </p:txBody>
      </p:sp>
    </p:spTree>
    <p:extLst>
      <p:ext uri="{BB962C8B-B14F-4D97-AF65-F5344CB8AC3E}">
        <p14:creationId xmlns:p14="http://schemas.microsoft.com/office/powerpoint/2010/main" val="149767048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395421"/>
            <a:ext cx="12085981" cy="620889"/>
            <a:chOff x="-1" y="457036"/>
            <a:chExt cx="11568224" cy="620889"/>
          </a:xfrm>
          <a:solidFill>
            <a:srgbClr val="00B0F0"/>
          </a:solidFill>
        </p:grpSpPr>
        <p:sp>
          <p:nvSpPr>
            <p:cNvPr id="5" name="Rectangle 4"/>
            <p:cNvSpPr/>
            <p:nvPr/>
          </p:nvSpPr>
          <p:spPr>
            <a:xfrm>
              <a:off x="-1" y="457037"/>
              <a:ext cx="11270255" cy="620888"/>
            </a:xfrm>
            <a:prstGeom prst="rect">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10884664" y="457036"/>
              <a:ext cx="683559" cy="620889"/>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a:extLst>
              <a:ext uri="{FF2B5EF4-FFF2-40B4-BE49-F238E27FC236}">
                <a16:creationId xmlns:a16="http://schemas.microsoft.com/office/drawing/2014/main" id="{6202CA6B-E035-4618-8851-0088EDE51B14}"/>
              </a:ext>
            </a:extLst>
          </p:cNvPr>
          <p:cNvSpPr>
            <a:spLocks noGrp="1"/>
          </p:cNvSpPr>
          <p:nvPr>
            <p:ph type="title"/>
          </p:nvPr>
        </p:nvSpPr>
        <p:spPr>
          <a:xfrm>
            <a:off x="332961" y="225979"/>
            <a:ext cx="11526078" cy="966717"/>
          </a:xfrm>
        </p:spPr>
        <p:txBody>
          <a:bodyPr>
            <a:normAutofit/>
          </a:bodyPr>
          <a:lstStyle/>
          <a:p>
            <a:r>
              <a:rPr lang="en-GB" b="1" dirty="0">
                <a:solidFill>
                  <a:schemeClr val="bg1"/>
                </a:solidFill>
              </a:rPr>
              <a:t>Definitions and language around suicide prevention</a:t>
            </a:r>
          </a:p>
        </p:txBody>
      </p:sp>
      <p:sp>
        <p:nvSpPr>
          <p:cNvPr id="3" name="Content Placeholder 2">
            <a:extLst>
              <a:ext uri="{FF2B5EF4-FFF2-40B4-BE49-F238E27FC236}">
                <a16:creationId xmlns:a16="http://schemas.microsoft.com/office/drawing/2014/main" id="{9F25416C-876A-4D24-BCB5-834874EE56B9}"/>
              </a:ext>
            </a:extLst>
          </p:cNvPr>
          <p:cNvSpPr>
            <a:spLocks noGrp="1"/>
          </p:cNvSpPr>
          <p:nvPr>
            <p:ph idx="1"/>
          </p:nvPr>
        </p:nvSpPr>
        <p:spPr>
          <a:xfrm>
            <a:off x="332961" y="1371601"/>
            <a:ext cx="11526078" cy="5247860"/>
          </a:xfrm>
        </p:spPr>
        <p:txBody>
          <a:bodyPr>
            <a:normAutofit/>
          </a:bodyPr>
          <a:lstStyle/>
          <a:p>
            <a:r>
              <a:rPr lang="en-GB" sz="3000" dirty="0"/>
              <a:t>The published data of suicides in Scotland include deaths of intentional self harm and those of undetermined intent.</a:t>
            </a:r>
          </a:p>
          <a:p>
            <a:endParaRPr lang="en-GB" sz="3000" dirty="0"/>
          </a:p>
          <a:p>
            <a:r>
              <a:rPr lang="en-GB" sz="3000" dirty="0"/>
              <a:t>It is a common misunderstanding that the act of suicide is a crime, however, it has never been a criminal offence in Scotland and it was decriminalised in England and Wales by the Suicide Act of 1961.</a:t>
            </a:r>
          </a:p>
          <a:p>
            <a:endParaRPr lang="en-GB" sz="3000" dirty="0"/>
          </a:p>
          <a:p>
            <a:r>
              <a:rPr lang="en-GB" sz="3000" dirty="0"/>
              <a:t>Language is important, using the phrase </a:t>
            </a:r>
            <a:r>
              <a:rPr lang="en-GB" sz="3000" i="1" dirty="0"/>
              <a:t>committed suicide </a:t>
            </a:r>
            <a:r>
              <a:rPr lang="en-GB" sz="3000" dirty="0"/>
              <a:t>evokes an association with something illegal or reprehensible and is stigmatising. It is better to say someone </a:t>
            </a:r>
            <a:r>
              <a:rPr lang="en-GB" sz="3000" b="1" i="1" dirty="0"/>
              <a:t>died by suicide or suicided.</a:t>
            </a:r>
          </a:p>
        </p:txBody>
      </p:sp>
    </p:spTree>
    <p:extLst>
      <p:ext uri="{BB962C8B-B14F-4D97-AF65-F5344CB8AC3E}">
        <p14:creationId xmlns:p14="http://schemas.microsoft.com/office/powerpoint/2010/main" val="180427543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 y="318302"/>
            <a:ext cx="7524520" cy="620889"/>
            <a:chOff x="-1" y="457036"/>
            <a:chExt cx="11568224" cy="620889"/>
          </a:xfrm>
          <a:solidFill>
            <a:srgbClr val="00B0F0"/>
          </a:solidFill>
        </p:grpSpPr>
        <p:sp>
          <p:nvSpPr>
            <p:cNvPr id="5" name="Rectangle 4"/>
            <p:cNvSpPr/>
            <p:nvPr/>
          </p:nvSpPr>
          <p:spPr>
            <a:xfrm>
              <a:off x="-1" y="457037"/>
              <a:ext cx="11270255" cy="620888"/>
            </a:xfrm>
            <a:prstGeom prst="rect">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10884664" y="457036"/>
              <a:ext cx="683559" cy="620889"/>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p:cNvSpPr>
            <a:spLocks noGrp="1"/>
          </p:cNvSpPr>
          <p:nvPr>
            <p:ph type="title"/>
          </p:nvPr>
        </p:nvSpPr>
        <p:spPr>
          <a:xfrm>
            <a:off x="619539" y="138131"/>
            <a:ext cx="10515600" cy="1016965"/>
          </a:xfrm>
        </p:spPr>
        <p:txBody>
          <a:bodyPr/>
          <a:lstStyle/>
          <a:p>
            <a:r>
              <a:rPr lang="en-GB" b="1" dirty="0">
                <a:solidFill>
                  <a:schemeClr val="bg1"/>
                </a:solidFill>
              </a:rPr>
              <a:t>Local Suicide Prevention Plans</a:t>
            </a:r>
          </a:p>
        </p:txBody>
      </p:sp>
      <p:sp>
        <p:nvSpPr>
          <p:cNvPr id="3" name="Content Placeholder 2"/>
          <p:cNvSpPr>
            <a:spLocks noGrp="1"/>
          </p:cNvSpPr>
          <p:nvPr>
            <p:ph idx="1"/>
          </p:nvPr>
        </p:nvSpPr>
        <p:spPr>
          <a:xfrm>
            <a:off x="397565" y="1133062"/>
            <a:ext cx="11310731" cy="5406886"/>
          </a:xfrm>
        </p:spPr>
        <p:txBody>
          <a:bodyPr>
            <a:normAutofit/>
          </a:bodyPr>
          <a:lstStyle/>
          <a:p>
            <a:pPr marL="0" indent="0">
              <a:lnSpc>
                <a:spcPct val="107000"/>
              </a:lnSpc>
              <a:spcAft>
                <a:spcPts val="600"/>
              </a:spcAft>
              <a:buNone/>
            </a:pPr>
            <a:r>
              <a:rPr lang="en-GB" sz="20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3"/>
              </a:rPr>
              <a:t>Guidance</a:t>
            </a:r>
            <a:r>
              <a:rPr lang="en-GB" sz="2000" dirty="0">
                <a:effectLst/>
                <a:latin typeface="Calibri" panose="020F0502020204030204" pitchFamily="34" charset="0"/>
                <a:ea typeface="Calibri" panose="020F0502020204030204" pitchFamily="34" charset="0"/>
                <a:cs typeface="Calibri" panose="020F0502020204030204" pitchFamily="34" charset="0"/>
              </a:rPr>
              <a:t> to support the development of local area action plans was published in April 2021. It contains five sections which support local areas to undertake the process and covers:</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GB" sz="2000" dirty="0">
                <a:effectLst/>
                <a:latin typeface="Calibri" panose="020F0502020204030204" pitchFamily="34" charset="0"/>
                <a:ea typeface="Calibri" panose="020F0502020204030204" pitchFamily="34" charset="0"/>
                <a:cs typeface="Calibri" panose="020F0502020204030204" pitchFamily="34" charset="0"/>
              </a:rPr>
              <a:t>1. </a:t>
            </a:r>
            <a:r>
              <a:rPr lang="en-GB" sz="20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4"/>
              </a:rPr>
              <a:t>Introduction</a:t>
            </a:r>
            <a:r>
              <a:rPr lang="en-GB" sz="2000" dirty="0">
                <a:effectLst/>
                <a:latin typeface="Calibri" panose="020F0502020204030204" pitchFamily="34" charset="0"/>
                <a:ea typeface="Calibri" panose="020F0502020204030204" pitchFamily="34" charset="0"/>
                <a:cs typeface="Calibri" panose="020F0502020204030204" pitchFamily="34" charset="0"/>
              </a:rPr>
              <a:t> which provides information about the national context; key messages about suicidal behaviour and local plans</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GB" sz="2000" dirty="0">
                <a:effectLst/>
                <a:latin typeface="Calibri" panose="020F0502020204030204" pitchFamily="34" charset="0"/>
                <a:ea typeface="Calibri" panose="020F0502020204030204" pitchFamily="34" charset="0"/>
                <a:cs typeface="Calibri" panose="020F0502020204030204" pitchFamily="34" charset="0"/>
              </a:rPr>
              <a:t>2. Governance and collaboration which covers steering groups, working groups and champions, engaging stakeholders and lived experience and support</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GB" sz="2000" dirty="0">
                <a:effectLst/>
                <a:latin typeface="Calibri" panose="020F0502020204030204" pitchFamily="34" charset="0"/>
                <a:ea typeface="Calibri" panose="020F0502020204030204" pitchFamily="34" charset="0"/>
                <a:cs typeface="Calibri" panose="020F0502020204030204" pitchFamily="34" charset="0"/>
              </a:rPr>
              <a:t>3. Data, evidence and intelligence which provides an overview of international, national and local data, needs assessment, sources of information, the integrated, motivational, volitional model and actions likely to have an impact</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GB" sz="2000" dirty="0">
                <a:effectLst/>
                <a:latin typeface="Calibri" panose="020F0502020204030204" pitchFamily="34" charset="0"/>
                <a:ea typeface="Calibri" panose="020F0502020204030204" pitchFamily="34" charset="0"/>
                <a:cs typeface="Calibri" panose="020F0502020204030204" pitchFamily="34" charset="0"/>
              </a:rPr>
              <a:t>4. Monitoring and evaluation which provides guidance on demonstrating impact, monitoring progress and links to tools and templates</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GB" sz="2000" dirty="0">
                <a:effectLst/>
                <a:latin typeface="Calibri" panose="020F0502020204030204" pitchFamily="34" charset="0"/>
                <a:ea typeface="Calibri" panose="020F0502020204030204" pitchFamily="34" charset="0"/>
                <a:cs typeface="Calibri" panose="020F0502020204030204" pitchFamily="34" charset="0"/>
              </a:rPr>
              <a:t>5. Participation practice which provides information about developing a safe participation approach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20000"/>
              </a:lnSpc>
              <a:spcBef>
                <a:spcPts val="0"/>
              </a:spcBef>
            </a:pPr>
            <a:endParaRPr lang="en-GB" dirty="0"/>
          </a:p>
        </p:txBody>
      </p:sp>
    </p:spTree>
    <p:extLst>
      <p:ext uri="{BB962C8B-B14F-4D97-AF65-F5344CB8AC3E}">
        <p14:creationId xmlns:p14="http://schemas.microsoft.com/office/powerpoint/2010/main" val="426636593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428472"/>
            <a:ext cx="10069417" cy="620889"/>
            <a:chOff x="-1" y="457036"/>
            <a:chExt cx="11568224" cy="620889"/>
          </a:xfrm>
          <a:solidFill>
            <a:srgbClr val="00B0F0"/>
          </a:solidFill>
        </p:grpSpPr>
        <p:sp>
          <p:nvSpPr>
            <p:cNvPr id="5" name="Rectangle 4"/>
            <p:cNvSpPr/>
            <p:nvPr/>
          </p:nvSpPr>
          <p:spPr>
            <a:xfrm>
              <a:off x="-1" y="457037"/>
              <a:ext cx="11270255" cy="620888"/>
            </a:xfrm>
            <a:prstGeom prst="rect">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10884664" y="457036"/>
              <a:ext cx="683559" cy="620889"/>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a:extLst>
              <a:ext uri="{FF2B5EF4-FFF2-40B4-BE49-F238E27FC236}">
                <a16:creationId xmlns:a16="http://schemas.microsoft.com/office/drawing/2014/main" id="{F7C041B8-46F6-41DB-BCA2-8946D60340DB}"/>
              </a:ext>
            </a:extLst>
          </p:cNvPr>
          <p:cNvSpPr>
            <a:spLocks noGrp="1"/>
          </p:cNvSpPr>
          <p:nvPr>
            <p:ph type="title"/>
          </p:nvPr>
        </p:nvSpPr>
        <p:spPr>
          <a:xfrm>
            <a:off x="838200" y="265735"/>
            <a:ext cx="10515600" cy="986597"/>
          </a:xfrm>
        </p:spPr>
        <p:txBody>
          <a:bodyPr/>
          <a:lstStyle/>
          <a:p>
            <a:r>
              <a:rPr lang="en-GB" b="1" dirty="0">
                <a:solidFill>
                  <a:schemeClr val="bg1"/>
                </a:solidFill>
              </a:rPr>
              <a:t>Chief Officers’ role in suicide prevention</a:t>
            </a:r>
            <a:r>
              <a:rPr lang="en-GB" dirty="0">
                <a:solidFill>
                  <a:schemeClr val="bg1"/>
                </a:solidFill>
              </a:rPr>
              <a:t>	</a:t>
            </a:r>
          </a:p>
        </p:txBody>
      </p:sp>
      <p:sp>
        <p:nvSpPr>
          <p:cNvPr id="3" name="Content Placeholder 2">
            <a:extLst>
              <a:ext uri="{FF2B5EF4-FFF2-40B4-BE49-F238E27FC236}">
                <a16:creationId xmlns:a16="http://schemas.microsoft.com/office/drawing/2014/main" id="{90D1F635-00A2-440D-8C18-CA35B1C1A57F}"/>
              </a:ext>
            </a:extLst>
          </p:cNvPr>
          <p:cNvSpPr>
            <a:spLocks noGrp="1"/>
          </p:cNvSpPr>
          <p:nvPr>
            <p:ph idx="1"/>
          </p:nvPr>
        </p:nvSpPr>
        <p:spPr>
          <a:xfrm>
            <a:off x="838200" y="1351722"/>
            <a:ext cx="10515600" cy="5168348"/>
          </a:xfrm>
        </p:spPr>
        <p:txBody>
          <a:bodyPr>
            <a:normAutofit fontScale="85000" lnSpcReduction="10000"/>
          </a:bodyPr>
          <a:lstStyle/>
          <a:p>
            <a:pPr marL="0" indent="0">
              <a:lnSpc>
                <a:spcPct val="107000"/>
              </a:lnSpc>
              <a:spcAft>
                <a:spcPts val="600"/>
              </a:spcAft>
              <a:buNone/>
            </a:pPr>
            <a:r>
              <a:rPr lang="en-GB" dirty="0">
                <a:effectLst/>
                <a:latin typeface="Calibri" panose="020F0502020204030204" pitchFamily="34" charset="0"/>
                <a:ea typeface="Calibri" panose="020F0502020204030204" pitchFamily="34" charset="0"/>
                <a:cs typeface="Times New Roman" panose="02020603050405020304" pitchFamily="18" charset="0"/>
              </a:rPr>
              <a:t>The Every Life Matters Action plan set an ambition for each local area to have a local suicide prevention action plan. There are implementation leads within Public Health Scotland who are able to support local areas to achieve that. </a:t>
            </a:r>
          </a:p>
          <a:p>
            <a:pPr marL="0" indent="0">
              <a:buNone/>
            </a:pPr>
            <a:r>
              <a:rPr lang="en-GB" dirty="0">
                <a:effectLst/>
                <a:latin typeface="Calibri" panose="020F0502020204030204" pitchFamily="34" charset="0"/>
                <a:ea typeface="Calibri" panose="020F0502020204030204" pitchFamily="34" charset="0"/>
                <a:cs typeface="Times New Roman" panose="02020603050405020304" pitchFamily="18" charset="0"/>
              </a:rPr>
              <a:t>Creating Hope Together recognises the important role local action plays in helping to achieve the outcomes set out. It identifies chief officer responsibilities for local leadership and how this connects to the national work through a delivery collective</a:t>
            </a:r>
            <a:endParaRPr lang="en-GB" dirty="0"/>
          </a:p>
          <a:p>
            <a:pPr marL="0" indent="0">
              <a:buNone/>
            </a:pPr>
            <a:r>
              <a:rPr lang="en-GB" sz="3000" dirty="0"/>
              <a:t>Chief officers should: </a:t>
            </a:r>
          </a:p>
          <a:p>
            <a:pPr marL="342900" lvl="0" indent="-342900">
              <a:buFont typeface="Arial" panose="020B0604020202020204" pitchFamily="34" charset="0"/>
              <a:buChar char="•"/>
              <a:tabLst>
                <a:tab pos="457200" algn="l"/>
              </a:tabLst>
            </a:pPr>
            <a:r>
              <a:rPr lang="en-GB" dirty="0">
                <a:effectLst/>
                <a:latin typeface="Calibri" panose="020F0502020204030204" pitchFamily="34" charset="0"/>
                <a:ea typeface="Calibri" panose="020F0502020204030204" pitchFamily="34" charset="0"/>
                <a:cs typeface="Times New Roman" panose="02020603050405020304" pitchFamily="18" charset="0"/>
              </a:rPr>
              <a:t>ensure their local area action plans are developed in line with the </a:t>
            </a:r>
            <a:r>
              <a:rPr lang="en-GB"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Local Area Action Plan Guidance</a:t>
            </a:r>
            <a:r>
              <a:rPr lang="en-GB" dirty="0">
                <a:effectLst/>
                <a:latin typeface="Calibri" panose="020F0502020204030204" pitchFamily="34" charset="0"/>
                <a:ea typeface="Calibri" panose="020F0502020204030204" pitchFamily="34" charset="0"/>
                <a:cs typeface="Times New Roman" panose="02020603050405020304" pitchFamily="18" charset="0"/>
              </a:rPr>
              <a:t>  and include the points detailed under Local Suicide Prevention Plans below</a:t>
            </a:r>
          </a:p>
          <a:p>
            <a:pPr marL="342900" lvl="0" indent="-342900">
              <a:buFont typeface="Arial" panose="020B0604020202020204" pitchFamily="34" charset="0"/>
              <a:buChar char="•"/>
              <a:tabLst>
                <a:tab pos="457200" algn="l"/>
              </a:tabLst>
            </a:pPr>
            <a:r>
              <a:rPr lang="en-GB" dirty="0">
                <a:effectLst/>
                <a:latin typeface="Calibri" panose="020F0502020204030204" pitchFamily="34" charset="0"/>
                <a:ea typeface="Calibri" panose="020F0502020204030204" pitchFamily="34" charset="0"/>
                <a:cs typeface="Times New Roman" panose="02020603050405020304" pitchFamily="18" charset="0"/>
              </a:rPr>
              <a:t>request regular reports detailing progress of implementation of these plans</a:t>
            </a:r>
          </a:p>
          <a:p>
            <a:pPr marL="342900" lvl="0" indent="-342900">
              <a:buFont typeface="Arial" panose="020B0604020202020204" pitchFamily="34" charset="0"/>
              <a:buChar char="•"/>
              <a:tabLst>
                <a:tab pos="457200" algn="l"/>
              </a:tabLst>
            </a:pPr>
            <a:r>
              <a:rPr lang="en-GB" dirty="0">
                <a:effectLst/>
                <a:latin typeface="Calibri" panose="020F0502020204030204" pitchFamily="34" charset="0"/>
                <a:ea typeface="Calibri" panose="020F0502020204030204" pitchFamily="34" charset="0"/>
                <a:cs typeface="Times New Roman" panose="02020603050405020304" pitchFamily="18" charset="0"/>
              </a:rPr>
              <a:t>ensure information sharing agreements are in place to support the review of deaths</a:t>
            </a:r>
          </a:p>
          <a:p>
            <a:pPr marL="0" indent="0">
              <a:buNone/>
            </a:pPr>
            <a:endParaRPr lang="en-GB" sz="3000" dirty="0"/>
          </a:p>
        </p:txBody>
      </p:sp>
    </p:spTree>
    <p:extLst>
      <p:ext uri="{BB962C8B-B14F-4D97-AF65-F5344CB8AC3E}">
        <p14:creationId xmlns:p14="http://schemas.microsoft.com/office/powerpoint/2010/main" val="8356701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 y="285513"/>
            <a:ext cx="10577690" cy="620890"/>
            <a:chOff x="0" y="451554"/>
            <a:chExt cx="6784622" cy="620890"/>
          </a:xfrm>
          <a:solidFill>
            <a:schemeClr val="accent1">
              <a:lumMod val="40000"/>
              <a:lumOff val="60000"/>
            </a:schemeClr>
          </a:solidFill>
        </p:grpSpPr>
        <p:sp>
          <p:nvSpPr>
            <p:cNvPr id="6" name="Rectangle 5"/>
            <p:cNvSpPr/>
            <p:nvPr/>
          </p:nvSpPr>
          <p:spPr>
            <a:xfrm>
              <a:off x="0" y="451556"/>
              <a:ext cx="6378222" cy="620888"/>
            </a:xfrm>
            <a:prstGeom prst="rect">
              <a:avLst/>
            </a:prstGeom>
            <a:grp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6055630" y="451554"/>
              <a:ext cx="728992" cy="620889"/>
            </a:xfrm>
            <a:prstGeom prst="ellipse">
              <a:avLst/>
            </a:prstGeom>
            <a:grp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 name="Title 4"/>
          <p:cNvSpPr>
            <a:spLocks noGrp="1"/>
          </p:cNvSpPr>
          <p:nvPr>
            <p:ph type="title"/>
          </p:nvPr>
        </p:nvSpPr>
        <p:spPr>
          <a:xfrm>
            <a:off x="838200" y="186223"/>
            <a:ext cx="10515600" cy="887205"/>
          </a:xfrm>
        </p:spPr>
        <p:txBody>
          <a:bodyPr/>
          <a:lstStyle/>
          <a:p>
            <a:r>
              <a:rPr lang="en-GB" b="1" dirty="0">
                <a:solidFill>
                  <a:schemeClr val="accent1">
                    <a:lumMod val="75000"/>
                  </a:schemeClr>
                </a:solidFill>
              </a:rPr>
              <a:t>Public Protection: the role of Chief Officers</a:t>
            </a:r>
          </a:p>
        </p:txBody>
      </p:sp>
      <p:pic>
        <p:nvPicPr>
          <p:cNvPr id="9" name="Content Placeholder 8">
            <a:extLst>
              <a:ext uri="{FF2B5EF4-FFF2-40B4-BE49-F238E27FC236}">
                <a16:creationId xmlns:a16="http://schemas.microsoft.com/office/drawing/2014/main" id="{7B718C57-461E-50EB-C7DD-69771E529DAF}"/>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822548" y="1825625"/>
            <a:ext cx="4546903" cy="4351338"/>
          </a:xfrm>
          <a:prstGeom prst="rect">
            <a:avLst/>
          </a:prstGeom>
        </p:spPr>
      </p:pic>
    </p:spTree>
    <p:extLst>
      <p:ext uri="{BB962C8B-B14F-4D97-AF65-F5344CB8AC3E}">
        <p14:creationId xmlns:p14="http://schemas.microsoft.com/office/powerpoint/2010/main" val="276849839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197546"/>
            <a:ext cx="5938787" cy="620889"/>
            <a:chOff x="0" y="142461"/>
            <a:chExt cx="4461831" cy="620889"/>
          </a:xfrm>
        </p:grpSpPr>
        <p:sp>
          <p:nvSpPr>
            <p:cNvPr id="8" name="Rectangle 7"/>
            <p:cNvSpPr/>
            <p:nvPr/>
          </p:nvSpPr>
          <p:spPr>
            <a:xfrm>
              <a:off x="0" y="142462"/>
              <a:ext cx="4131325" cy="620888"/>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a:off x="3933022" y="142461"/>
              <a:ext cx="528809" cy="620889"/>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a:extLst>
              <a:ext uri="{FF2B5EF4-FFF2-40B4-BE49-F238E27FC236}">
                <a16:creationId xmlns:a16="http://schemas.microsoft.com/office/drawing/2014/main" id="{F83C0E2D-756D-4838-BDC5-5C6381797312}"/>
              </a:ext>
            </a:extLst>
          </p:cNvPr>
          <p:cNvSpPr>
            <a:spLocks noGrp="1"/>
          </p:cNvSpPr>
          <p:nvPr>
            <p:ph type="title"/>
          </p:nvPr>
        </p:nvSpPr>
        <p:spPr>
          <a:xfrm>
            <a:off x="178906" y="106709"/>
            <a:ext cx="10515600" cy="827571"/>
          </a:xfrm>
        </p:spPr>
        <p:txBody>
          <a:bodyPr/>
          <a:lstStyle/>
          <a:p>
            <a:r>
              <a:rPr lang="en-GB" b="1" dirty="0">
                <a:solidFill>
                  <a:schemeClr val="bg1"/>
                </a:solidFill>
              </a:rPr>
              <a:t>Creating Hope Together</a:t>
            </a:r>
          </a:p>
        </p:txBody>
      </p:sp>
      <p:sp>
        <p:nvSpPr>
          <p:cNvPr id="7" name="Content Placeholder 6">
            <a:extLst>
              <a:ext uri="{FF2B5EF4-FFF2-40B4-BE49-F238E27FC236}">
                <a16:creationId xmlns:a16="http://schemas.microsoft.com/office/drawing/2014/main" id="{543B55C2-2A12-BD3E-0483-3B53225423D2}"/>
              </a:ext>
            </a:extLst>
          </p:cNvPr>
          <p:cNvSpPr>
            <a:spLocks noGrp="1"/>
          </p:cNvSpPr>
          <p:nvPr>
            <p:ph idx="1"/>
          </p:nvPr>
        </p:nvSpPr>
        <p:spPr>
          <a:xfrm>
            <a:off x="365760" y="1260909"/>
            <a:ext cx="10988040" cy="4916054"/>
          </a:xfrm>
        </p:spPr>
        <p:txBody>
          <a:bodyPr>
            <a:normAutofit lnSpcReduction="10000"/>
          </a:bodyPr>
          <a:lstStyle/>
          <a:p>
            <a:pPr marL="342900" lvl="0" indent="-342900">
              <a:lnSpc>
                <a:spcPct val="107000"/>
              </a:lnSpc>
              <a:spcAft>
                <a:spcPts val="600"/>
              </a:spcAft>
              <a:buFont typeface="Symbol" panose="05050102010706020507" pitchFamily="18" charset="2"/>
              <a:buChar char=""/>
            </a:pPr>
            <a:r>
              <a:rPr lang="en-GB" sz="2000" dirty="0">
                <a:effectLst/>
                <a:latin typeface="Calibri" panose="020F0502020204030204" pitchFamily="34" charset="0"/>
                <a:ea typeface="Calibri" panose="020F0502020204030204" pitchFamily="34" charset="0"/>
                <a:cs typeface="Times New Roman" panose="02020603050405020304" pitchFamily="18" charset="0"/>
              </a:rPr>
              <a:t>Outcome 1: The environment we live in promotes conditions which protect against suicide risk – this includes our psychological, social, cultural, economic and physical environment</a:t>
            </a:r>
          </a:p>
          <a:p>
            <a:pPr marL="342900" lvl="0" indent="-342900">
              <a:lnSpc>
                <a:spcPct val="107000"/>
              </a:lnSpc>
              <a:spcAft>
                <a:spcPts val="600"/>
              </a:spcAft>
              <a:buFont typeface="Symbol" panose="05050102010706020507" pitchFamily="18" charset="2"/>
              <a:buChar char=""/>
            </a:pPr>
            <a:r>
              <a:rPr lang="en-GB" sz="2000" dirty="0">
                <a:effectLst/>
                <a:latin typeface="Calibri" panose="020F0502020204030204" pitchFamily="34" charset="0"/>
                <a:ea typeface="Calibri" panose="020F0502020204030204" pitchFamily="34" charset="0"/>
                <a:cs typeface="Times New Roman" panose="02020603050405020304" pitchFamily="18" charset="0"/>
              </a:rPr>
              <a:t>Outcome 2: Our communities have a clear understanding of suicide, risk factors and its prevention – so that people and organisations are more able to respond in helpful and informed ways when they, or others, need support</a:t>
            </a:r>
          </a:p>
          <a:p>
            <a:pPr marL="342900" lvl="0" indent="-342900">
              <a:lnSpc>
                <a:spcPct val="107000"/>
              </a:lnSpc>
              <a:spcAft>
                <a:spcPts val="600"/>
              </a:spcAft>
              <a:buFont typeface="Symbol" panose="05050102010706020507" pitchFamily="18" charset="2"/>
              <a:buChar char=""/>
            </a:pPr>
            <a:r>
              <a:rPr lang="en-GB" sz="2000" dirty="0">
                <a:effectLst/>
                <a:latin typeface="Calibri" panose="020F0502020204030204" pitchFamily="34" charset="0"/>
                <a:ea typeface="Calibri" panose="020F0502020204030204" pitchFamily="34" charset="0"/>
                <a:cs typeface="Times New Roman" panose="02020603050405020304" pitchFamily="18" charset="0"/>
              </a:rPr>
              <a:t>Outcome 3: Everyone affected by suicide is able to access high quality, compassionate, appropriate and timely support – which promotes wellbeing and recovery. This applies to all children, young people and adults who experience suicidal thoughts and behaviour, anyone who cares for them, and anyone affected by suicide in other ways</a:t>
            </a:r>
          </a:p>
          <a:p>
            <a:pPr marL="342900" lvl="0" indent="-342900">
              <a:lnSpc>
                <a:spcPct val="107000"/>
              </a:lnSpc>
              <a:spcAft>
                <a:spcPts val="600"/>
              </a:spcAft>
              <a:buFont typeface="Symbol" panose="05050102010706020507" pitchFamily="18" charset="2"/>
              <a:buChar char=""/>
            </a:pPr>
            <a:r>
              <a:rPr lang="en-GB" sz="2000" dirty="0">
                <a:effectLst/>
                <a:latin typeface="Calibri" panose="020F0502020204030204" pitchFamily="34" charset="0"/>
                <a:ea typeface="Calibri" panose="020F0502020204030204" pitchFamily="34" charset="0"/>
                <a:cs typeface="Times New Roman" panose="02020603050405020304" pitchFamily="18" charset="0"/>
              </a:rPr>
              <a:t>Outcome 4: Our approach to suicide prevention is well planned and delivered, through close collaboration between national, local and sectoral partners. Our work is designed with lived experience insight, practice, data, research and intelligence. We improve our approach through regular monitoring, evaluation and review</a:t>
            </a:r>
          </a:p>
          <a:p>
            <a:endParaRPr lang="en-GB" dirty="0"/>
          </a:p>
        </p:txBody>
      </p:sp>
    </p:spTree>
    <p:extLst>
      <p:ext uri="{BB962C8B-B14F-4D97-AF65-F5344CB8AC3E}">
        <p14:creationId xmlns:p14="http://schemas.microsoft.com/office/powerpoint/2010/main" val="5585620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 y="307716"/>
            <a:ext cx="4153358" cy="620889"/>
            <a:chOff x="0" y="142461"/>
            <a:chExt cx="4461831" cy="620889"/>
          </a:xfrm>
        </p:grpSpPr>
        <p:sp>
          <p:nvSpPr>
            <p:cNvPr id="10" name="Rectangle 9"/>
            <p:cNvSpPr/>
            <p:nvPr/>
          </p:nvSpPr>
          <p:spPr>
            <a:xfrm>
              <a:off x="0" y="142462"/>
              <a:ext cx="4131325" cy="620888"/>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3933022" y="142461"/>
              <a:ext cx="528809" cy="620889"/>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a:extLst>
              <a:ext uri="{FF2B5EF4-FFF2-40B4-BE49-F238E27FC236}">
                <a16:creationId xmlns:a16="http://schemas.microsoft.com/office/drawing/2014/main" id="{AF13DDA7-DCFA-4435-8F5F-F5A4B8740625}"/>
              </a:ext>
            </a:extLst>
          </p:cNvPr>
          <p:cNvSpPr>
            <a:spLocks noGrp="1"/>
          </p:cNvSpPr>
          <p:nvPr>
            <p:ph type="title"/>
          </p:nvPr>
        </p:nvSpPr>
        <p:spPr>
          <a:xfrm>
            <a:off x="657639" y="155853"/>
            <a:ext cx="10515600" cy="937450"/>
          </a:xfrm>
        </p:spPr>
        <p:txBody>
          <a:bodyPr/>
          <a:lstStyle/>
          <a:p>
            <a:r>
              <a:rPr lang="en-GB" b="1" dirty="0">
                <a:solidFill>
                  <a:schemeClr val="bg1"/>
                </a:solidFill>
              </a:rPr>
              <a:t>Key messages</a:t>
            </a:r>
          </a:p>
        </p:txBody>
      </p:sp>
      <p:sp>
        <p:nvSpPr>
          <p:cNvPr id="3" name="Content Placeholder 2">
            <a:extLst>
              <a:ext uri="{FF2B5EF4-FFF2-40B4-BE49-F238E27FC236}">
                <a16:creationId xmlns:a16="http://schemas.microsoft.com/office/drawing/2014/main" id="{72C13F13-6E05-4EB7-A6F1-C85606481730}"/>
              </a:ext>
            </a:extLst>
          </p:cNvPr>
          <p:cNvSpPr>
            <a:spLocks noGrp="1"/>
          </p:cNvSpPr>
          <p:nvPr>
            <p:ph idx="1"/>
          </p:nvPr>
        </p:nvSpPr>
        <p:spPr>
          <a:xfrm>
            <a:off x="477078" y="1093303"/>
            <a:ext cx="10876722" cy="5526157"/>
          </a:xfrm>
        </p:spPr>
        <p:txBody>
          <a:bodyPr>
            <a:noAutofit/>
          </a:bodyPr>
          <a:lstStyle/>
          <a:p>
            <a:pPr marL="342900" lvl="0" indent="-342900">
              <a:buFont typeface="Arial" panose="020B0604020202020204" pitchFamily="34" charset="0"/>
              <a:buChar char="•"/>
              <a:tabLst>
                <a:tab pos="457200" algn="l"/>
              </a:tabLst>
            </a:pPr>
            <a:r>
              <a:rPr lang="en-GB" sz="3200" dirty="0">
                <a:effectLst/>
                <a:latin typeface="Calibri" panose="020F0502020204030204" pitchFamily="34" charset="0"/>
                <a:ea typeface="Calibri" panose="020F0502020204030204" pitchFamily="34" charset="0"/>
                <a:cs typeface="Times New Roman" panose="02020603050405020304" pitchFamily="18" charset="0"/>
              </a:rPr>
              <a:t>Suicide is a considerable public health issue in Scotland. In 2021, 753 people took their own lives, 3 out of 4 of these were men and rate of suicide in the most deprived areas in Scotland was 2.9 times as high as in the least deprived areas in Scotland.</a:t>
            </a:r>
          </a:p>
          <a:p>
            <a:pPr marL="342900" lvl="0" indent="-342900">
              <a:buFont typeface="Arial" panose="020B0604020202020204" pitchFamily="34" charset="0"/>
              <a:buChar char="•"/>
              <a:tabLst>
                <a:tab pos="457200" algn="l"/>
              </a:tabLst>
            </a:pPr>
            <a:r>
              <a:rPr lang="en-GB" sz="3200" dirty="0">
                <a:effectLst/>
                <a:latin typeface="Calibri" panose="020F0502020204030204" pitchFamily="34" charset="0"/>
                <a:ea typeface="Calibri" panose="020F0502020204030204" pitchFamily="34" charset="0"/>
                <a:cs typeface="Times New Roman" panose="02020603050405020304" pitchFamily="18" charset="0"/>
              </a:rPr>
              <a:t>We can take action to prevent suicide – </a:t>
            </a:r>
            <a:r>
              <a:rPr lang="en-GB" sz="3200" u="sng"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hlinkClick r:id="rId3"/>
              </a:rPr>
              <a:t>United to Prevent Suicide</a:t>
            </a:r>
            <a:r>
              <a:rPr lang="en-GB" sz="3200" dirty="0">
                <a:effectLst/>
                <a:latin typeface="Calibri" panose="020F0502020204030204" pitchFamily="34" charset="0"/>
                <a:ea typeface="Calibri" panose="020F0502020204030204" pitchFamily="34" charset="0"/>
                <a:cs typeface="Times New Roman" panose="02020603050405020304" pitchFamily="18" charset="0"/>
              </a:rPr>
              <a:t> is the public awareness campaign encouraging people to sign up and receive information about what they can do to help.</a:t>
            </a:r>
          </a:p>
          <a:p>
            <a:pPr marL="342900" lvl="0" indent="-342900">
              <a:spcAft>
                <a:spcPts val="1200"/>
              </a:spcAft>
              <a:buFont typeface="Arial" panose="020B0604020202020204" pitchFamily="34" charset="0"/>
              <a:buChar char="•"/>
              <a:tabLst>
                <a:tab pos="457200" algn="l"/>
              </a:tabLst>
            </a:pPr>
            <a:r>
              <a:rPr lang="en-GB" sz="3200" u="sng"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hlinkClick r:id="rId4"/>
              </a:rPr>
              <a:t>Ask, Tell, Save a Life – Every Life Matters</a:t>
            </a:r>
            <a:r>
              <a:rPr lang="en-GB" sz="32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4"/>
              </a:rPr>
              <a:t> </a:t>
            </a:r>
            <a:r>
              <a:rPr lang="en-GB" sz="3200" dirty="0">
                <a:effectLst/>
                <a:latin typeface="Calibri" panose="020F0502020204030204" pitchFamily="34" charset="0"/>
                <a:ea typeface="Calibri" panose="020F0502020204030204" pitchFamily="34" charset="0"/>
                <a:cs typeface="Times New Roman" panose="02020603050405020304" pitchFamily="18" charset="0"/>
              </a:rPr>
              <a:t>is a five minute awareness raising animation which details the steps we can take as individuals to help someone thinking about suicide.</a:t>
            </a:r>
          </a:p>
          <a:p>
            <a:pPr marL="0" indent="0">
              <a:lnSpc>
                <a:spcPct val="110000"/>
              </a:lnSpc>
              <a:spcBef>
                <a:spcPts val="0"/>
              </a:spcBef>
              <a:buNone/>
            </a:pPr>
            <a:endParaRPr lang="en-GB" sz="3000" dirty="0"/>
          </a:p>
        </p:txBody>
      </p:sp>
      <p:pic>
        <p:nvPicPr>
          <p:cNvPr id="5" name="Picture 4">
            <a:extLst>
              <a:ext uri="{FF2B5EF4-FFF2-40B4-BE49-F238E27FC236}">
                <a16:creationId xmlns:a16="http://schemas.microsoft.com/office/drawing/2014/main" id="{A71DEBC4-773B-4EC4-8504-A6436F1EF3C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10900" y="4692634"/>
            <a:ext cx="1602195" cy="1608775"/>
          </a:xfrm>
          <a:prstGeom prst="rect">
            <a:avLst/>
          </a:prstGeom>
        </p:spPr>
      </p:pic>
    </p:spTree>
    <p:extLst>
      <p:ext uri="{BB962C8B-B14F-4D97-AF65-F5344CB8AC3E}">
        <p14:creationId xmlns:p14="http://schemas.microsoft.com/office/powerpoint/2010/main" val="266200708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 y="197546"/>
            <a:ext cx="2115239" cy="620889"/>
            <a:chOff x="1" y="197546"/>
            <a:chExt cx="2115239" cy="620889"/>
          </a:xfrm>
        </p:grpSpPr>
        <p:sp>
          <p:nvSpPr>
            <p:cNvPr id="5" name="Rectangle 4"/>
            <p:cNvSpPr/>
            <p:nvPr/>
          </p:nvSpPr>
          <p:spPr>
            <a:xfrm>
              <a:off x="1" y="197547"/>
              <a:ext cx="1850834" cy="620888"/>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1542362" y="197546"/>
              <a:ext cx="572878" cy="620889"/>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a:extLst>
              <a:ext uri="{FF2B5EF4-FFF2-40B4-BE49-F238E27FC236}">
                <a16:creationId xmlns:a16="http://schemas.microsoft.com/office/drawing/2014/main" id="{280D59A5-B85D-404F-A852-6FA1B5CD86A4}"/>
              </a:ext>
            </a:extLst>
          </p:cNvPr>
          <p:cNvSpPr>
            <a:spLocks noGrp="1"/>
          </p:cNvSpPr>
          <p:nvPr>
            <p:ph type="title"/>
          </p:nvPr>
        </p:nvSpPr>
        <p:spPr>
          <a:xfrm>
            <a:off x="419100" y="77119"/>
            <a:ext cx="10515600" cy="907084"/>
          </a:xfrm>
        </p:spPr>
        <p:txBody>
          <a:bodyPr/>
          <a:lstStyle/>
          <a:p>
            <a:r>
              <a:rPr lang="en-GB" b="1" dirty="0">
                <a:solidFill>
                  <a:schemeClr val="bg1"/>
                </a:solidFill>
              </a:rPr>
              <a:t>Data	</a:t>
            </a:r>
          </a:p>
        </p:txBody>
      </p:sp>
      <p:sp>
        <p:nvSpPr>
          <p:cNvPr id="3" name="Content Placeholder 2">
            <a:extLst>
              <a:ext uri="{FF2B5EF4-FFF2-40B4-BE49-F238E27FC236}">
                <a16:creationId xmlns:a16="http://schemas.microsoft.com/office/drawing/2014/main" id="{5F87AAD2-35ED-4E73-B5D2-BDA39C58FAA0}"/>
              </a:ext>
            </a:extLst>
          </p:cNvPr>
          <p:cNvSpPr>
            <a:spLocks noGrp="1"/>
          </p:cNvSpPr>
          <p:nvPr>
            <p:ph idx="1"/>
          </p:nvPr>
        </p:nvSpPr>
        <p:spPr>
          <a:xfrm>
            <a:off x="238542" y="894522"/>
            <a:ext cx="11754678" cy="5824330"/>
          </a:xfrm>
        </p:spPr>
        <p:txBody>
          <a:bodyPr>
            <a:noAutofit/>
          </a:bodyPr>
          <a:lstStyle/>
          <a:p>
            <a:pPr>
              <a:lnSpc>
                <a:spcPct val="107000"/>
              </a:lnSpc>
              <a:spcAft>
                <a:spcPts val="600"/>
              </a:spcAft>
            </a:pPr>
            <a:r>
              <a:rPr lang="en-GB" sz="2000" dirty="0">
                <a:effectLst/>
                <a:ea typeface="Calibri" panose="020F0502020204030204" pitchFamily="34" charset="0"/>
                <a:cs typeface="Times New Roman" panose="02020603050405020304" pitchFamily="18" charset="0"/>
              </a:rPr>
              <a:t>At present, data is reported annually by National Records Scotland.  </a:t>
            </a:r>
            <a:r>
              <a:rPr lang="en-GB" sz="2000" dirty="0" err="1">
                <a:effectLst/>
                <a:ea typeface="Calibri" panose="020F0502020204030204" pitchFamily="34" charset="0"/>
                <a:cs typeface="Times New Roman" panose="02020603050405020304" pitchFamily="18" charset="0"/>
              </a:rPr>
              <a:t>ScotSID</a:t>
            </a:r>
            <a:r>
              <a:rPr lang="en-GB" sz="2000" dirty="0">
                <a:effectLst/>
                <a:ea typeface="Calibri" panose="020F0502020204030204" pitchFamily="34" charset="0"/>
                <a:cs typeface="Times New Roman" panose="02020603050405020304" pitchFamily="18" charset="0"/>
              </a:rPr>
              <a:t> and </a:t>
            </a:r>
            <a:r>
              <a:rPr lang="en-GB" sz="2000" dirty="0" err="1">
                <a:effectLst/>
                <a:ea typeface="Calibri" panose="020F0502020204030204" pitchFamily="34" charset="0"/>
                <a:cs typeface="Times New Roman" panose="02020603050405020304" pitchFamily="18" charset="0"/>
              </a:rPr>
              <a:t>ScotPHO</a:t>
            </a:r>
            <a:r>
              <a:rPr lang="en-GB" sz="2000" dirty="0">
                <a:effectLst/>
                <a:ea typeface="Calibri" panose="020F0502020204030204" pitchFamily="34" charset="0"/>
                <a:cs typeface="Times New Roman" panose="02020603050405020304" pitchFamily="18" charset="0"/>
              </a:rPr>
              <a:t> provide information about key associated topics throughout the year. More timely demographic data from Police Scotland, on deaths which are suspected to be suicide, is shared to local leads via PHS.  </a:t>
            </a:r>
          </a:p>
          <a:p>
            <a:pPr>
              <a:lnSpc>
                <a:spcPct val="107000"/>
              </a:lnSpc>
              <a:spcAft>
                <a:spcPts val="600"/>
              </a:spcAft>
            </a:pPr>
            <a:r>
              <a:rPr lang="en-GB" sz="2000" dirty="0">
                <a:effectLst/>
                <a:ea typeface="Calibri" panose="020F0502020204030204" pitchFamily="34" charset="0"/>
                <a:cs typeface="Times New Roman" panose="02020603050405020304" pitchFamily="18" charset="0"/>
              </a:rPr>
              <a:t>Deaths for local areas are usually better analysed as five-year rolling averages due to the relatively small number in each area.</a:t>
            </a:r>
          </a:p>
          <a:p>
            <a:pPr>
              <a:lnSpc>
                <a:spcPct val="107000"/>
              </a:lnSpc>
              <a:spcAft>
                <a:spcPts val="600"/>
              </a:spcAft>
            </a:pPr>
            <a:r>
              <a:rPr lang="en-GB" sz="2000" dirty="0">
                <a:effectLst/>
                <a:ea typeface="Verdana" panose="020B0604030504040204" pitchFamily="34" charset="0"/>
                <a:cs typeface="Times New Roman" panose="02020603050405020304" pitchFamily="18" charset="0"/>
              </a:rPr>
              <a:t>Local areas are encouraged to undertake a multiagency suicide review process which can help to provide timely information about the characteristics associated with local suicide deaths this information will help to understand local needs and help to support local action planning.</a:t>
            </a:r>
          </a:p>
          <a:p>
            <a:pPr>
              <a:lnSpc>
                <a:spcPct val="107000"/>
              </a:lnSpc>
              <a:spcAft>
                <a:spcPts val="600"/>
              </a:spcAft>
            </a:pPr>
            <a:r>
              <a:rPr lang="en-GB" sz="2000" dirty="0">
                <a:effectLst/>
                <a:ea typeface="Calibri" panose="020F0502020204030204" pitchFamily="34" charset="0"/>
                <a:cs typeface="Times New Roman" panose="02020603050405020304" pitchFamily="18" charset="0"/>
              </a:rPr>
              <a:t>This will only provide information about those who died by suicide, information is also available from NHS boards about presentations to unscheduled care with self-harm, the Police &amp; ambulance services.</a:t>
            </a:r>
          </a:p>
          <a:p>
            <a:pPr>
              <a:lnSpc>
                <a:spcPct val="107000"/>
              </a:lnSpc>
              <a:spcAft>
                <a:spcPts val="600"/>
              </a:spcAft>
            </a:pPr>
            <a:r>
              <a:rPr lang="en-GB" sz="2000" dirty="0">
                <a:effectLst/>
                <a:ea typeface="Calibri" panose="020F0502020204030204" pitchFamily="34" charset="0"/>
                <a:cs typeface="Times New Roman" panose="02020603050405020304" pitchFamily="18" charset="0"/>
              </a:rPr>
              <a:t>Local action plans should contain evidence-based activities, regular updates should be provided to Chief Officers to demonstrate progress.</a:t>
            </a:r>
          </a:p>
          <a:p>
            <a:pPr>
              <a:lnSpc>
                <a:spcPct val="107000"/>
              </a:lnSpc>
              <a:spcAft>
                <a:spcPts val="600"/>
              </a:spcAft>
            </a:pP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20000"/>
              </a:lnSpc>
              <a:spcBef>
                <a:spcPts val="0"/>
              </a:spcBef>
              <a:buNone/>
            </a:pPr>
            <a:endParaRPr lang="en-GB" sz="2200" dirty="0"/>
          </a:p>
        </p:txBody>
      </p:sp>
    </p:spTree>
    <p:extLst>
      <p:ext uri="{BB962C8B-B14F-4D97-AF65-F5344CB8AC3E}">
        <p14:creationId xmlns:p14="http://schemas.microsoft.com/office/powerpoint/2010/main" val="297259171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0" y="340336"/>
            <a:ext cx="10069417" cy="620889"/>
            <a:chOff x="-1" y="457036"/>
            <a:chExt cx="11568224" cy="620889"/>
          </a:xfrm>
          <a:solidFill>
            <a:srgbClr val="00B0F0"/>
          </a:solidFill>
        </p:grpSpPr>
        <p:sp>
          <p:nvSpPr>
            <p:cNvPr id="9" name="Rectangle 8"/>
            <p:cNvSpPr/>
            <p:nvPr/>
          </p:nvSpPr>
          <p:spPr>
            <a:xfrm>
              <a:off x="-1" y="457037"/>
              <a:ext cx="11270255" cy="620888"/>
            </a:xfrm>
            <a:prstGeom prst="rect">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10884664" y="457036"/>
              <a:ext cx="683559" cy="620889"/>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p:cNvSpPr>
            <a:spLocks noGrp="1"/>
          </p:cNvSpPr>
          <p:nvPr>
            <p:ph type="title"/>
          </p:nvPr>
        </p:nvSpPr>
        <p:spPr>
          <a:xfrm>
            <a:off x="750064" y="320820"/>
            <a:ext cx="10515600" cy="728178"/>
          </a:xfrm>
        </p:spPr>
        <p:txBody>
          <a:bodyPr/>
          <a:lstStyle/>
          <a:p>
            <a:r>
              <a:rPr lang="en-GB" b="1" dirty="0">
                <a:solidFill>
                  <a:schemeClr val="bg1"/>
                </a:solidFill>
              </a:rPr>
              <a:t>Local suicide prevention data template</a:t>
            </a:r>
            <a:endParaRPr lang="en-GB" dirty="0">
              <a:solidFill>
                <a:schemeClr val="bg1"/>
              </a:solidFill>
            </a:endParaRPr>
          </a:p>
        </p:txBody>
      </p:sp>
      <p:graphicFrame>
        <p:nvGraphicFramePr>
          <p:cNvPr id="6" name="Content Placeholder 5"/>
          <p:cNvGraphicFramePr>
            <a:graphicFrameLocks noGrp="1"/>
          </p:cNvGraphicFramePr>
          <p:nvPr>
            <p:ph sz="half" idx="1"/>
            <p:extLst>
              <p:ext uri="{D42A27DB-BD31-4B8C-83A1-F6EECF244321}">
                <p14:modId xmlns:p14="http://schemas.microsoft.com/office/powerpoint/2010/main" val="3498022711"/>
              </p:ext>
            </p:extLst>
          </p:nvPr>
        </p:nvGraphicFramePr>
        <p:xfrm>
          <a:off x="838200" y="1212575"/>
          <a:ext cx="10233992" cy="3749040"/>
        </p:xfrm>
        <a:graphic>
          <a:graphicData uri="http://schemas.openxmlformats.org/drawingml/2006/table">
            <a:tbl>
              <a:tblPr firstRow="1" bandRow="1">
                <a:tableStyleId>{5C22544A-7EE6-4342-B048-85BDC9FD1C3A}</a:tableStyleId>
              </a:tblPr>
              <a:tblGrid>
                <a:gridCol w="7947993">
                  <a:extLst>
                    <a:ext uri="{9D8B030D-6E8A-4147-A177-3AD203B41FA5}">
                      <a16:colId xmlns:a16="http://schemas.microsoft.com/office/drawing/2014/main" val="2318877649"/>
                    </a:ext>
                  </a:extLst>
                </a:gridCol>
                <a:gridCol w="2285999">
                  <a:extLst>
                    <a:ext uri="{9D8B030D-6E8A-4147-A177-3AD203B41FA5}">
                      <a16:colId xmlns:a16="http://schemas.microsoft.com/office/drawing/2014/main" val="1812082473"/>
                    </a:ext>
                  </a:extLst>
                </a:gridCol>
              </a:tblGrid>
              <a:tr h="6400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t>EXEMPLAR TO BE POPULATED BY LOCAL AREA</a:t>
                      </a:r>
                    </a:p>
                    <a:p>
                      <a:endParaRPr lang="en-GB" sz="2400" dirty="0"/>
                    </a:p>
                  </a:txBody>
                  <a:tcPr/>
                </a:tc>
                <a:tc>
                  <a:txBody>
                    <a:bodyPr/>
                    <a:lstStyle/>
                    <a:p>
                      <a:endParaRPr lang="en-GB" sz="2400" dirty="0"/>
                    </a:p>
                  </a:txBody>
                  <a:tcPr/>
                </a:tc>
                <a:extLst>
                  <a:ext uri="{0D108BD9-81ED-4DB2-BD59-A6C34878D82A}">
                    <a16:rowId xmlns:a16="http://schemas.microsoft.com/office/drawing/2014/main" val="3702999973"/>
                  </a:ext>
                </a:extLst>
              </a:tr>
              <a:tr h="640080">
                <a:tc>
                  <a:txBody>
                    <a:bodyPr/>
                    <a:lstStyle/>
                    <a:p>
                      <a:r>
                        <a:rPr lang="en-GB" sz="2400" dirty="0"/>
                        <a:t>Attendances to unscheduled care for suicide attempt and self harm</a:t>
                      </a:r>
                    </a:p>
                  </a:txBody>
                  <a:tcPr/>
                </a:tc>
                <a:tc>
                  <a:txBody>
                    <a:bodyPr/>
                    <a:lstStyle/>
                    <a:p>
                      <a:endParaRPr lang="en-GB" sz="2400" dirty="0"/>
                    </a:p>
                  </a:txBody>
                  <a:tcPr/>
                </a:tc>
                <a:extLst>
                  <a:ext uri="{0D108BD9-81ED-4DB2-BD59-A6C34878D82A}">
                    <a16:rowId xmlns:a16="http://schemas.microsoft.com/office/drawing/2014/main" val="3643236211"/>
                  </a:ext>
                </a:extLst>
              </a:tr>
              <a:tr h="640080">
                <a:tc>
                  <a:txBody>
                    <a:bodyPr/>
                    <a:lstStyle/>
                    <a:p>
                      <a:r>
                        <a:rPr lang="en-GB" sz="2400" dirty="0"/>
                        <a:t>Attendances by Police for suicide attempt and self harm</a:t>
                      </a:r>
                    </a:p>
                  </a:txBody>
                  <a:tcPr/>
                </a:tc>
                <a:tc>
                  <a:txBody>
                    <a:bodyPr/>
                    <a:lstStyle/>
                    <a:p>
                      <a:endParaRPr lang="en-GB" sz="2400" dirty="0"/>
                    </a:p>
                  </a:txBody>
                  <a:tcPr/>
                </a:tc>
                <a:extLst>
                  <a:ext uri="{0D108BD9-81ED-4DB2-BD59-A6C34878D82A}">
                    <a16:rowId xmlns:a16="http://schemas.microsoft.com/office/drawing/2014/main" val="4124612816"/>
                  </a:ext>
                </a:extLst>
              </a:tr>
              <a:tr h="640080">
                <a:tc>
                  <a:txBody>
                    <a:bodyPr/>
                    <a:lstStyle/>
                    <a:p>
                      <a:r>
                        <a:rPr lang="en-GB" sz="2400" dirty="0"/>
                        <a:t>Number of deaths by suicide and five year rolling averages</a:t>
                      </a:r>
                    </a:p>
                  </a:txBody>
                  <a:tcPr/>
                </a:tc>
                <a:tc>
                  <a:txBody>
                    <a:bodyPr/>
                    <a:lstStyle/>
                    <a:p>
                      <a:endParaRPr lang="en-GB" sz="2400" dirty="0"/>
                    </a:p>
                  </a:txBody>
                  <a:tcPr/>
                </a:tc>
                <a:extLst>
                  <a:ext uri="{0D108BD9-81ED-4DB2-BD59-A6C34878D82A}">
                    <a16:rowId xmlns:a16="http://schemas.microsoft.com/office/drawing/2014/main" val="3236986019"/>
                  </a:ext>
                </a:extLst>
              </a:tr>
              <a:tr h="640080">
                <a:tc>
                  <a:txBody>
                    <a:bodyPr/>
                    <a:lstStyle/>
                    <a:p>
                      <a:r>
                        <a:rPr lang="en-GB" sz="2400" dirty="0"/>
                        <a:t>Impact and evaluation of local activity</a:t>
                      </a:r>
                    </a:p>
                    <a:p>
                      <a:endParaRPr lang="en-GB" sz="2400" dirty="0"/>
                    </a:p>
                  </a:txBody>
                  <a:tcPr/>
                </a:tc>
                <a:tc>
                  <a:txBody>
                    <a:bodyPr/>
                    <a:lstStyle/>
                    <a:p>
                      <a:endParaRPr lang="en-GB" sz="2400" dirty="0"/>
                    </a:p>
                  </a:txBody>
                  <a:tcPr/>
                </a:tc>
                <a:extLst>
                  <a:ext uri="{0D108BD9-81ED-4DB2-BD59-A6C34878D82A}">
                    <a16:rowId xmlns:a16="http://schemas.microsoft.com/office/drawing/2014/main" val="728367420"/>
                  </a:ext>
                </a:extLst>
              </a:tr>
            </a:tbl>
          </a:graphicData>
        </a:graphic>
      </p:graphicFrame>
    </p:spTree>
    <p:extLst>
      <p:ext uri="{BB962C8B-B14F-4D97-AF65-F5344CB8AC3E}">
        <p14:creationId xmlns:p14="http://schemas.microsoft.com/office/powerpoint/2010/main" val="48939922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348684"/>
            <a:ext cx="10069417" cy="620889"/>
            <a:chOff x="-1" y="457036"/>
            <a:chExt cx="11568224" cy="620889"/>
          </a:xfrm>
          <a:solidFill>
            <a:srgbClr val="00B0F0"/>
          </a:solidFill>
        </p:grpSpPr>
        <p:sp>
          <p:nvSpPr>
            <p:cNvPr id="5" name="Rectangle 4"/>
            <p:cNvSpPr/>
            <p:nvPr/>
          </p:nvSpPr>
          <p:spPr>
            <a:xfrm>
              <a:off x="-1" y="457037"/>
              <a:ext cx="11270255" cy="620888"/>
            </a:xfrm>
            <a:prstGeom prst="rect">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10884664" y="457036"/>
              <a:ext cx="683559" cy="620889"/>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p:cNvSpPr>
            <a:spLocks noGrp="1"/>
          </p:cNvSpPr>
          <p:nvPr>
            <p:ph type="title"/>
          </p:nvPr>
        </p:nvSpPr>
        <p:spPr>
          <a:xfrm>
            <a:off x="556592" y="218251"/>
            <a:ext cx="11189929" cy="947859"/>
          </a:xfrm>
        </p:spPr>
        <p:txBody>
          <a:bodyPr/>
          <a:lstStyle/>
          <a:p>
            <a:r>
              <a:rPr lang="en-GB" b="1" dirty="0">
                <a:solidFill>
                  <a:schemeClr val="bg1"/>
                </a:solidFill>
              </a:rPr>
              <a:t>Quality indicators and reflective questions</a:t>
            </a:r>
          </a:p>
        </p:txBody>
      </p:sp>
      <p:sp>
        <p:nvSpPr>
          <p:cNvPr id="3" name="Content Placeholder 2"/>
          <p:cNvSpPr>
            <a:spLocks noGrp="1"/>
          </p:cNvSpPr>
          <p:nvPr>
            <p:ph idx="1"/>
          </p:nvPr>
        </p:nvSpPr>
        <p:spPr>
          <a:xfrm>
            <a:off x="556592" y="1133059"/>
            <a:ext cx="11011632" cy="5504241"/>
          </a:xfrm>
        </p:spPr>
        <p:txBody>
          <a:bodyPr>
            <a:normAutofit lnSpcReduction="10000"/>
          </a:bodyPr>
          <a:lstStyle/>
          <a:p>
            <a:pPr marL="0" indent="0">
              <a:lnSpc>
                <a:spcPct val="120000"/>
              </a:lnSpc>
              <a:spcBef>
                <a:spcPts val="0"/>
              </a:spcBef>
              <a:buNone/>
            </a:pPr>
            <a:r>
              <a:rPr lang="en-GB" b="1" dirty="0"/>
              <a:t>Reflective questions</a:t>
            </a:r>
          </a:p>
          <a:p>
            <a:pPr marL="342900" lvl="0" indent="-342900">
              <a:buFont typeface="Arial" panose="020B0604020202020204" pitchFamily="34" charset="0"/>
              <a:buChar char="•"/>
              <a:tabLst>
                <a:tab pos="457200" algn="l"/>
              </a:tabLst>
            </a:pPr>
            <a:r>
              <a:rPr lang="en-GB" sz="2000" dirty="0">
                <a:effectLst/>
                <a:latin typeface="Calibri" panose="020F0502020204030204" pitchFamily="34" charset="0"/>
                <a:ea typeface="Calibri" panose="020F0502020204030204" pitchFamily="34" charset="0"/>
                <a:cs typeface="Times New Roman" panose="02020603050405020304" pitchFamily="18" charset="0"/>
              </a:rPr>
              <a:t>How well are Chief Officer colleagues working together to lead an integrated approach to suicide prevention?</a:t>
            </a:r>
          </a:p>
          <a:p>
            <a:pPr marL="342900" lvl="0" indent="-342900">
              <a:buFont typeface="Arial" panose="020B0604020202020204" pitchFamily="34" charset="0"/>
              <a:buChar char="•"/>
              <a:tabLst>
                <a:tab pos="457200" algn="l"/>
              </a:tabLst>
            </a:pPr>
            <a:r>
              <a:rPr lang="en-GB" sz="2000" dirty="0">
                <a:effectLst/>
                <a:latin typeface="Calibri" panose="020F0502020204030204" pitchFamily="34" charset="0"/>
                <a:ea typeface="Calibri" panose="020F0502020204030204" pitchFamily="34" charset="0"/>
                <a:cs typeface="Times New Roman" panose="02020603050405020304" pitchFamily="18" charset="0"/>
              </a:rPr>
              <a:t>What agreements do we have in place to enable information sharing across local partners to support suicide prevention activities?</a:t>
            </a:r>
          </a:p>
          <a:p>
            <a:pPr marL="342900" lvl="0" indent="-342900">
              <a:buFont typeface="Arial" panose="020B0604020202020204" pitchFamily="34" charset="0"/>
              <a:buChar char="•"/>
              <a:tabLst>
                <a:tab pos="457200" algn="l"/>
              </a:tabLst>
            </a:pPr>
            <a:r>
              <a:rPr lang="en-GB" sz="2000" dirty="0">
                <a:effectLst/>
                <a:latin typeface="Calibri" panose="020F0502020204030204" pitchFamily="34" charset="0"/>
                <a:ea typeface="Calibri" panose="020F0502020204030204" pitchFamily="34" charset="0"/>
                <a:cs typeface="Times New Roman" panose="02020603050405020304" pitchFamily="18" charset="0"/>
              </a:rPr>
              <a:t>How effective is our local response to suicide prevention and suicide prevention action plan?</a:t>
            </a:r>
          </a:p>
          <a:p>
            <a:pPr marL="342900" lvl="0" indent="-342900">
              <a:buFont typeface="Arial" panose="020B0604020202020204" pitchFamily="34" charset="0"/>
              <a:buChar char="•"/>
              <a:tabLst>
                <a:tab pos="457200" algn="l"/>
              </a:tabLst>
            </a:pPr>
            <a:r>
              <a:rPr lang="en-GB" sz="2000" dirty="0">
                <a:effectLst/>
                <a:latin typeface="Calibri" panose="020F0502020204030204" pitchFamily="34" charset="0"/>
                <a:ea typeface="Calibri" panose="020F0502020204030204" pitchFamily="34" charset="0"/>
                <a:cs typeface="Times New Roman" panose="02020603050405020304" pitchFamily="18" charset="0"/>
              </a:rPr>
              <a:t>Is our plan sufficiently ambitious, taking appropriate account of both national and local priorities and addressing inequalities?</a:t>
            </a:r>
          </a:p>
          <a:p>
            <a:pPr marL="342900" lvl="0" indent="-342900">
              <a:buFont typeface="Arial" panose="020B0604020202020204" pitchFamily="34" charset="0"/>
              <a:buChar char="•"/>
              <a:tabLst>
                <a:tab pos="457200" algn="l"/>
              </a:tabLst>
            </a:pPr>
            <a:r>
              <a:rPr lang="en-GB" sz="2000" dirty="0">
                <a:effectLst/>
                <a:latin typeface="Calibri" panose="020F0502020204030204" pitchFamily="34" charset="0"/>
                <a:ea typeface="Calibri" panose="020F0502020204030204" pitchFamily="34" charset="0"/>
                <a:cs typeface="Times New Roman" panose="02020603050405020304" pitchFamily="18" charset="0"/>
              </a:rPr>
              <a:t>How agile is our action plan in responding to emerging evidence of what works and which changes and re-prioritisation will help achieve better outcomes? </a:t>
            </a:r>
          </a:p>
          <a:p>
            <a:pPr marL="342900" lvl="0" indent="-342900">
              <a:buFont typeface="Arial" panose="020B0604020202020204" pitchFamily="34" charset="0"/>
              <a:buChar char="•"/>
              <a:tabLst>
                <a:tab pos="457200" algn="l"/>
              </a:tabLst>
            </a:pPr>
            <a:r>
              <a:rPr lang="en-GB" sz="2000" dirty="0">
                <a:effectLst/>
                <a:latin typeface="Calibri" panose="020F0502020204030204" pitchFamily="34" charset="0"/>
                <a:ea typeface="Calibri" panose="020F0502020204030204" pitchFamily="34" charset="0"/>
                <a:cs typeface="Times New Roman" panose="02020603050405020304" pitchFamily="18" charset="0"/>
              </a:rPr>
              <a:t>Are there sufficiently robust arrangements in place to draw on evidence from a wide range of sources (and, in particular, from those who use our services)?</a:t>
            </a:r>
          </a:p>
          <a:p>
            <a:pPr marL="342900" lvl="0" indent="-342900">
              <a:buFont typeface="Arial" panose="020B0604020202020204" pitchFamily="34" charset="0"/>
              <a:buChar char="•"/>
              <a:tabLst>
                <a:tab pos="457200" algn="l"/>
              </a:tabLst>
            </a:pPr>
            <a:r>
              <a:rPr lang="en-GB" sz="2000" dirty="0">
                <a:effectLst/>
                <a:latin typeface="Calibri" panose="020F0502020204030204" pitchFamily="34" charset="0"/>
                <a:ea typeface="Calibri" panose="020F0502020204030204" pitchFamily="34" charset="0"/>
                <a:cs typeface="Times New Roman" panose="02020603050405020304" pitchFamily="18" charset="0"/>
              </a:rPr>
              <a:t>How are we responding to and implementing at a local level the national guidance i.e. responding to a suicide cluster, addressing locations of concern and risks of public memorials after a probable suicide?  </a:t>
            </a:r>
          </a:p>
          <a:p>
            <a:pPr marL="342900" lvl="0" indent="-342900">
              <a:buFont typeface="Arial" panose="020B0604020202020204" pitchFamily="34" charset="0"/>
              <a:buChar char="•"/>
              <a:tabLst>
                <a:tab pos="457200" algn="l"/>
              </a:tabLst>
            </a:pPr>
            <a:r>
              <a:rPr lang="en-GB" sz="2000" dirty="0">
                <a:effectLst/>
                <a:latin typeface="Calibri" panose="020F0502020204030204" pitchFamily="34" charset="0"/>
                <a:ea typeface="Calibri" panose="020F0502020204030204" pitchFamily="34" charset="0"/>
                <a:cs typeface="Times New Roman" panose="02020603050405020304" pitchFamily="18" charset="0"/>
              </a:rPr>
              <a:t>How do I monitor implementation of the action plan and how satisfied am I with our evaluation arrangements?</a:t>
            </a:r>
          </a:p>
          <a:p>
            <a:pPr marL="0" indent="0">
              <a:lnSpc>
                <a:spcPct val="120000"/>
              </a:lnSpc>
              <a:spcBef>
                <a:spcPts val="0"/>
              </a:spcBef>
              <a:buNone/>
            </a:pPr>
            <a:endParaRPr lang="en-GB" b="1" dirty="0"/>
          </a:p>
        </p:txBody>
      </p:sp>
    </p:spTree>
    <p:extLst>
      <p:ext uri="{BB962C8B-B14F-4D97-AF65-F5344CB8AC3E}">
        <p14:creationId xmlns:p14="http://schemas.microsoft.com/office/powerpoint/2010/main" val="228101888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187185"/>
            <a:ext cx="9381067" cy="620890"/>
            <a:chOff x="0" y="451554"/>
            <a:chExt cx="6784622" cy="620890"/>
          </a:xfrm>
          <a:solidFill>
            <a:schemeClr val="tx1"/>
          </a:solidFill>
        </p:grpSpPr>
        <p:sp>
          <p:nvSpPr>
            <p:cNvPr id="5" name="Rectangle 4"/>
            <p:cNvSpPr/>
            <p:nvPr/>
          </p:nvSpPr>
          <p:spPr>
            <a:xfrm>
              <a:off x="0" y="451556"/>
              <a:ext cx="6378222" cy="620888"/>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6055630" y="451554"/>
              <a:ext cx="728992" cy="620889"/>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p:cNvSpPr>
            <a:spLocks noGrp="1"/>
          </p:cNvSpPr>
          <p:nvPr>
            <p:ph type="title"/>
          </p:nvPr>
        </p:nvSpPr>
        <p:spPr>
          <a:xfrm>
            <a:off x="212651" y="154134"/>
            <a:ext cx="11113477" cy="707935"/>
          </a:xfrm>
        </p:spPr>
        <p:txBody>
          <a:bodyPr/>
          <a:lstStyle/>
          <a:p>
            <a:r>
              <a:rPr lang="en-GB" b="1" dirty="0">
                <a:solidFill>
                  <a:schemeClr val="bg1"/>
                </a:solidFill>
              </a:rPr>
              <a:t>General reflective questions – slide 1</a:t>
            </a:r>
          </a:p>
        </p:txBody>
      </p:sp>
      <p:sp>
        <p:nvSpPr>
          <p:cNvPr id="3" name="Content Placeholder 2"/>
          <p:cNvSpPr>
            <a:spLocks noGrp="1"/>
          </p:cNvSpPr>
          <p:nvPr>
            <p:ph idx="1"/>
          </p:nvPr>
        </p:nvSpPr>
        <p:spPr>
          <a:xfrm>
            <a:off x="212651" y="765545"/>
            <a:ext cx="11780875" cy="5911702"/>
          </a:xfrm>
        </p:spPr>
        <p:txBody>
          <a:bodyPr>
            <a:noAutofit/>
          </a:bodyPr>
          <a:lstStyle/>
          <a:p>
            <a:pPr marL="0" indent="0">
              <a:lnSpc>
                <a:spcPct val="120000"/>
              </a:lnSpc>
              <a:spcBef>
                <a:spcPts val="0"/>
              </a:spcBef>
              <a:buNone/>
            </a:pPr>
            <a:r>
              <a:rPr lang="en-GB" sz="2000" b="1" dirty="0"/>
              <a:t>General</a:t>
            </a:r>
            <a:endParaRPr lang="en-GB" sz="2000" dirty="0"/>
          </a:p>
          <a:p>
            <a:pPr lvl="0">
              <a:lnSpc>
                <a:spcPct val="120000"/>
              </a:lnSpc>
              <a:spcBef>
                <a:spcPts val="0"/>
              </a:spcBef>
            </a:pPr>
            <a:r>
              <a:rPr lang="en-GB" sz="2000" dirty="0"/>
              <a:t>Does my organisation/partnership reflect the six principles of good governance common to all public services?</a:t>
            </a:r>
          </a:p>
          <a:p>
            <a:pPr lvl="0">
              <a:lnSpc>
                <a:spcPct val="120000"/>
              </a:lnSpc>
              <a:spcBef>
                <a:spcPts val="0"/>
              </a:spcBef>
            </a:pPr>
            <a:r>
              <a:rPr lang="en-GB" sz="2000" dirty="0"/>
              <a:t>Does public protection in my organisation/partnership take appropriate account of relevant national and local priorities?</a:t>
            </a:r>
          </a:p>
          <a:p>
            <a:pPr lvl="0">
              <a:lnSpc>
                <a:spcPct val="120000"/>
              </a:lnSpc>
              <a:spcBef>
                <a:spcPts val="0"/>
              </a:spcBef>
            </a:pPr>
            <a:r>
              <a:rPr lang="en-GB" sz="2000" dirty="0"/>
              <a:t>How does my organisation encourage working with other partners to collectively keep people safe?</a:t>
            </a:r>
          </a:p>
          <a:p>
            <a:pPr lvl="0">
              <a:lnSpc>
                <a:spcPct val="120000"/>
              </a:lnSpc>
              <a:spcBef>
                <a:spcPts val="0"/>
              </a:spcBef>
            </a:pPr>
            <a:endParaRPr lang="en-GB" sz="600" dirty="0"/>
          </a:p>
          <a:p>
            <a:pPr marL="0" indent="0">
              <a:lnSpc>
                <a:spcPct val="120000"/>
              </a:lnSpc>
              <a:spcBef>
                <a:spcPts val="0"/>
              </a:spcBef>
              <a:buNone/>
            </a:pPr>
            <a:r>
              <a:rPr lang="en-GB" sz="2000" b="1" dirty="0"/>
              <a:t>Collaboration and communication</a:t>
            </a:r>
            <a:endParaRPr lang="en-GB" sz="2000" dirty="0"/>
          </a:p>
          <a:p>
            <a:pPr lvl="0">
              <a:lnSpc>
                <a:spcPct val="120000"/>
              </a:lnSpc>
              <a:spcBef>
                <a:spcPts val="0"/>
              </a:spcBef>
            </a:pPr>
            <a:r>
              <a:rPr lang="en-GB" sz="2000" dirty="0"/>
              <a:t>How well am I working with other leaders and staff to plan and deliver an integrated approach to public protection?</a:t>
            </a:r>
          </a:p>
          <a:p>
            <a:pPr lvl="0">
              <a:lnSpc>
                <a:spcPct val="120000"/>
              </a:lnSpc>
              <a:spcBef>
                <a:spcPts val="0"/>
              </a:spcBef>
            </a:pPr>
            <a:r>
              <a:rPr lang="en-GB" sz="2000" dirty="0"/>
              <a:t>How fully do staff in my organisation/partnership appreciate the benefits of joint working across agencies?</a:t>
            </a:r>
          </a:p>
          <a:p>
            <a:pPr lvl="0">
              <a:lnSpc>
                <a:spcPct val="120000"/>
              </a:lnSpc>
              <a:spcBef>
                <a:spcPts val="0"/>
              </a:spcBef>
            </a:pPr>
            <a:r>
              <a:rPr lang="en-GB" sz="2000" dirty="0"/>
              <a:t>Is there a joint understanding of the need to share relevant information and does my organisation/partnership offer sufficient support enabling and encouraging the proportionate sharing of relevant information? </a:t>
            </a:r>
          </a:p>
          <a:p>
            <a:pPr marL="0" indent="0">
              <a:lnSpc>
                <a:spcPct val="120000"/>
              </a:lnSpc>
              <a:spcBef>
                <a:spcPts val="0"/>
              </a:spcBef>
              <a:buNone/>
            </a:pPr>
            <a:endParaRPr lang="en-GB" sz="600" dirty="0"/>
          </a:p>
          <a:p>
            <a:pPr>
              <a:lnSpc>
                <a:spcPct val="120000"/>
              </a:lnSpc>
              <a:spcBef>
                <a:spcPts val="0"/>
              </a:spcBef>
            </a:pPr>
            <a:r>
              <a:rPr lang="en-GB" sz="2000" b="1" dirty="0"/>
              <a:t>Risk management</a:t>
            </a:r>
            <a:endParaRPr lang="en-GB" sz="2000" dirty="0"/>
          </a:p>
          <a:p>
            <a:pPr lvl="0">
              <a:lnSpc>
                <a:spcPct val="120000"/>
              </a:lnSpc>
              <a:spcBef>
                <a:spcPts val="0"/>
              </a:spcBef>
            </a:pPr>
            <a:r>
              <a:rPr lang="en-GB" sz="2000" dirty="0"/>
              <a:t>How does my organisation/partnership assess and manage risk, and are we horizon scanning for new risks?</a:t>
            </a:r>
          </a:p>
          <a:p>
            <a:pPr lvl="0">
              <a:lnSpc>
                <a:spcPct val="120000"/>
              </a:lnSpc>
              <a:spcBef>
                <a:spcPts val="0"/>
              </a:spcBef>
            </a:pPr>
            <a:r>
              <a:rPr lang="en-GB" sz="2000" dirty="0"/>
              <a:t>Is my organisation’s/partnership’s tolerance for risk at the right level and do we have appropriate escalation processes in place?</a:t>
            </a:r>
          </a:p>
        </p:txBody>
      </p:sp>
    </p:spTree>
    <p:extLst>
      <p:ext uri="{BB962C8B-B14F-4D97-AF65-F5344CB8AC3E}">
        <p14:creationId xmlns:p14="http://schemas.microsoft.com/office/powerpoint/2010/main" val="384415976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 y="271252"/>
            <a:ext cx="8758410" cy="620890"/>
            <a:chOff x="0" y="451554"/>
            <a:chExt cx="6784622" cy="620890"/>
          </a:xfrm>
          <a:solidFill>
            <a:schemeClr val="tx1"/>
          </a:solidFill>
        </p:grpSpPr>
        <p:sp>
          <p:nvSpPr>
            <p:cNvPr id="5" name="Rectangle 4"/>
            <p:cNvSpPr/>
            <p:nvPr/>
          </p:nvSpPr>
          <p:spPr>
            <a:xfrm>
              <a:off x="0" y="451556"/>
              <a:ext cx="6378222" cy="620888"/>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6055630" y="451554"/>
              <a:ext cx="728992" cy="620889"/>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p:cNvSpPr>
            <a:spLocks noGrp="1"/>
          </p:cNvSpPr>
          <p:nvPr>
            <p:ph type="title"/>
          </p:nvPr>
        </p:nvSpPr>
        <p:spPr>
          <a:xfrm>
            <a:off x="242372" y="185200"/>
            <a:ext cx="11504150" cy="792995"/>
          </a:xfrm>
        </p:spPr>
        <p:txBody>
          <a:bodyPr/>
          <a:lstStyle/>
          <a:p>
            <a:r>
              <a:rPr lang="en-GB" b="1" dirty="0">
                <a:solidFill>
                  <a:schemeClr val="bg1"/>
                </a:solidFill>
              </a:rPr>
              <a:t>General reflective questions – slide 2</a:t>
            </a:r>
          </a:p>
        </p:txBody>
      </p:sp>
      <p:sp>
        <p:nvSpPr>
          <p:cNvPr id="3" name="Content Placeholder 2"/>
          <p:cNvSpPr>
            <a:spLocks noGrp="1"/>
          </p:cNvSpPr>
          <p:nvPr>
            <p:ph idx="1"/>
          </p:nvPr>
        </p:nvSpPr>
        <p:spPr>
          <a:xfrm>
            <a:off x="148855" y="978195"/>
            <a:ext cx="11865935" cy="5656521"/>
          </a:xfrm>
        </p:spPr>
        <p:txBody>
          <a:bodyPr>
            <a:normAutofit fontScale="55000" lnSpcReduction="20000"/>
          </a:bodyPr>
          <a:lstStyle/>
          <a:p>
            <a:pPr marL="0" indent="0">
              <a:lnSpc>
                <a:spcPct val="120000"/>
              </a:lnSpc>
              <a:spcBef>
                <a:spcPts val="0"/>
              </a:spcBef>
              <a:buNone/>
            </a:pPr>
            <a:r>
              <a:rPr lang="en-GB" sz="3600" b="1" dirty="0"/>
              <a:t>Lived experience</a:t>
            </a:r>
            <a:endParaRPr lang="en-GB" sz="3600" dirty="0"/>
          </a:p>
          <a:p>
            <a:pPr lvl="0">
              <a:lnSpc>
                <a:spcPct val="120000"/>
              </a:lnSpc>
              <a:spcBef>
                <a:spcPts val="0"/>
              </a:spcBef>
            </a:pPr>
            <a:r>
              <a:rPr lang="en-GB" sz="3600" dirty="0"/>
              <a:t>Is my organisation/partnership effectively considering and taking into account the views of those with lived experience in the development of local policy, guidance and practice?</a:t>
            </a:r>
          </a:p>
          <a:p>
            <a:pPr lvl="0">
              <a:lnSpc>
                <a:spcPct val="120000"/>
              </a:lnSpc>
              <a:spcBef>
                <a:spcPts val="0"/>
              </a:spcBef>
            </a:pPr>
            <a:r>
              <a:rPr lang="en-GB" sz="3600" dirty="0"/>
              <a:t>Is participation embedded in service delivery and fully integrated into development of public protection responses?</a:t>
            </a:r>
          </a:p>
          <a:p>
            <a:pPr marL="0" indent="0">
              <a:lnSpc>
                <a:spcPct val="120000"/>
              </a:lnSpc>
              <a:spcBef>
                <a:spcPts val="0"/>
              </a:spcBef>
              <a:buNone/>
            </a:pPr>
            <a:endParaRPr lang="en-GB" sz="1100" dirty="0"/>
          </a:p>
          <a:p>
            <a:pPr marL="0" indent="0">
              <a:lnSpc>
                <a:spcPct val="120000"/>
              </a:lnSpc>
              <a:spcBef>
                <a:spcPts val="0"/>
              </a:spcBef>
              <a:buNone/>
            </a:pPr>
            <a:r>
              <a:rPr lang="en-GB" sz="3600" b="1" dirty="0"/>
              <a:t>Data </a:t>
            </a:r>
            <a:endParaRPr lang="en-GB" sz="3600" dirty="0"/>
          </a:p>
          <a:p>
            <a:pPr lvl="0">
              <a:lnSpc>
                <a:spcPct val="120000"/>
              </a:lnSpc>
              <a:spcBef>
                <a:spcPts val="0"/>
              </a:spcBef>
            </a:pPr>
            <a:r>
              <a:rPr lang="en-GB" sz="3600" dirty="0"/>
              <a:t>How effective are my organisation’s/partnership’s self-evaluation arrangements for public protection: do we have robust arrangements that draw on evidence from a wide range of sources, in particular from those who use our services?</a:t>
            </a:r>
          </a:p>
          <a:p>
            <a:pPr lvl="0">
              <a:lnSpc>
                <a:spcPct val="120000"/>
              </a:lnSpc>
              <a:spcBef>
                <a:spcPts val="0"/>
              </a:spcBef>
            </a:pPr>
            <a:r>
              <a:rPr lang="en-GB" sz="3600" dirty="0"/>
              <a:t>How agile is our strategy in responding to emerging evidence of what works and which changes and re-prioritisation will help achieve better outcomes?</a:t>
            </a:r>
          </a:p>
          <a:p>
            <a:pPr marL="0" indent="0">
              <a:lnSpc>
                <a:spcPct val="120000"/>
              </a:lnSpc>
              <a:spcBef>
                <a:spcPts val="0"/>
              </a:spcBef>
              <a:buNone/>
            </a:pPr>
            <a:endParaRPr lang="en-GB" sz="1300" dirty="0"/>
          </a:p>
          <a:p>
            <a:pPr marL="0" indent="0">
              <a:lnSpc>
                <a:spcPct val="120000"/>
              </a:lnSpc>
              <a:spcBef>
                <a:spcPts val="0"/>
              </a:spcBef>
              <a:buNone/>
            </a:pPr>
            <a:r>
              <a:rPr lang="en-GB" sz="3600" b="1" dirty="0"/>
              <a:t>Improvement</a:t>
            </a:r>
            <a:endParaRPr lang="en-GB" sz="3600" dirty="0"/>
          </a:p>
          <a:p>
            <a:pPr lvl="0">
              <a:lnSpc>
                <a:spcPct val="120000"/>
              </a:lnSpc>
              <a:spcBef>
                <a:spcPts val="0"/>
              </a:spcBef>
            </a:pPr>
            <a:r>
              <a:rPr lang="en-GB" sz="3600" dirty="0"/>
              <a:t>Does my organisation/partnership regularly use self- evaluation at all levels to inform ongoing learning and development?</a:t>
            </a:r>
          </a:p>
          <a:p>
            <a:pPr lvl="0">
              <a:lnSpc>
                <a:spcPct val="120000"/>
              </a:lnSpc>
              <a:spcBef>
                <a:spcPts val="0"/>
              </a:spcBef>
            </a:pPr>
            <a:r>
              <a:rPr lang="en-GB" sz="3600" dirty="0"/>
              <a:t>How does my organisation/partnership monitor the implementation and impact of improvement plans?</a:t>
            </a:r>
          </a:p>
          <a:p>
            <a:pPr lvl="0">
              <a:lnSpc>
                <a:spcPct val="120000"/>
              </a:lnSpc>
              <a:spcBef>
                <a:spcPts val="0"/>
              </a:spcBef>
            </a:pPr>
            <a:r>
              <a:rPr lang="en-GB" sz="3600" dirty="0"/>
              <a:t>How does my organisation/partnership learn from adverse events or good practice examples in order to improve and develop systems and practice in the future and thus better protect children and young people?</a:t>
            </a:r>
          </a:p>
          <a:p>
            <a:pPr marL="0" indent="0">
              <a:buNone/>
            </a:pPr>
            <a:endParaRPr lang="en-GB" dirty="0"/>
          </a:p>
        </p:txBody>
      </p:sp>
    </p:spTree>
    <p:extLst>
      <p:ext uri="{BB962C8B-B14F-4D97-AF65-F5344CB8AC3E}">
        <p14:creationId xmlns:p14="http://schemas.microsoft.com/office/powerpoint/2010/main" val="133491454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e6cb12df-b207-408a-9c12-afa17072383b">
      <Terms xmlns="http://schemas.microsoft.com/office/infopath/2007/PartnerControls"/>
    </lcf76f155ced4ddcb4097134ff3c332f>
    <TaxCatchAll xmlns="74b3436a-08a0-444f-bdff-66e28313f0b6"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B0EBCCDB57C214F96891444E550C9A0" ma:contentTypeVersion="18" ma:contentTypeDescription="Create a new document." ma:contentTypeScope="" ma:versionID="f6a0d9a892de651a86ad4ca901fb340d">
  <xsd:schema xmlns:xsd="http://www.w3.org/2001/XMLSchema" xmlns:xs="http://www.w3.org/2001/XMLSchema" xmlns:p="http://schemas.microsoft.com/office/2006/metadata/properties" xmlns:ns2="e6cb12df-b207-408a-9c12-afa17072383b" xmlns:ns3="74b3436a-08a0-444f-bdff-66e28313f0b6" targetNamespace="http://schemas.microsoft.com/office/2006/metadata/properties" ma:root="true" ma:fieldsID="e52987b7288d673a7d0ac69bd19a9e70" ns2:_="" ns3:_="">
    <xsd:import namespace="e6cb12df-b207-408a-9c12-afa17072383b"/>
    <xsd:import namespace="74b3436a-08a0-444f-bdff-66e28313f0b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cb12df-b207-408a-9c12-afa17072383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87865813-b24e-4515-aac3-72cd3b0aa1df" ma:termSetId="09814cd3-568e-fe90-9814-8d621ff8fb84" ma:anchorId="fba54fb3-c3e1-fe81-a776-ca4b69148c4d" ma:open="true" ma:isKeyword="false">
      <xsd:complexType>
        <xsd:sequence>
          <xsd:element ref="pc:Terms" minOccurs="0" maxOccurs="1"/>
        </xsd:sequence>
      </xsd:complex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4b3436a-08a0-444f-bdff-66e28313f0b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3e01e2b3-5282-4697-88ac-94c27022b58b}" ma:internalName="TaxCatchAll" ma:showField="CatchAllData" ma:web="74b3436a-08a0-444f-bdff-66e28313f0b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6A21F9D-A5EE-4A2D-B21A-8976621E5B6F}">
  <ds:schemaRefs>
    <ds:schemaRef ds:uri="http://schemas.microsoft.com/sharepoint/v3/contenttype/forms"/>
  </ds:schemaRefs>
</ds:datastoreItem>
</file>

<file path=customXml/itemProps2.xml><?xml version="1.0" encoding="utf-8"?>
<ds:datastoreItem xmlns:ds="http://schemas.openxmlformats.org/officeDocument/2006/customXml" ds:itemID="{BE297DE0-0737-4D9D-A1F2-C24D1FE9F3E0}">
  <ds:schemaRefs>
    <ds:schemaRef ds:uri="http://schemas.microsoft.com/office/2006/metadata/properties"/>
    <ds:schemaRef ds:uri="http://schemas.microsoft.com/office/infopath/2007/PartnerControls"/>
    <ds:schemaRef ds:uri="e6cb12df-b207-408a-9c12-afa17072383b"/>
    <ds:schemaRef ds:uri="74b3436a-08a0-444f-bdff-66e28313f0b6"/>
  </ds:schemaRefs>
</ds:datastoreItem>
</file>

<file path=customXml/itemProps3.xml><?xml version="1.0" encoding="utf-8"?>
<ds:datastoreItem xmlns:ds="http://schemas.openxmlformats.org/officeDocument/2006/customXml" ds:itemID="{982D4074-A558-4372-AD5D-CD5588E1123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6cb12df-b207-408a-9c12-afa17072383b"/>
    <ds:schemaRef ds:uri="74b3436a-08a0-444f-bdff-66e28313f0b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9116</TotalTime>
  <Words>16105</Words>
  <Application>Microsoft Office PowerPoint</Application>
  <PresentationFormat>Widescreen</PresentationFormat>
  <Paragraphs>1003</Paragraphs>
  <Slides>96</Slides>
  <Notes>93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96</vt:i4>
      </vt:variant>
    </vt:vector>
  </HeadingPairs>
  <TitlesOfParts>
    <vt:vector size="105" baseType="lpstr">
      <vt:lpstr>Arial</vt:lpstr>
      <vt:lpstr>Calibri</vt:lpstr>
      <vt:lpstr>Calibri Light</vt:lpstr>
      <vt:lpstr>Courier New</vt:lpstr>
      <vt:lpstr>Segoe UI</vt:lpstr>
      <vt:lpstr>Source Sans Pro</vt:lpstr>
      <vt:lpstr>Symbol</vt:lpstr>
      <vt:lpstr>Times New Roman</vt:lpstr>
      <vt:lpstr>Office Theme</vt:lpstr>
      <vt:lpstr>Chief Officers’ Public Protection Induction Resource</vt:lpstr>
      <vt:lpstr>Introduction</vt:lpstr>
      <vt:lpstr>Content</vt:lpstr>
      <vt:lpstr>Public Protection in context</vt:lpstr>
      <vt:lpstr>Scotland’s public health priorities</vt:lpstr>
      <vt:lpstr>A Whole System Approach</vt:lpstr>
      <vt:lpstr>National Trauma Transformation Programme</vt:lpstr>
      <vt:lpstr>Responding to Potential Media Interest</vt:lpstr>
      <vt:lpstr>Public Protection: the role of Chief Officers</vt:lpstr>
      <vt:lpstr>Child Protection</vt:lpstr>
      <vt:lpstr>Child Protection – content</vt:lpstr>
      <vt:lpstr>Development of policy and guidance on child protection</vt:lpstr>
      <vt:lpstr>Key legislation on child protection</vt:lpstr>
      <vt:lpstr>Definition of child protection</vt:lpstr>
      <vt:lpstr>Getting it Right for Every Child (GIRFEC)</vt:lpstr>
      <vt:lpstr>The Promise</vt:lpstr>
      <vt:lpstr>Networks</vt:lpstr>
      <vt:lpstr>Functions of Child Protection Committees</vt:lpstr>
      <vt:lpstr>CPCs: the role of Chief Officers (slide 1)</vt:lpstr>
      <vt:lpstr>CPCs: the role of Chief Officers (slide 2)</vt:lpstr>
      <vt:lpstr>Learning Reviews: the role of Chief Officers (slide 1)</vt:lpstr>
      <vt:lpstr>Learning Reviews: the role of Chief Officers (slide 2)</vt:lpstr>
      <vt:lpstr>The role of the Care Inspectorate in Learning Reviews</vt:lpstr>
      <vt:lpstr>Child Death Reviews</vt:lpstr>
      <vt:lpstr>National Child Death Review Hub – role of Chief Officers</vt:lpstr>
      <vt:lpstr>Joint inspections of services for children in need of care and protection</vt:lpstr>
      <vt:lpstr>Human trafficking</vt:lpstr>
      <vt:lpstr>The voice of children and young people</vt:lpstr>
      <vt:lpstr>Local child protection data template</vt:lpstr>
      <vt:lpstr>Quality indicators and reflective questions</vt:lpstr>
      <vt:lpstr>Adult Support &amp; Protection</vt:lpstr>
      <vt:lpstr>Adult Support &amp; Protection (ASP) – content</vt:lpstr>
      <vt:lpstr>Development of guidance and policy on ASP</vt:lpstr>
      <vt:lpstr>Key Legislation on Adult Support &amp; Protection</vt:lpstr>
      <vt:lpstr>Definition of Adult Support &amp; Protection</vt:lpstr>
      <vt:lpstr>Adult Support and Protection networks</vt:lpstr>
      <vt:lpstr>Adult Support and Protection Committees (APCs)</vt:lpstr>
      <vt:lpstr>Adult Support and Protection Committees (APCs)</vt:lpstr>
      <vt:lpstr>Chief Officers’ role in Adult Support &amp; Protection Committees</vt:lpstr>
      <vt:lpstr>Protection orders</vt:lpstr>
      <vt:lpstr>Initial and Significant Case Reviews (ICRs &amp; SCRs) now ASP Learning Reviews</vt:lpstr>
      <vt:lpstr>The role of the Care Inspectorate in ASP Learning Reviews</vt:lpstr>
      <vt:lpstr>ASP Inspection Programme </vt:lpstr>
      <vt:lpstr>Transitions and cross-cutting agendas</vt:lpstr>
      <vt:lpstr>Local Adult Support &amp; Protection data</vt:lpstr>
      <vt:lpstr>Quality indicators and reflective questions</vt:lpstr>
      <vt:lpstr>Multi-Agency Public Protection Arrangements (MAPPA)</vt:lpstr>
      <vt:lpstr>Multi-Agency Public Protection Arrangements – content</vt:lpstr>
      <vt:lpstr>Development of policy and guidance on MAPPA</vt:lpstr>
      <vt:lpstr>Key legislation on MAPPA</vt:lpstr>
      <vt:lpstr>MAPPA format and purpose</vt:lpstr>
      <vt:lpstr>Key tasks of MAPPA</vt:lpstr>
      <vt:lpstr>Chief Officers’ role in MAPPA</vt:lpstr>
      <vt:lpstr>Populations subject to MAPPA</vt:lpstr>
      <vt:lpstr>MAPPA Risk of Serious Harm Levels</vt:lpstr>
      <vt:lpstr>MAPPA Levels</vt:lpstr>
      <vt:lpstr>Hospitalisation of a restricted patient</vt:lpstr>
      <vt:lpstr>Local MAPPA data template</vt:lpstr>
      <vt:lpstr>Quality indicators and reflective questions</vt:lpstr>
      <vt:lpstr>Alcohol &amp; Drugs</vt:lpstr>
      <vt:lpstr>Alcohol and Drugs – content</vt:lpstr>
      <vt:lpstr>Development of Policy and Guidance on Alcohol and Drugs </vt:lpstr>
      <vt:lpstr>Key Legislation on Alcohol and Drugs</vt:lpstr>
      <vt:lpstr>Foundations and functions of the Alcohol &amp; Drug Partnership</vt:lpstr>
      <vt:lpstr>Chief Officers’ role in ADPs</vt:lpstr>
      <vt:lpstr>  Alcohol and Drug Working Groups   </vt:lpstr>
      <vt:lpstr>Local Alcohol &amp; Drugs data template</vt:lpstr>
      <vt:lpstr>Quality indicators and reflective questions</vt:lpstr>
      <vt:lpstr>Quality indicators and reflective question cont’d</vt:lpstr>
      <vt:lpstr>Violence Against Women and Girls</vt:lpstr>
      <vt:lpstr>Violence Against Women &amp; Girls (VAWG) – content</vt:lpstr>
      <vt:lpstr>Development of policy and guidance on VAWG</vt:lpstr>
      <vt:lpstr>Key legislation on VAWG</vt:lpstr>
      <vt:lpstr>Definition of VAWG</vt:lpstr>
      <vt:lpstr>Background to VAWG</vt:lpstr>
      <vt:lpstr>Domestic Abuse</vt:lpstr>
      <vt:lpstr>Sexual violence and exploitation</vt:lpstr>
      <vt:lpstr>VAWG: Honour Based Violence</vt:lpstr>
      <vt:lpstr>Violence Against Women (VAW) Partnerships and the National VAW Network</vt:lpstr>
      <vt:lpstr>Chief Officers’ role in relation to VAWG</vt:lpstr>
      <vt:lpstr>VAW awareness raising and case studies</vt:lpstr>
      <vt:lpstr>Local VAWG data template</vt:lpstr>
      <vt:lpstr>Quality indicators and reflective questions</vt:lpstr>
      <vt:lpstr>Suicide Prevention</vt:lpstr>
      <vt:lpstr>Suicide Prevention – content</vt:lpstr>
      <vt:lpstr>Development of policy and guidance on suicide prevention</vt:lpstr>
      <vt:lpstr>Definitions and language around suicide prevention</vt:lpstr>
      <vt:lpstr>Local Suicide Prevention Plans</vt:lpstr>
      <vt:lpstr>Chief Officers’ role in suicide prevention </vt:lpstr>
      <vt:lpstr>Creating Hope Together</vt:lpstr>
      <vt:lpstr>Key messages</vt:lpstr>
      <vt:lpstr>Data </vt:lpstr>
      <vt:lpstr>Local suicide prevention data template</vt:lpstr>
      <vt:lpstr>Quality indicators and reflective questions</vt:lpstr>
      <vt:lpstr>General reflective questions – slide 1</vt:lpstr>
      <vt:lpstr>General reflective questions – slide 2</vt:lpstr>
    </vt:vector>
  </TitlesOfParts>
  <Company>Scottish 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Chief Officers</dc:title>
  <dc:creator>Robson S (Sian)</dc:creator>
  <cp:lastModifiedBy>Ruth Sills</cp:lastModifiedBy>
  <cp:revision>238</cp:revision>
  <dcterms:created xsi:type="dcterms:W3CDTF">2020-12-23T13:54:46Z</dcterms:created>
  <dcterms:modified xsi:type="dcterms:W3CDTF">2023-11-17T11:19:18Z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0x010100FB0EBCCDB57C214F96891444E550C9A0</vt:lpwstr>
  </property>
  <property fmtid="{D5CDD505-2E9C-101B-9397-08002B2CF9AE}" pid="3" name="MediaServiceImageTags">
    <vt:lpwstr/>
  </property>
</Properties>
</file>