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CC66FF"/>
    <a:srgbClr val="CE02CE"/>
    <a:srgbClr val="87319F"/>
    <a:srgbClr val="00CC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12" autoAdjust="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5B71B-4E3A-44D0-9439-6F087AA976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48A967-9030-4950-83CA-9D5C6B4DCB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B2E84F7-27BE-4F6B-9A68-D35048D4D0F6}"/>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5" name="Footer Placeholder 4">
            <a:extLst>
              <a:ext uri="{FF2B5EF4-FFF2-40B4-BE49-F238E27FC236}">
                <a16:creationId xmlns:a16="http://schemas.microsoft.com/office/drawing/2014/main" id="{3E278C0F-EDA8-4D7A-AC30-039E4F394B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0F435D-E68D-488E-9C4A-5BC5D2C23E12}"/>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8844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85BE-FE26-4CFE-8A47-7053B19AB7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930BDD-9FBF-4161-A080-8135FABC19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7DD376-17E8-4331-91D2-6398FA939761}"/>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5" name="Footer Placeholder 4">
            <a:extLst>
              <a:ext uri="{FF2B5EF4-FFF2-40B4-BE49-F238E27FC236}">
                <a16:creationId xmlns:a16="http://schemas.microsoft.com/office/drawing/2014/main" id="{B8196033-FE7A-4FE5-B224-F5441E290B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4CE4FE-C111-4CF6-92DB-96C13BB2D00A}"/>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2070902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8B8002-4042-4957-9719-F874EA0A64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54D53C-833E-4E79-8AFA-7A758AB187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8ED569-D282-4CEC-AF89-B54565389BDC}"/>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5" name="Footer Placeholder 4">
            <a:extLst>
              <a:ext uri="{FF2B5EF4-FFF2-40B4-BE49-F238E27FC236}">
                <a16:creationId xmlns:a16="http://schemas.microsoft.com/office/drawing/2014/main" id="{D2D436EA-F2FB-4E04-8000-3825CC334E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FCDFAB-DAEF-4105-AE04-670208198C4F}"/>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218040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3645-7B71-46C8-BB34-E9D23AF669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49954D-6BA3-4FEB-9117-55B726D542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6158A2-CADA-4172-9A6B-9DE9CCD9B329}"/>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5" name="Footer Placeholder 4">
            <a:extLst>
              <a:ext uri="{FF2B5EF4-FFF2-40B4-BE49-F238E27FC236}">
                <a16:creationId xmlns:a16="http://schemas.microsoft.com/office/drawing/2014/main" id="{5F975B34-1CB7-4501-A8FB-98EE5378E1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69471-AA92-4DEC-9227-0D2FD069BA80}"/>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78454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8827-A843-49CB-9FD1-E44E31FF57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6E2695-F81D-4BFB-AEE3-E01BF2E04C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7A2C66-F425-48A6-9399-FFA8BECC35EC}"/>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5" name="Footer Placeholder 4">
            <a:extLst>
              <a:ext uri="{FF2B5EF4-FFF2-40B4-BE49-F238E27FC236}">
                <a16:creationId xmlns:a16="http://schemas.microsoft.com/office/drawing/2014/main" id="{025F02A5-0013-4945-B7D0-F7AF3EAC4B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D5ADDD-7E75-4F5B-8692-1BA37F9B6D80}"/>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08117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DDE2-D4C1-4159-8885-443B5D70F0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7A7FF54-E408-40FE-85E5-0BF7F0EE1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9E30EB-C138-4D63-A2DF-017447BA42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E96F138-2876-4ED4-9879-1A3F66C0860D}"/>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6" name="Footer Placeholder 5">
            <a:extLst>
              <a:ext uri="{FF2B5EF4-FFF2-40B4-BE49-F238E27FC236}">
                <a16:creationId xmlns:a16="http://schemas.microsoft.com/office/drawing/2014/main" id="{03916DEA-2165-4C1B-B791-0D20B8088E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C5A425-D7AD-46A9-81EC-E7AF6DA14C41}"/>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74730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34AF-E63B-40E2-91B4-92C87C8B65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091C3E-FF65-43F6-AC39-52A0DFB82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12163C-2EDF-4657-A49A-01EC6E48DE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E697A02-447C-4000-83B1-A0DA76B440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80E62F-2CD4-4117-B618-5A4855FE5A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1F178-7736-48F9-B39B-7F4BED921E85}"/>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8" name="Footer Placeholder 7">
            <a:extLst>
              <a:ext uri="{FF2B5EF4-FFF2-40B4-BE49-F238E27FC236}">
                <a16:creationId xmlns:a16="http://schemas.microsoft.com/office/drawing/2014/main" id="{47AFC7B4-A7B9-4230-90E2-AE4C2F8B11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FDE5CE-5FE2-4930-9487-7C5C4D2AD1C4}"/>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1552013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ADEC8-7FF3-47E2-8681-1ED60E952BE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C26F1E1-9B40-4CD7-8394-D05DA3784B03}"/>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4" name="Footer Placeholder 3">
            <a:extLst>
              <a:ext uri="{FF2B5EF4-FFF2-40B4-BE49-F238E27FC236}">
                <a16:creationId xmlns:a16="http://schemas.microsoft.com/office/drawing/2014/main" id="{1D7EF96C-0419-453F-8261-B88F4958C3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060BF6-4D91-4EEF-8271-8AB0B277F10B}"/>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85373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E28496-B3A3-40A5-86DF-CB3C7FD382C5}"/>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3" name="Footer Placeholder 2">
            <a:extLst>
              <a:ext uri="{FF2B5EF4-FFF2-40B4-BE49-F238E27FC236}">
                <a16:creationId xmlns:a16="http://schemas.microsoft.com/office/drawing/2014/main" id="{F7D65EC1-1804-44FF-B138-6A8FDACED0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6D8BDBA-A63A-4482-B9C9-000E26699A06}"/>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106814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22E6-4511-45C2-871C-5BD096DAC5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A4A01-A7C5-45E2-B85A-4B53DA0B8D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02FCF05-F47E-468B-8E37-73E633821C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B86B24-BBA8-45BC-B8E3-30FB59C53C6C}"/>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6" name="Footer Placeholder 5">
            <a:extLst>
              <a:ext uri="{FF2B5EF4-FFF2-40B4-BE49-F238E27FC236}">
                <a16:creationId xmlns:a16="http://schemas.microsoft.com/office/drawing/2014/main" id="{3EB0D592-CD10-4438-A5A9-EDC9E26451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9EBB5D-01D7-4EFA-82D8-C05F9365EBA9}"/>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77063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1A532-83B9-41DD-8A33-362498279C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CBDA5D-E789-4C15-BE9C-D6F8FCEE33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955FD3-CEAE-4958-BB2A-0364D15FF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EBC62F-E4BA-46AE-86D0-314B656E2C94}"/>
              </a:ext>
            </a:extLst>
          </p:cNvPr>
          <p:cNvSpPr>
            <a:spLocks noGrp="1"/>
          </p:cNvSpPr>
          <p:nvPr>
            <p:ph type="dt" sz="half" idx="10"/>
          </p:nvPr>
        </p:nvSpPr>
        <p:spPr/>
        <p:txBody>
          <a:bodyPr/>
          <a:lstStyle/>
          <a:p>
            <a:fld id="{74E5C95E-4955-4223-AFA0-507E84B6CA92}" type="datetimeFigureOut">
              <a:rPr lang="en-GB" smtClean="0"/>
              <a:t>07/09/2022</a:t>
            </a:fld>
            <a:endParaRPr lang="en-GB"/>
          </a:p>
        </p:txBody>
      </p:sp>
      <p:sp>
        <p:nvSpPr>
          <p:cNvPr id="6" name="Footer Placeholder 5">
            <a:extLst>
              <a:ext uri="{FF2B5EF4-FFF2-40B4-BE49-F238E27FC236}">
                <a16:creationId xmlns:a16="http://schemas.microsoft.com/office/drawing/2014/main" id="{343DEF1E-5310-41EE-8A05-16A0AEB2A2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93BA35-BBBC-4BA5-BE73-A150A00E6708}"/>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48248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31562-353F-45ED-9725-A485CC06B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AF47AF-75FB-4241-86F4-552C30575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59AA8-15DB-4A8A-A8E2-ED0B4E8A97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5C95E-4955-4223-AFA0-507E84B6CA92}" type="datetimeFigureOut">
              <a:rPr lang="en-GB" smtClean="0"/>
              <a:t>07/09/2022</a:t>
            </a:fld>
            <a:endParaRPr lang="en-GB"/>
          </a:p>
        </p:txBody>
      </p:sp>
      <p:sp>
        <p:nvSpPr>
          <p:cNvPr id="5" name="Footer Placeholder 4">
            <a:extLst>
              <a:ext uri="{FF2B5EF4-FFF2-40B4-BE49-F238E27FC236}">
                <a16:creationId xmlns:a16="http://schemas.microsoft.com/office/drawing/2014/main" id="{180FF44F-B9F8-411F-9769-B7690C940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0F36E5-EE99-4293-9812-A22568C7DD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43C7C-16B6-423E-A890-374B1ED6BB1C}" type="slidenum">
              <a:rPr lang="en-GB" smtClean="0"/>
              <a:t>‹#›</a:t>
            </a:fld>
            <a:endParaRPr lang="en-GB"/>
          </a:p>
        </p:txBody>
      </p:sp>
    </p:spTree>
    <p:extLst>
      <p:ext uri="{BB962C8B-B14F-4D97-AF65-F5344CB8AC3E}">
        <p14:creationId xmlns:p14="http://schemas.microsoft.com/office/powerpoint/2010/main" val="192764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intInterviewProject@scotland.pnn.police.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bit.ly/34w4Hs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E66F1C-470B-4DF3-9A50-3A355B954551}"/>
              </a:ext>
              <a:ext uri="{C183D7F6-B498-43B3-948B-1728B52AA6E4}">
                <adec:decorative xmlns:adec="http://schemas.microsoft.com/office/drawing/2017/decorative" val="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6326" t="12757" r="13878" b="15636"/>
          <a:stretch/>
        </p:blipFill>
        <p:spPr bwMode="auto">
          <a:xfrm>
            <a:off x="4469148" y="2402200"/>
            <a:ext cx="3198286" cy="3246631"/>
          </a:xfrm>
          <a:prstGeom prst="rect">
            <a:avLst/>
          </a:prstGeom>
          <a:noFill/>
          <a:ln>
            <a:noFill/>
          </a:ln>
          <a:extLst>
            <a:ext uri="{53640926-AAD7-44D8-BBD7-CCE9431645EC}">
              <a14:shadowObscured xmlns:a14="http://schemas.microsoft.com/office/drawing/2010/main"/>
            </a:ext>
          </a:extLst>
        </p:spPr>
      </p:pic>
      <p:sp>
        <p:nvSpPr>
          <p:cNvPr id="20" name="TextBox 19">
            <a:extLst>
              <a:ext uri="{FF2B5EF4-FFF2-40B4-BE49-F238E27FC236}">
                <a16:creationId xmlns:a16="http://schemas.microsoft.com/office/drawing/2014/main" id="{23C0A442-8895-4A5B-99E5-11F906411032}"/>
              </a:ext>
            </a:extLst>
          </p:cNvPr>
          <p:cNvSpPr txBox="1"/>
          <p:nvPr/>
        </p:nvSpPr>
        <p:spPr>
          <a:xfrm>
            <a:off x="5148758" y="3650451"/>
            <a:ext cx="1831077" cy="923330"/>
          </a:xfrm>
          <a:prstGeom prst="rect">
            <a:avLst/>
          </a:prstGeom>
          <a:noFill/>
        </p:spPr>
        <p:txBody>
          <a:bodyPr wrap="square" rtlCol="0">
            <a:spAutoFit/>
          </a:bodyPr>
          <a:lstStyle/>
          <a:p>
            <a:pPr algn="ctr"/>
            <a:r>
              <a:rPr lang="en-GB" dirty="0"/>
              <a:t>7 Minute Briefing Scottish NICHD Protocol</a:t>
            </a:r>
          </a:p>
        </p:txBody>
      </p:sp>
      <p:sp>
        <p:nvSpPr>
          <p:cNvPr id="6" name="TextBox 5">
            <a:extLst>
              <a:ext uri="{FF2B5EF4-FFF2-40B4-BE49-F238E27FC236}">
                <a16:creationId xmlns:a16="http://schemas.microsoft.com/office/drawing/2014/main" id="{D3627D5A-14F8-4D3E-B79B-B6757832CABB}"/>
              </a:ext>
            </a:extLst>
          </p:cNvPr>
          <p:cNvSpPr txBox="1"/>
          <p:nvPr/>
        </p:nvSpPr>
        <p:spPr>
          <a:xfrm>
            <a:off x="5380936" y="2622821"/>
            <a:ext cx="977666" cy="523220"/>
          </a:xfrm>
          <a:prstGeom prst="rect">
            <a:avLst/>
          </a:prstGeom>
          <a:noFill/>
        </p:spPr>
        <p:txBody>
          <a:bodyPr wrap="square" rtlCol="0">
            <a:spAutoFit/>
          </a:bodyPr>
          <a:lstStyle/>
          <a:p>
            <a:r>
              <a:rPr lang="en-GB" sz="2800" b="1" dirty="0">
                <a:solidFill>
                  <a:schemeClr val="bg1"/>
                </a:solidFill>
              </a:rPr>
              <a:t>01</a:t>
            </a:r>
          </a:p>
        </p:txBody>
      </p:sp>
      <p:sp>
        <p:nvSpPr>
          <p:cNvPr id="13" name="Rectangle: Diagonal Corners Rounded 12">
            <a:extLst>
              <a:ext uri="{FF2B5EF4-FFF2-40B4-BE49-F238E27FC236}">
                <a16:creationId xmlns:a16="http://schemas.microsoft.com/office/drawing/2014/main" id="{5AEBC34D-09F2-44E4-9783-7D8AA854EB77}"/>
              </a:ext>
            </a:extLst>
          </p:cNvPr>
          <p:cNvSpPr/>
          <p:nvPr/>
        </p:nvSpPr>
        <p:spPr>
          <a:xfrm>
            <a:off x="108857" y="161789"/>
            <a:ext cx="4114277" cy="2144517"/>
          </a:xfrm>
          <a:prstGeom prst="round2DiagRect">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effectLst/>
                <a:ea typeface="Calibri" panose="020F0502020204030204" pitchFamily="34" charset="0"/>
              </a:rPr>
              <a:t>What is the NICHD Protocol?</a:t>
            </a:r>
          </a:p>
          <a:p>
            <a:pPr algn="ctr"/>
            <a:r>
              <a:rPr lang="en-GB" sz="1400" dirty="0">
                <a:solidFill>
                  <a:schemeClr val="tx1"/>
                </a:solidFill>
                <a:effectLst/>
                <a:ea typeface="Calibri" panose="020F0502020204030204" pitchFamily="34" charset="0"/>
              </a:rPr>
              <a:t>The NICHD Protocol is </a:t>
            </a:r>
            <a:r>
              <a:rPr lang="en-GB" sz="1400" dirty="0">
                <a:solidFill>
                  <a:schemeClr val="tx1"/>
                </a:solidFill>
                <a:effectLst/>
                <a:ea typeface="Calibri" panose="020F0502020204030204" pitchFamily="34" charset="0"/>
                <a:cs typeface="Times New Roman" panose="02020603050405020304" pitchFamily="18" charset="0"/>
              </a:rPr>
              <a:t>an evidence - based interview protocol for use in forensic interviewing.  The Revised NICHD Protocol is a further developed version of the original protocol, that takes into account ongoing research and evidence, particularly in relation to the use of non-suggestive socio-emotional support during interview.</a:t>
            </a:r>
            <a:endParaRPr lang="en-GB" sz="1400" dirty="0">
              <a:solidFill>
                <a:schemeClr val="tx1"/>
              </a:solidFill>
            </a:endParaRPr>
          </a:p>
        </p:txBody>
      </p:sp>
      <p:sp>
        <p:nvSpPr>
          <p:cNvPr id="7" name="TextBox 6">
            <a:extLst>
              <a:ext uri="{FF2B5EF4-FFF2-40B4-BE49-F238E27FC236}">
                <a16:creationId xmlns:a16="http://schemas.microsoft.com/office/drawing/2014/main" id="{77FB1DA7-43A3-4C5E-A307-BFEF7ACD5BAC}"/>
              </a:ext>
            </a:extLst>
          </p:cNvPr>
          <p:cNvSpPr txBox="1"/>
          <p:nvPr/>
        </p:nvSpPr>
        <p:spPr>
          <a:xfrm>
            <a:off x="6417739" y="2694228"/>
            <a:ext cx="811763" cy="523220"/>
          </a:xfrm>
          <a:prstGeom prst="rect">
            <a:avLst/>
          </a:prstGeom>
          <a:noFill/>
        </p:spPr>
        <p:txBody>
          <a:bodyPr wrap="square" rtlCol="0">
            <a:spAutoFit/>
          </a:bodyPr>
          <a:lstStyle/>
          <a:p>
            <a:r>
              <a:rPr lang="en-GB" sz="2800" b="1" dirty="0">
                <a:solidFill>
                  <a:schemeClr val="bg1"/>
                </a:solidFill>
              </a:rPr>
              <a:t>02</a:t>
            </a:r>
          </a:p>
        </p:txBody>
      </p:sp>
      <p:sp>
        <p:nvSpPr>
          <p:cNvPr id="14" name="Rectangle: Diagonal Corners Rounded 13">
            <a:extLst>
              <a:ext uri="{FF2B5EF4-FFF2-40B4-BE49-F238E27FC236}">
                <a16:creationId xmlns:a16="http://schemas.microsoft.com/office/drawing/2014/main" id="{96CDC4A6-3B47-4C74-9C7E-6DBFF6986034}"/>
              </a:ext>
            </a:extLst>
          </p:cNvPr>
          <p:cNvSpPr/>
          <p:nvPr/>
        </p:nvSpPr>
        <p:spPr>
          <a:xfrm>
            <a:off x="4310072" y="171584"/>
            <a:ext cx="3582099" cy="2156078"/>
          </a:xfrm>
          <a:prstGeom prst="round2Diag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What Does NICHD Mean?</a:t>
            </a:r>
          </a:p>
          <a:p>
            <a:pPr algn="ctr"/>
            <a:r>
              <a:rPr lang="en-GB" sz="1400" dirty="0">
                <a:solidFill>
                  <a:schemeClr val="tx1"/>
                </a:solidFill>
              </a:rPr>
              <a:t>NICHD means The National Institute for Child Health and Human Development which was founded in the USA in 1962.  The Institute undertakes and funds numerous research projects which save lives, improve wellbeing and reduce societal costs of illness and disability.</a:t>
            </a:r>
          </a:p>
        </p:txBody>
      </p:sp>
      <p:sp>
        <p:nvSpPr>
          <p:cNvPr id="8" name="TextBox 7">
            <a:extLst>
              <a:ext uri="{FF2B5EF4-FFF2-40B4-BE49-F238E27FC236}">
                <a16:creationId xmlns:a16="http://schemas.microsoft.com/office/drawing/2014/main" id="{3D52F0CB-80BD-44BF-92AE-9277F1987C45}"/>
              </a:ext>
            </a:extLst>
          </p:cNvPr>
          <p:cNvSpPr txBox="1"/>
          <p:nvPr/>
        </p:nvSpPr>
        <p:spPr>
          <a:xfrm>
            <a:off x="7043243" y="3603930"/>
            <a:ext cx="848928" cy="523220"/>
          </a:xfrm>
          <a:prstGeom prst="rect">
            <a:avLst/>
          </a:prstGeom>
          <a:noFill/>
        </p:spPr>
        <p:txBody>
          <a:bodyPr wrap="square" rtlCol="0">
            <a:spAutoFit/>
          </a:bodyPr>
          <a:lstStyle/>
          <a:p>
            <a:r>
              <a:rPr lang="en-GB" sz="2800" b="1" dirty="0">
                <a:solidFill>
                  <a:schemeClr val="bg1"/>
                </a:solidFill>
              </a:rPr>
              <a:t>03</a:t>
            </a:r>
          </a:p>
        </p:txBody>
      </p:sp>
      <p:sp>
        <p:nvSpPr>
          <p:cNvPr id="15" name="Rectangle: Diagonal Corners Rounded 14">
            <a:extLst>
              <a:ext uri="{FF2B5EF4-FFF2-40B4-BE49-F238E27FC236}">
                <a16:creationId xmlns:a16="http://schemas.microsoft.com/office/drawing/2014/main" id="{BB771984-4DCF-465D-B554-A0043523ECC8}"/>
              </a:ext>
            </a:extLst>
          </p:cNvPr>
          <p:cNvSpPr/>
          <p:nvPr/>
        </p:nvSpPr>
        <p:spPr>
          <a:xfrm>
            <a:off x="7968866" y="161789"/>
            <a:ext cx="4114277" cy="2156079"/>
          </a:xfrm>
          <a:prstGeom prst="round2Diag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effectLst/>
                <a:ea typeface="Calibri" panose="020F0502020204030204" pitchFamily="34" charset="0"/>
                <a:cs typeface="Times New Roman" panose="02020603050405020304" pitchFamily="18" charset="0"/>
              </a:rPr>
              <a:t>Why Was The Protocol Developed?</a:t>
            </a:r>
          </a:p>
          <a:p>
            <a:pPr algn="ctr"/>
            <a:r>
              <a:rPr lang="en-US" sz="1400" dirty="0">
                <a:solidFill>
                  <a:schemeClr val="tx1"/>
                </a:solidFill>
                <a:ea typeface="Calibri" panose="020F0502020204030204" pitchFamily="34" charset="0"/>
                <a:cs typeface="Times New Roman" panose="02020603050405020304" pitchFamily="18" charset="0"/>
              </a:rPr>
              <a:t>The NICHD Protocol has at its core, developmentally appropriate expectations about children’s capabilities, and seeks to </a:t>
            </a:r>
            <a:r>
              <a:rPr lang="en-US" sz="1400" dirty="0" err="1">
                <a:solidFill>
                  <a:schemeClr val="tx1"/>
                </a:solidFill>
                <a:ea typeface="Calibri" panose="020F0502020204030204" pitchFamily="34" charset="0"/>
                <a:cs typeface="Times New Roman" panose="02020603050405020304" pitchFamily="18" charset="0"/>
              </a:rPr>
              <a:t>maximise</a:t>
            </a:r>
            <a:r>
              <a:rPr lang="en-US" sz="1400" dirty="0">
                <a:solidFill>
                  <a:schemeClr val="tx1"/>
                </a:solidFill>
                <a:ea typeface="Calibri" panose="020F0502020204030204" pitchFamily="34" charset="0"/>
                <a:cs typeface="Times New Roman" panose="02020603050405020304" pitchFamily="18" charset="0"/>
              </a:rPr>
              <a:t> the conditions under which children are most likely to describe their experiences of abuse accurately.  It was also developed to withstand legal challenge.</a:t>
            </a:r>
            <a:endParaRPr lang="en-GB" sz="1400" dirty="0">
              <a:solidFill>
                <a:schemeClr val="tx1"/>
              </a:solidFill>
              <a:effectLs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3B71B97-F197-470C-B69F-952E26E3A6EA}"/>
              </a:ext>
            </a:extLst>
          </p:cNvPr>
          <p:cNvSpPr txBox="1"/>
          <p:nvPr/>
        </p:nvSpPr>
        <p:spPr>
          <a:xfrm>
            <a:off x="6653790" y="4593261"/>
            <a:ext cx="848928" cy="523220"/>
          </a:xfrm>
          <a:prstGeom prst="rect">
            <a:avLst/>
          </a:prstGeom>
          <a:noFill/>
        </p:spPr>
        <p:txBody>
          <a:bodyPr wrap="square" rtlCol="0">
            <a:spAutoFit/>
          </a:bodyPr>
          <a:lstStyle/>
          <a:p>
            <a:r>
              <a:rPr lang="en-GB" sz="2800" b="1" dirty="0">
                <a:solidFill>
                  <a:schemeClr val="bg1"/>
                </a:solidFill>
              </a:rPr>
              <a:t>04</a:t>
            </a:r>
          </a:p>
        </p:txBody>
      </p:sp>
      <p:sp>
        <p:nvSpPr>
          <p:cNvPr id="10" name="TextBox 9">
            <a:extLst>
              <a:ext uri="{FF2B5EF4-FFF2-40B4-BE49-F238E27FC236}">
                <a16:creationId xmlns:a16="http://schemas.microsoft.com/office/drawing/2014/main" id="{1A28B9BB-B26F-450D-8053-C43D07DC5E7B}"/>
              </a:ext>
            </a:extLst>
          </p:cNvPr>
          <p:cNvSpPr txBox="1"/>
          <p:nvPr/>
        </p:nvSpPr>
        <p:spPr>
          <a:xfrm>
            <a:off x="4584565" y="3392660"/>
            <a:ext cx="637991" cy="523220"/>
          </a:xfrm>
          <a:prstGeom prst="rect">
            <a:avLst/>
          </a:prstGeom>
          <a:noFill/>
        </p:spPr>
        <p:txBody>
          <a:bodyPr wrap="square" rtlCol="0">
            <a:spAutoFit/>
          </a:bodyPr>
          <a:lstStyle/>
          <a:p>
            <a:r>
              <a:rPr lang="en-GB" sz="2800" b="1" dirty="0">
                <a:solidFill>
                  <a:schemeClr val="bg1"/>
                </a:solidFill>
              </a:rPr>
              <a:t>07</a:t>
            </a:r>
          </a:p>
        </p:txBody>
      </p:sp>
      <p:sp>
        <p:nvSpPr>
          <p:cNvPr id="17" name="Rectangle: Diagonal Corners Rounded 16">
            <a:extLst>
              <a:ext uri="{FF2B5EF4-FFF2-40B4-BE49-F238E27FC236}">
                <a16:creationId xmlns:a16="http://schemas.microsoft.com/office/drawing/2014/main" id="{D3EB9FC8-92C5-4E95-909F-8B14AF24CAB7}"/>
              </a:ext>
            </a:extLst>
          </p:cNvPr>
          <p:cNvSpPr/>
          <p:nvPr/>
        </p:nvSpPr>
        <p:spPr>
          <a:xfrm>
            <a:off x="7968867" y="4570792"/>
            <a:ext cx="4066068" cy="2156079"/>
          </a:xfrm>
          <a:prstGeom prst="round2DiagRect">
            <a:avLst/>
          </a:prstGeom>
          <a:solidFill>
            <a:srgbClr val="99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What are the phases of the Scottish NICHD Protocol?</a:t>
            </a:r>
          </a:p>
          <a:p>
            <a:pPr algn="ctr"/>
            <a:r>
              <a:rPr lang="en-GB" sz="1400" dirty="0">
                <a:solidFill>
                  <a:schemeClr val="tx1"/>
                </a:solidFill>
              </a:rPr>
              <a:t>The phases are: Introduction; Rapport and Narrative; Explaining and Practicing Ground Rules; Further Rapport Building and Episodic Memory Training; Substantive Phase (including how other people know); Ending.</a:t>
            </a:r>
          </a:p>
          <a:p>
            <a:pPr algn="ctr"/>
            <a:r>
              <a:rPr lang="en-GB" sz="1400" b="1" dirty="0">
                <a:solidFill>
                  <a:schemeClr val="tx1"/>
                </a:solidFill>
              </a:rPr>
              <a:t> </a:t>
            </a:r>
            <a:r>
              <a:rPr lang="en-GB" sz="1400" dirty="0">
                <a:solidFill>
                  <a:schemeClr val="tx1"/>
                </a:solidFill>
              </a:rPr>
              <a:t> </a:t>
            </a:r>
          </a:p>
        </p:txBody>
      </p:sp>
      <p:sp>
        <p:nvSpPr>
          <p:cNvPr id="11" name="TextBox 10">
            <a:extLst>
              <a:ext uri="{FF2B5EF4-FFF2-40B4-BE49-F238E27FC236}">
                <a16:creationId xmlns:a16="http://schemas.microsoft.com/office/drawing/2014/main" id="{390F7E54-D5B2-429C-961F-1F65B1CC335F}"/>
              </a:ext>
            </a:extLst>
          </p:cNvPr>
          <p:cNvSpPr txBox="1"/>
          <p:nvPr/>
        </p:nvSpPr>
        <p:spPr>
          <a:xfrm>
            <a:off x="4697346" y="4419758"/>
            <a:ext cx="913963" cy="523220"/>
          </a:xfrm>
          <a:prstGeom prst="rect">
            <a:avLst/>
          </a:prstGeom>
          <a:noFill/>
        </p:spPr>
        <p:txBody>
          <a:bodyPr wrap="square" rtlCol="0">
            <a:spAutoFit/>
          </a:bodyPr>
          <a:lstStyle/>
          <a:p>
            <a:r>
              <a:rPr lang="en-GB" sz="2800" b="1" dirty="0">
                <a:solidFill>
                  <a:schemeClr val="bg1"/>
                </a:solidFill>
              </a:rPr>
              <a:t>06</a:t>
            </a:r>
          </a:p>
        </p:txBody>
      </p:sp>
      <p:sp>
        <p:nvSpPr>
          <p:cNvPr id="18" name="Rectangle: Diagonal Corners Rounded 17">
            <a:extLst>
              <a:ext uri="{FF2B5EF4-FFF2-40B4-BE49-F238E27FC236}">
                <a16:creationId xmlns:a16="http://schemas.microsoft.com/office/drawing/2014/main" id="{BE49E7D3-8D2A-4243-B9CB-6A348A9EAD79}"/>
              </a:ext>
            </a:extLst>
          </p:cNvPr>
          <p:cNvSpPr/>
          <p:nvPr/>
        </p:nvSpPr>
        <p:spPr>
          <a:xfrm>
            <a:off x="115877" y="2411942"/>
            <a:ext cx="4092543" cy="2128823"/>
          </a:xfrm>
          <a:prstGeom prst="round2Diag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How do we ensure it is properly implemented?</a:t>
            </a:r>
          </a:p>
          <a:p>
            <a:pPr algn="ctr"/>
            <a:r>
              <a:rPr lang="en-GB" sz="1400" dirty="0">
                <a:solidFill>
                  <a:schemeClr val="bg1"/>
                </a:solidFill>
              </a:rPr>
              <a:t>Training and practice in using the NICHD Protocol is built into the National Joint Investigative Interviewing Training Programme.  Following initial training, interviewers, peers and managers engage in structured evaluation of practice which includes a focus on the Scottish NICHD Protocol to ensure this continues to be used properly.</a:t>
            </a:r>
          </a:p>
        </p:txBody>
      </p:sp>
      <p:sp>
        <p:nvSpPr>
          <p:cNvPr id="12" name="TextBox 11">
            <a:extLst>
              <a:ext uri="{FF2B5EF4-FFF2-40B4-BE49-F238E27FC236}">
                <a16:creationId xmlns:a16="http://schemas.microsoft.com/office/drawing/2014/main" id="{177E9A1B-0BC0-40B4-ADC8-EEC3F0404322}"/>
              </a:ext>
            </a:extLst>
          </p:cNvPr>
          <p:cNvSpPr txBox="1"/>
          <p:nvPr/>
        </p:nvSpPr>
        <p:spPr>
          <a:xfrm>
            <a:off x="5607167" y="4960306"/>
            <a:ext cx="977665" cy="523220"/>
          </a:xfrm>
          <a:prstGeom prst="rect">
            <a:avLst/>
          </a:prstGeom>
          <a:noFill/>
        </p:spPr>
        <p:txBody>
          <a:bodyPr wrap="square" rtlCol="0">
            <a:spAutoFit/>
          </a:bodyPr>
          <a:lstStyle/>
          <a:p>
            <a:r>
              <a:rPr lang="en-GB" sz="2800" b="1" dirty="0">
                <a:solidFill>
                  <a:schemeClr val="bg1"/>
                </a:solidFill>
              </a:rPr>
              <a:t>05</a:t>
            </a:r>
          </a:p>
        </p:txBody>
      </p:sp>
      <p:sp>
        <p:nvSpPr>
          <p:cNvPr id="19" name="Rectangle: Diagonal Corners Rounded 18">
            <a:extLst>
              <a:ext uri="{FF2B5EF4-FFF2-40B4-BE49-F238E27FC236}">
                <a16:creationId xmlns:a16="http://schemas.microsoft.com/office/drawing/2014/main" id="{E8387888-8091-4505-A98F-18A5C6FB14D2}"/>
              </a:ext>
            </a:extLst>
          </p:cNvPr>
          <p:cNvSpPr/>
          <p:nvPr/>
        </p:nvSpPr>
        <p:spPr>
          <a:xfrm>
            <a:off x="108857" y="4681368"/>
            <a:ext cx="4092543" cy="2080470"/>
          </a:xfrm>
          <a:prstGeom prst="round2DiagRect">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tx1"/>
              </a:solidFill>
            </a:endParaRPr>
          </a:p>
          <a:p>
            <a:pPr algn="ctr"/>
            <a:r>
              <a:rPr lang="en-GB" sz="1400" b="1" dirty="0">
                <a:solidFill>
                  <a:schemeClr val="tx1"/>
                </a:solidFill>
              </a:rPr>
              <a:t>What difference does the Protocol make?</a:t>
            </a:r>
            <a:r>
              <a:rPr lang="en-GB" sz="1800" dirty="0">
                <a:effectLst/>
                <a:latin typeface="Arial" panose="020B0604020202020204" pitchFamily="34" charset="0"/>
                <a:ea typeface="Calibri" panose="020F0502020204030204" pitchFamily="34" charset="0"/>
                <a:cs typeface="Times New Roman" panose="02020603050405020304" pitchFamily="18" charset="0"/>
              </a:rPr>
              <a:t> </a:t>
            </a:r>
            <a:r>
              <a:rPr lang="en-GB" sz="1400" dirty="0">
                <a:solidFill>
                  <a:schemeClr val="tx1"/>
                </a:solidFill>
                <a:effectLst/>
                <a:ea typeface="Calibri" panose="020F0502020204030204" pitchFamily="34" charset="0"/>
                <a:cs typeface="Times New Roman" panose="02020603050405020304" pitchFamily="18" charset="0"/>
              </a:rPr>
              <a:t>Research shows </a:t>
            </a:r>
            <a:r>
              <a:rPr lang="en-GB" sz="1400" dirty="0">
                <a:solidFill>
                  <a:schemeClr val="tx1"/>
                </a:solidFill>
                <a:ea typeface="Calibri" panose="020F0502020204030204" pitchFamily="34" charset="0"/>
                <a:cs typeface="Times New Roman" panose="02020603050405020304" pitchFamily="18" charset="0"/>
              </a:rPr>
              <a:t>that intervie</a:t>
            </a:r>
            <a:r>
              <a:rPr lang="en-GB" sz="1400" dirty="0">
                <a:solidFill>
                  <a:schemeClr val="tx1"/>
                </a:solidFill>
                <a:effectLst/>
                <a:ea typeface="Calibri" panose="020F0502020204030204" pitchFamily="34" charset="0"/>
                <a:cs typeface="Times New Roman" panose="02020603050405020304" pitchFamily="18" charset="0"/>
              </a:rPr>
              <a:t>wers who use the protocol are more likely to </a:t>
            </a:r>
            <a:r>
              <a:rPr lang="en-US" sz="1400" dirty="0" err="1">
                <a:solidFill>
                  <a:schemeClr val="tx1"/>
                </a:solidFill>
                <a:effectLst/>
                <a:ea typeface="Calibri" panose="020F0502020204030204" pitchFamily="34" charset="0"/>
                <a:cs typeface="Times New Roman" panose="02020603050405020304" pitchFamily="18" charset="0"/>
              </a:rPr>
              <a:t>maximise</a:t>
            </a:r>
            <a:r>
              <a:rPr lang="en-US" sz="1400" dirty="0">
                <a:solidFill>
                  <a:schemeClr val="tx1"/>
                </a:solidFill>
                <a:effectLst/>
                <a:ea typeface="Calibri" panose="020F0502020204030204" pitchFamily="34" charset="0"/>
                <a:cs typeface="Times New Roman" panose="02020603050405020304" pitchFamily="18" charset="0"/>
              </a:rPr>
              <a:t> conditions in which children can accurately describe their experiences whilst minimizing further trauma.</a:t>
            </a: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400" dirty="0">
                <a:solidFill>
                  <a:srgbClr val="000000"/>
                </a:solidFill>
                <a:effectLst/>
                <a:ea typeface="Calibri" panose="020F0502020204030204" pitchFamily="34" charset="0"/>
                <a:cs typeface="Times New Roman" panose="02020603050405020304" pitchFamily="18" charset="0"/>
              </a:rPr>
              <a:t>These interviewers have also been shown to demonstrate the need for fewer prompts in total, but also, importantly, to use fewer directive and option posing questions.</a:t>
            </a:r>
            <a:endParaRPr lang="en-GB" sz="1400" dirty="0">
              <a:effectLst/>
              <a:ea typeface="Calibri" panose="020F0502020204030204" pitchFamily="34" charset="0"/>
              <a:cs typeface="Times New Roman" panose="02020603050405020304" pitchFamily="18" charset="0"/>
            </a:endParaRPr>
          </a:p>
          <a:p>
            <a:pPr algn="ctr"/>
            <a:endParaRPr lang="en-GB" sz="1400" b="1" dirty="0">
              <a:solidFill>
                <a:schemeClr val="tx1"/>
              </a:solidFill>
            </a:endParaRPr>
          </a:p>
        </p:txBody>
      </p:sp>
      <p:sp>
        <p:nvSpPr>
          <p:cNvPr id="2" name="TextBox 1">
            <a:extLst>
              <a:ext uri="{FF2B5EF4-FFF2-40B4-BE49-F238E27FC236}">
                <a16:creationId xmlns:a16="http://schemas.microsoft.com/office/drawing/2014/main" id="{BEE4C52E-CD5C-4818-8614-7CC6D13D949E}"/>
              </a:ext>
            </a:extLst>
          </p:cNvPr>
          <p:cNvSpPr txBox="1"/>
          <p:nvPr/>
        </p:nvSpPr>
        <p:spPr>
          <a:xfrm>
            <a:off x="4067616" y="5886264"/>
            <a:ext cx="3883692" cy="738664"/>
          </a:xfrm>
          <a:prstGeom prst="rect">
            <a:avLst/>
          </a:prstGeom>
          <a:noFill/>
        </p:spPr>
        <p:txBody>
          <a:bodyPr wrap="square" rtlCol="0">
            <a:spAutoFit/>
          </a:bodyPr>
          <a:lstStyle/>
          <a:p>
            <a:pPr algn="ctr"/>
            <a:r>
              <a:rPr lang="en-GB" sz="1400" b="1" dirty="0"/>
              <a:t>National Joint Investigative Interviewing Project</a:t>
            </a:r>
          </a:p>
          <a:p>
            <a:pPr algn="ctr"/>
            <a:r>
              <a:rPr lang="en-GB" sz="1400" b="1" dirty="0"/>
              <a:t>E: </a:t>
            </a:r>
            <a:r>
              <a:rPr lang="en-GB" sz="1400" b="1" dirty="0">
                <a:hlinkClick r:id="rId3"/>
              </a:rPr>
              <a:t>JointInterviewProject@scotland.pnn.police.uk</a:t>
            </a:r>
            <a:endParaRPr lang="en-GB" sz="1400" b="1" dirty="0"/>
          </a:p>
          <a:p>
            <a:pPr algn="ctr"/>
            <a:r>
              <a:rPr lang="en-GB" sz="1400" b="1" dirty="0"/>
              <a:t>Web: </a:t>
            </a:r>
            <a:r>
              <a:rPr lang="en-GB" sz="1400" b="1" u="sng" dirty="0">
                <a:solidFill>
                  <a:srgbClr val="0563C1"/>
                </a:solidFill>
                <a:effectLst/>
                <a:latin typeface="Calibri" panose="020F0502020204030204" pitchFamily="34" charset="0"/>
                <a:ea typeface="Calibri" panose="020F0502020204030204" pitchFamily="34" charset="0"/>
                <a:hlinkClick r:id="rId4"/>
              </a:rPr>
              <a:t>https://bit.ly/34w4HsM</a:t>
            </a:r>
            <a:endParaRPr lang="en-GB" sz="1400" b="1" dirty="0"/>
          </a:p>
        </p:txBody>
      </p:sp>
      <p:sp>
        <p:nvSpPr>
          <p:cNvPr id="16" name="Rectangle: Diagonal Corners Rounded 15">
            <a:extLst>
              <a:ext uri="{FF2B5EF4-FFF2-40B4-BE49-F238E27FC236}">
                <a16:creationId xmlns:a16="http://schemas.microsoft.com/office/drawing/2014/main" id="{67CF8CBE-CCF2-4CAF-AA16-B28A4629F3EB}"/>
              </a:ext>
            </a:extLst>
          </p:cNvPr>
          <p:cNvSpPr/>
          <p:nvPr/>
        </p:nvSpPr>
        <p:spPr>
          <a:xfrm>
            <a:off x="7951308" y="2403907"/>
            <a:ext cx="4083626" cy="2050185"/>
          </a:xfrm>
          <a:prstGeom prst="round2Diag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What is the Scottish NICHD Protocol? </a:t>
            </a:r>
          </a:p>
          <a:p>
            <a:pPr algn="ctr"/>
            <a:r>
              <a:rPr lang="en-GB" sz="1400" dirty="0">
                <a:solidFill>
                  <a:schemeClr val="tx1"/>
                </a:solidFill>
                <a:ea typeface="Calibri" panose="020F0502020204030204" pitchFamily="34" charset="0"/>
                <a:cs typeface="Times New Roman" panose="02020603050405020304" pitchFamily="18" charset="0"/>
              </a:rPr>
              <a:t>The prefix “Scottish” is an explicit reference to the Revised NICHD Protocol </a:t>
            </a:r>
            <a:r>
              <a:rPr lang="en-US" sz="1400" dirty="0">
                <a:solidFill>
                  <a:schemeClr val="tx1"/>
                </a:solidFill>
                <a:ea typeface="Calibri" panose="020F0502020204030204" pitchFamily="34" charset="0"/>
                <a:cs typeface="Times New Roman" panose="02020603050405020304" pitchFamily="18" charset="0"/>
              </a:rPr>
              <a:t>having been adjusted in line with acceptable limits for implementation within a Scottish judicial context</a:t>
            </a:r>
            <a:r>
              <a:rPr lang="en-GB" sz="1400" dirty="0">
                <a:solidFill>
                  <a:schemeClr val="tx1"/>
                </a:solidFill>
                <a:ea typeface="Calibri" panose="020F0502020204030204" pitchFamily="34" charset="0"/>
                <a:cs typeface="Times New Roman" panose="02020603050405020304" pitchFamily="18" charset="0"/>
              </a:rPr>
              <a:t> when integrated into the Scottish Child Interview Model for joint investigative interviewing.  </a:t>
            </a:r>
            <a:endParaRPr lang="en-GB" sz="1400" dirty="0">
              <a:solidFill>
                <a:schemeClr val="tx1"/>
              </a:solidFill>
            </a:endParaRPr>
          </a:p>
          <a:p>
            <a:pPr algn="ctr"/>
            <a:endParaRPr lang="en-GB" sz="14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8996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B8056F3F-8235-4FBB-A180-A31D3FE4BA13" xsi:nil="true"/>
    <Document_x0020_TYpe xmlns="B8056F3F-8235-4FBB-A180-A31D3FE4BA13">General Document</Document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ct:contentTypeSchema xmlns:ct="http://schemas.microsoft.com/office/2006/metadata/contentType" xmlns:ma="http://schemas.microsoft.com/office/2006/metadata/properties/metaAttributes" ct:_="" ma:_="" ma:contentTypeName="Document" ma:contentTypeID="0x010100B3307BD4225C1740A39D0610FD820B22" ma:contentTypeVersion="" ma:contentTypeDescription="Create a new document." ma:contentTypeScope="" ma:versionID="d1fd986e3bfcec9ce9c8e997d3b0aed8">
  <xsd:schema xmlns:xsd="http://www.w3.org/2001/XMLSchema" xmlns:xs="http://www.w3.org/2001/XMLSchema" xmlns:p="http://schemas.microsoft.com/office/2006/metadata/properties" xmlns:ns2="B8056F3F-8235-4FBB-A180-A31D3FE4BA13" xmlns:ns3="ed5a4896-2da6-4469-a7e1-3f6eab57a1f0" xmlns:ns4="b8056f3f-8235-4fbb-a180-a31d3fe4ba13" targetNamespace="http://schemas.microsoft.com/office/2006/metadata/properties" ma:root="true" ma:fieldsID="ea862f481ad7af0199dd33710fb27cf2" ns2:_="" ns3:_="" ns4:_="">
    <xsd:import namespace="B8056F3F-8235-4FBB-A180-A31D3FE4BA13"/>
    <xsd:import namespace="ed5a4896-2da6-4469-a7e1-3f6eab57a1f0"/>
    <xsd:import namespace="b8056f3f-8235-4fbb-a180-a31d3fe4ba13"/>
    <xsd:element name="properties">
      <xsd:complexType>
        <xsd:sequence>
          <xsd:element name="documentManagement">
            <xsd:complexType>
              <xsd:all>
                <xsd:element ref="ns2:Owner" minOccurs="0"/>
                <xsd:element ref="ns2:Document_x0020_TYpe" minOccurs="0"/>
                <xsd:element ref="ns3:SharedWithUsers" minOccurs="0"/>
                <xsd:element ref="ns3:SharingHintHash" minOccurs="0"/>
                <xsd:element ref="ns3:SharedWithDetails" minOccurs="0"/>
                <xsd:element ref="ns3:LastSharedByUser" minOccurs="0"/>
                <xsd:element ref="ns3:LastSharedByTime"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056F3F-8235-4FBB-A180-A31D3FE4BA13" elementFormDefault="qualified">
    <xsd:import namespace="http://schemas.microsoft.com/office/2006/documentManagement/types"/>
    <xsd:import namespace="http://schemas.microsoft.com/office/infopath/2007/PartnerControls"/>
    <xsd:element name="Owner" ma:index="8" nillable="true" ma:displayName="Owner" ma:internalName="Owner">
      <xsd:simpleType>
        <xsd:restriction base="dms:Text">
          <xsd:maxLength value="255"/>
        </xsd:restriction>
      </xsd:simpleType>
    </xsd:element>
    <xsd:element name="Document_x0020_TYpe" ma:index="9" nillable="true" ma:displayName="Document Type" ma:default="General Document" ma:format="Dropdown" ma:internalName="Document_x0020_TYpe">
      <xsd:simpleType>
        <xsd:union memberTypes="dms:Text">
          <xsd:simpleType>
            <xsd:restriction base="dms:Choice">
              <xsd:enumeration value="Agenda"/>
              <xsd:enumeration value="Appendix"/>
              <xsd:enumeration value="Briefing"/>
              <xsd:enumeration value="Business Planning"/>
              <xsd:enumeration value="Feedback"/>
              <xsd:enumeration value="Form"/>
              <xsd:enumeration value="General Document"/>
              <xsd:enumeration value="Letter"/>
              <xsd:enumeration value="Meeting Note"/>
              <xsd:enumeration value="Meeting Papers"/>
              <xsd:enumeration value="Message Sent"/>
              <xsd:enumeration value="Message Received"/>
              <xsd:enumeration value="Minutes"/>
              <xsd:enumeration value="News Release"/>
              <xsd:enumeration value="Presentation"/>
              <xsd:enumeration value="Proposal"/>
              <xsd:enumeration value="Report"/>
              <xsd:enumeration value="Response"/>
              <xsd:enumeration value="Speech"/>
              <xsd:enumeration value="Spreadsheet Information"/>
              <xsd:enumeration value="Spreadsheet Analysis"/>
              <xsd:enumeration value="Submission/Bi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ed5a4896-2da6-4469-a7e1-3f6eab57a1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8056f3f-8235-4fbb-a180-a31d3fe4ba13"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AutoTags" ma:index="20" nillable="true" ma:displayName="Tags" ma:internalName="MediaServiceAutoTag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28E90D-AEC8-4BFF-8ADA-B6114BF688D2}">
  <ds:schemaRefs>
    <ds:schemaRef ds:uri="http://schemas.microsoft.com/office/2006/metadata/properties"/>
    <ds:schemaRef ds:uri="http://schemas.microsoft.com/office/infopath/2007/PartnerControls"/>
    <ds:schemaRef ds:uri="B8056F3F-8235-4FBB-A180-A31D3FE4BA13"/>
  </ds:schemaRefs>
</ds:datastoreItem>
</file>

<file path=customXml/itemProps2.xml><?xml version="1.0" encoding="utf-8"?>
<ds:datastoreItem xmlns:ds="http://schemas.openxmlformats.org/officeDocument/2006/customXml" ds:itemID="{7362AA8B-F646-4677-A413-6AA2859F5409}">
  <ds:schemaRefs>
    <ds:schemaRef ds:uri="http://schemas.microsoft.com/sharepoint/v3/contenttype/forms"/>
  </ds:schemaRefs>
</ds:datastoreItem>
</file>

<file path=customXml/itemProps3.xml><?xml version="1.0" encoding="utf-8"?>
<ds:datastoreItem xmlns:ds="http://schemas.openxmlformats.org/officeDocument/2006/customXml" ds:itemID="{FAE9EA2C-DEE4-4E05-8377-54937ACDD7E2}">
  <ds:schemaRefs>
    <ds:schemaRef ds:uri="http://schemas.microsoft.com/office/2006/metadata/customXsn"/>
  </ds:schemaRefs>
</ds:datastoreItem>
</file>

<file path=customXml/itemProps4.xml><?xml version="1.0" encoding="utf-8"?>
<ds:datastoreItem xmlns:ds="http://schemas.openxmlformats.org/officeDocument/2006/customXml" ds:itemID="{3FE71BA3-932D-4EEE-A891-0F7B192E14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056F3F-8235-4FBB-A180-A31D3FE4BA13"/>
    <ds:schemaRef ds:uri="ed5a4896-2da6-4469-a7e1-3f6eab57a1f0"/>
    <ds:schemaRef ds:uri="b8056f3f-8235-4fbb-a180-a31d3fe4ba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310</TotalTime>
  <Words>414</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Jillian Ingram</dc:creator>
  <cp:lastModifiedBy>Jillian Ingram</cp:lastModifiedBy>
  <cp:revision>22</cp:revision>
  <dcterms:created xsi:type="dcterms:W3CDTF">2022-01-24T17:08:38Z</dcterms:created>
  <dcterms:modified xsi:type="dcterms:W3CDTF">2022-09-07T08:25:16Z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0x010100B3307BD4225C1740A39D0610FD820B22</vt:lpwstr>
  </property>
</Properties>
</file>